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12192000" cy="6858000"/>
  <p:notesSz cx="6858000" cy="12192000"/>
  <p:embeddedFontLst>
    <p:embeddedFont>
      <p:font typeface="Quattrocento Sans" panose="020B0502050000020003" pitchFamily="34" charset="0"/>
      <p:regular r:id="rId27"/>
    </p:embeddedFont>
    <p:embeddedFont>
      <p:font typeface="Quattrocento Sans" panose="020B0502050000020003" pitchFamily="34" charset="-122"/>
      <p:regular r:id="rId28"/>
    </p:embeddedFont>
    <p:embeddedFont>
      <p:font typeface="Quattrocento Sans" panose="020B0502050000020003" pitchFamily="34" charset="-120"/>
      <p:regular r:id="rId29"/>
    </p:embeddedFont>
    <p:embeddedFont>
      <p:font typeface="Liter" panose="02000503030000020004" pitchFamily="34" charset="0"/>
      <p:regular r:id="rId30"/>
    </p:embeddedFont>
    <p:embeddedFont>
      <p:font typeface="Liter" panose="02000503030000020004" pitchFamily="34" charset="-122"/>
      <p:regular r:id="rId31"/>
    </p:embeddedFont>
    <p:embeddedFont>
      <p:font typeface="Liter" panose="02000503030000020004" pitchFamily="34" charset="-120"/>
      <p:regular r:id="rId32"/>
    </p:embeddedFont>
    <p:embeddedFont>
      <p:font typeface="MiSans" pitchFamily="34" charset="-122"/>
      <p:regular r:id="rId33"/>
    </p:embeddedFont>
    <p:embeddedFont>
      <p:font typeface="MiSans" pitchFamily="34" charset="-120"/>
      <p:regular r:id="rId34"/>
    </p:embeddedFont>
    <p:embeddedFont>
      <p:font typeface="Calibri" panose="020F0502020204030204" charset="0"/>
      <p:regular r:id="rId35"/>
      <p:bold r:id="rId36"/>
      <p:italic r:id="rId37"/>
      <p:boldItalic r:id="rId38"/>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font" Target="fonts/font12.fntdata"/><Relationship Id="rId37" Type="http://schemas.openxmlformats.org/officeDocument/2006/relationships/font" Target="fonts/font11.fntdata"/><Relationship Id="rId36" Type="http://schemas.openxmlformats.org/officeDocument/2006/relationships/font" Target="fonts/font10.fntdata"/><Relationship Id="rId35" Type="http://schemas.openxmlformats.org/officeDocument/2006/relationships/font" Target="fonts/font9.fntdata"/><Relationship Id="rId34" Type="http://schemas.openxmlformats.org/officeDocument/2006/relationships/font" Target="fonts/font8.fntdata"/><Relationship Id="rId33" Type="http://schemas.openxmlformats.org/officeDocument/2006/relationships/font" Target="fonts/font7.fntdata"/><Relationship Id="rId32" Type="http://schemas.openxmlformats.org/officeDocument/2006/relationships/font" Target="fonts/font6.fntdata"/><Relationship Id="rId31" Type="http://schemas.openxmlformats.org/officeDocument/2006/relationships/font" Target="fonts/font5.fntdata"/><Relationship Id="rId30" Type="http://schemas.openxmlformats.org/officeDocument/2006/relationships/font" Target="fonts/font4.fntdata"/><Relationship Id="rId3" Type="http://schemas.openxmlformats.org/officeDocument/2006/relationships/slide" Target="slides/slide1.xml"/><Relationship Id="rId29" Type="http://schemas.openxmlformats.org/officeDocument/2006/relationships/font" Target="fonts/font3.fntdata"/><Relationship Id="rId28" Type="http://schemas.openxmlformats.org/officeDocument/2006/relationships/font" Target="fonts/font2.fntdata"/><Relationship Id="rId27" Type="http://schemas.openxmlformats.org/officeDocument/2006/relationships/font" Target="fonts/font1.fntdata"/><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image" Target="../media/image7.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4495E"/>
        </a:solidFill>
        <a:effectLst/>
      </p:bgPr>
    </p:bg>
    <p:spTree>
      <p:nvGrpSpPr>
        <p:cNvPr id="1" name=""/>
        <p:cNvGrpSpPr/>
        <p:nvPr/>
      </p:nvGrpSpPr>
      <p:grpSpPr>
        <a:xfrm>
          <a:off x="0" y="0"/>
          <a:ext cx="0" cy="0"/>
          <a:chOff x="0" y="0"/>
          <a:chExt cx="0" cy="0"/>
        </a:xfrm>
      </p:grpSpPr>
      <p:pic>
        <p:nvPicPr>
          <p:cNvPr id="2" name="Image 0" descr="https://kimi-web-img.moonshot.cn/img/thumbs.dreamstime.com/b8ef92540761c80eab502af772617f40843389e1.jpg"/>
          <p:cNvPicPr>
            <a:picLocks noChangeAspect="1"/>
          </p:cNvPicPr>
          <p:nvPr/>
        </p:nvPicPr>
        <p:blipFill>
          <a:blip r:embed="rId1">
            <a:alphaModFix amt="30000"/>
          </a:blip>
          <a:srcRect t="10664" b="10664"/>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4495E">
                  <a:alpha val="95000"/>
                </a:srgbClr>
              </a:gs>
              <a:gs pos="50000">
                <a:srgbClr val="34495E">
                  <a:alpha val="85000"/>
                </a:srgbClr>
              </a:gs>
              <a:gs pos="100000">
                <a:srgbClr val="16A085">
                  <a:alpha val="70000"/>
                </a:srgbClr>
              </a:gs>
            </a:gsLst>
            <a:lin ang="2700000" scaled="1"/>
          </a:gradFill>
        </p:spPr>
      </p:sp>
      <p:sp>
        <p:nvSpPr>
          <p:cNvPr id="4" name="Shape 1"/>
          <p:cNvSpPr/>
          <p:nvPr/>
        </p:nvSpPr>
        <p:spPr>
          <a:xfrm>
            <a:off x="381000" y="381000"/>
            <a:ext cx="38100" cy="609600"/>
          </a:xfrm>
          <a:custGeom>
            <a:avLst/>
            <a:gdLst/>
            <a:ahLst/>
            <a:cxnLst/>
            <a:rect l="l" t="t" r="r" b="b"/>
            <a:pathLst>
              <a:path w="38100" h="609600">
                <a:moveTo>
                  <a:pt x="0" y="0"/>
                </a:moveTo>
                <a:lnTo>
                  <a:pt x="38100" y="0"/>
                </a:lnTo>
                <a:lnTo>
                  <a:pt x="38100" y="609600"/>
                </a:lnTo>
                <a:lnTo>
                  <a:pt x="0" y="609600"/>
                </a:lnTo>
                <a:lnTo>
                  <a:pt x="0" y="0"/>
                </a:lnTo>
                <a:close/>
              </a:path>
            </a:pathLst>
          </a:custGeom>
          <a:solidFill>
            <a:srgbClr val="16A085"/>
          </a:solidFill>
        </p:spPr>
      </p:sp>
      <p:sp>
        <p:nvSpPr>
          <p:cNvPr id="5" name="Text 2"/>
          <p:cNvSpPr/>
          <p:nvPr/>
        </p:nvSpPr>
        <p:spPr>
          <a:xfrm>
            <a:off x="533400" y="370205"/>
            <a:ext cx="3691890" cy="315595"/>
          </a:xfrm>
          <a:prstGeom prst="rect">
            <a:avLst/>
          </a:prstGeom>
          <a:noFill/>
        </p:spPr>
        <p:txBody>
          <a:bodyPr wrap="square" lIns="0" tIns="0" rIns="0" bIns="0" rtlCol="0" anchor="ctr"/>
          <a:lstStyle/>
          <a:p>
            <a:pPr>
              <a:lnSpc>
                <a:spcPct val="120000"/>
              </a:lnSpc>
            </a:pPr>
            <a:r>
              <a:rPr lang="en-US" sz="1050"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Génie Hydraulique, Ville  &amp; Environnement</a:t>
            </a:r>
            <a:endParaRPr lang="en-US" sz="1600" dirty="0"/>
          </a:p>
        </p:txBody>
      </p:sp>
      <p:sp>
        <p:nvSpPr>
          <p:cNvPr id="6" name="Text 3"/>
          <p:cNvSpPr/>
          <p:nvPr/>
        </p:nvSpPr>
        <p:spPr>
          <a:xfrm>
            <a:off x="533400" y="723900"/>
            <a:ext cx="2343150" cy="152400"/>
          </a:xfrm>
          <a:prstGeom prst="rect">
            <a:avLst/>
          </a:prstGeom>
          <a:noFill/>
        </p:spPr>
        <p:txBody>
          <a:bodyPr wrap="square" lIns="0" tIns="0" rIns="0" bIns="0" rtlCol="0" anchor="ctr"/>
          <a:lstStyle/>
          <a:p>
            <a:pPr>
              <a:lnSpc>
                <a:spcPct val="110000"/>
              </a:lnSpc>
            </a:pPr>
            <a:r>
              <a:rPr lang="en-US" sz="900" dirty="0">
                <a:solidFill>
                  <a:srgbClr val="ECF0F1">
                    <a:alpha val="70000"/>
                  </a:srgbClr>
                </a:solidFill>
                <a:latin typeface="Quattrocento Sans" panose="020B0502050000020003" pitchFamily="34" charset="0"/>
                <a:ea typeface="Quattrocento Sans" panose="020B0502050000020003" pitchFamily="34" charset="-122"/>
                <a:cs typeface="Quattrocento Sans" panose="020B0502050000020003" pitchFamily="34" charset="-120"/>
              </a:rPr>
              <a:t>Présentation Technique</a:t>
            </a:r>
            <a:endParaRPr lang="en-US" sz="1600" dirty="0"/>
          </a:p>
        </p:txBody>
      </p:sp>
      <p:sp>
        <p:nvSpPr>
          <p:cNvPr id="7" name="Text 4"/>
          <p:cNvSpPr/>
          <p:nvPr/>
        </p:nvSpPr>
        <p:spPr>
          <a:xfrm>
            <a:off x="381000" y="2252663"/>
            <a:ext cx="6924675" cy="1828800"/>
          </a:xfrm>
          <a:prstGeom prst="rect">
            <a:avLst/>
          </a:prstGeom>
          <a:noFill/>
        </p:spPr>
        <p:txBody>
          <a:bodyPr wrap="square" lIns="0" tIns="0" rIns="0" bIns="0" rtlCol="0" anchor="ctr"/>
          <a:lstStyle/>
          <a:p>
            <a:pPr>
              <a:lnSpc>
                <a:spcPct val="80000"/>
              </a:lnSpc>
            </a:pPr>
            <a:r>
              <a:rPr lang="en-US" sz="7200" b="1" dirty="0">
                <a:solidFill>
                  <a:srgbClr val="ECF0F1"/>
                </a:solidFill>
                <a:latin typeface="Liter" panose="02000503030000020004" pitchFamily="34" charset="0"/>
                <a:ea typeface="Liter" panose="02000503030000020004" pitchFamily="34" charset="-122"/>
                <a:cs typeface="Liter" panose="02000503030000020004" pitchFamily="34" charset="-120"/>
              </a:rPr>
              <a:t>HYDRAULIQUE</a:t>
            </a:r>
            <a:endParaRPr lang="en-US" sz="1600" dirty="0"/>
          </a:p>
          <a:p>
            <a:pPr>
              <a:lnSpc>
                <a:spcPct val="80000"/>
              </a:lnSpc>
            </a:pPr>
            <a:r>
              <a:rPr lang="en-US" sz="7200" b="1" dirty="0">
                <a:solidFill>
                  <a:srgbClr val="ECF0F1"/>
                </a:solidFill>
                <a:latin typeface="Liter" panose="02000503030000020004" pitchFamily="34" charset="0"/>
                <a:ea typeface="Liter" panose="02000503030000020004" pitchFamily="34" charset="-122"/>
                <a:cs typeface="Liter" panose="02000503030000020004" pitchFamily="34" charset="-120"/>
              </a:rPr>
              <a:t>URBAINE</a:t>
            </a:r>
            <a:endParaRPr lang="en-US" sz="1600" dirty="0"/>
          </a:p>
        </p:txBody>
      </p:sp>
      <p:sp>
        <p:nvSpPr>
          <p:cNvPr id="8" name="Shape 5"/>
          <p:cNvSpPr/>
          <p:nvPr/>
        </p:nvSpPr>
        <p:spPr>
          <a:xfrm>
            <a:off x="381000" y="4386263"/>
            <a:ext cx="1219200" cy="38100"/>
          </a:xfrm>
          <a:custGeom>
            <a:avLst/>
            <a:gdLst/>
            <a:ahLst/>
            <a:cxnLst/>
            <a:rect l="l" t="t" r="r" b="b"/>
            <a:pathLst>
              <a:path w="1219200" h="38100">
                <a:moveTo>
                  <a:pt x="0" y="0"/>
                </a:moveTo>
                <a:lnTo>
                  <a:pt x="1219200" y="0"/>
                </a:lnTo>
                <a:lnTo>
                  <a:pt x="1219200" y="38100"/>
                </a:lnTo>
                <a:lnTo>
                  <a:pt x="0" y="38100"/>
                </a:lnTo>
                <a:lnTo>
                  <a:pt x="0" y="0"/>
                </a:lnTo>
                <a:close/>
              </a:path>
            </a:pathLst>
          </a:custGeom>
          <a:solidFill>
            <a:srgbClr val="16A085"/>
          </a:solidFill>
        </p:spPr>
      </p:sp>
      <p:sp>
        <p:nvSpPr>
          <p:cNvPr id="9" name="Text 6"/>
          <p:cNvSpPr/>
          <p:nvPr/>
        </p:nvSpPr>
        <p:spPr>
          <a:xfrm>
            <a:off x="381000" y="4492943"/>
            <a:ext cx="6581775" cy="371475"/>
          </a:xfrm>
          <a:prstGeom prst="rect">
            <a:avLst/>
          </a:prstGeom>
          <a:noFill/>
        </p:spPr>
        <p:txBody>
          <a:bodyPr wrap="square" lIns="0" tIns="0" rIns="0" bIns="0" rtlCol="0" anchor="ctr"/>
          <a:lstStyle/>
          <a:p>
            <a:pPr>
              <a:lnSpc>
                <a:spcPct val="140000"/>
              </a:lnSpc>
            </a:pPr>
            <a:r>
              <a:rPr lang="en-US" sz="1800"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Conception, Gestion et Défis des Systèmes d'Eau en Milieu Urbain</a:t>
            </a:r>
            <a:endParaRPr lang="en-US" sz="1600" dirty="0"/>
          </a:p>
        </p:txBody>
      </p:sp>
      <p:sp>
        <p:nvSpPr>
          <p:cNvPr id="10" name="Shape 7"/>
          <p:cNvSpPr/>
          <p:nvPr/>
        </p:nvSpPr>
        <p:spPr>
          <a:xfrm>
            <a:off x="400050" y="6315075"/>
            <a:ext cx="133350" cy="133350"/>
          </a:xfrm>
          <a:custGeom>
            <a:avLst/>
            <a:gdLst/>
            <a:ahLst/>
            <a:cxnLst/>
            <a:rect l="l" t="t" r="r" b="b"/>
            <a:pathLst>
              <a:path w="133350" h="133350">
                <a:moveTo>
                  <a:pt x="106940" y="32322"/>
                </a:moveTo>
                <a:cubicBezTo>
                  <a:pt x="112332" y="36385"/>
                  <a:pt x="118921" y="40318"/>
                  <a:pt x="126266" y="41307"/>
                </a:cubicBezTo>
                <a:cubicBezTo>
                  <a:pt x="129678" y="41776"/>
                  <a:pt x="132829" y="39354"/>
                  <a:pt x="133298" y="35942"/>
                </a:cubicBezTo>
                <a:cubicBezTo>
                  <a:pt x="133767" y="32530"/>
                  <a:pt x="131345" y="29379"/>
                  <a:pt x="127933" y="28910"/>
                </a:cubicBezTo>
                <a:cubicBezTo>
                  <a:pt x="123792" y="28363"/>
                  <a:pt x="119286" y="25967"/>
                  <a:pt x="114467" y="22347"/>
                </a:cubicBezTo>
                <a:cubicBezTo>
                  <a:pt x="104466" y="14794"/>
                  <a:pt x="90897" y="14794"/>
                  <a:pt x="80869" y="22347"/>
                </a:cubicBezTo>
                <a:cubicBezTo>
                  <a:pt x="74619" y="27061"/>
                  <a:pt x="70269" y="29196"/>
                  <a:pt x="66675" y="29196"/>
                </a:cubicBezTo>
                <a:cubicBezTo>
                  <a:pt x="63081" y="29196"/>
                  <a:pt x="58731" y="27061"/>
                  <a:pt x="52481" y="22347"/>
                </a:cubicBezTo>
                <a:cubicBezTo>
                  <a:pt x="42479" y="14794"/>
                  <a:pt x="28910" y="14794"/>
                  <a:pt x="18883" y="22347"/>
                </a:cubicBezTo>
                <a:cubicBezTo>
                  <a:pt x="14064" y="25967"/>
                  <a:pt x="9558" y="28363"/>
                  <a:pt x="5417" y="28910"/>
                </a:cubicBezTo>
                <a:cubicBezTo>
                  <a:pt x="2005" y="29379"/>
                  <a:pt x="-417" y="32504"/>
                  <a:pt x="52" y="35942"/>
                </a:cubicBezTo>
                <a:cubicBezTo>
                  <a:pt x="521" y="39380"/>
                  <a:pt x="3646" y="41776"/>
                  <a:pt x="7084" y="41307"/>
                </a:cubicBezTo>
                <a:cubicBezTo>
                  <a:pt x="14429" y="40318"/>
                  <a:pt x="21044" y="36385"/>
                  <a:pt x="26410" y="32322"/>
                </a:cubicBezTo>
                <a:cubicBezTo>
                  <a:pt x="31957" y="28129"/>
                  <a:pt x="39406" y="28129"/>
                  <a:pt x="44954" y="32322"/>
                </a:cubicBezTo>
                <a:cubicBezTo>
                  <a:pt x="51256" y="37088"/>
                  <a:pt x="58575" y="41672"/>
                  <a:pt x="66675" y="41672"/>
                </a:cubicBezTo>
                <a:cubicBezTo>
                  <a:pt x="74775" y="41672"/>
                  <a:pt x="82068" y="37062"/>
                  <a:pt x="88396" y="32322"/>
                </a:cubicBezTo>
                <a:cubicBezTo>
                  <a:pt x="93944" y="28129"/>
                  <a:pt x="101393" y="28129"/>
                  <a:pt x="106940" y="32322"/>
                </a:cubicBezTo>
                <a:close/>
                <a:moveTo>
                  <a:pt x="106940" y="69826"/>
                </a:moveTo>
                <a:cubicBezTo>
                  <a:pt x="112332" y="73889"/>
                  <a:pt x="118921" y="77822"/>
                  <a:pt x="126266" y="78812"/>
                </a:cubicBezTo>
                <a:cubicBezTo>
                  <a:pt x="129678" y="79281"/>
                  <a:pt x="132829" y="76859"/>
                  <a:pt x="133298" y="73447"/>
                </a:cubicBezTo>
                <a:cubicBezTo>
                  <a:pt x="133767" y="70035"/>
                  <a:pt x="131345" y="66883"/>
                  <a:pt x="127933" y="66415"/>
                </a:cubicBezTo>
                <a:cubicBezTo>
                  <a:pt x="123792" y="65868"/>
                  <a:pt x="119286" y="63471"/>
                  <a:pt x="114467" y="59851"/>
                </a:cubicBezTo>
                <a:cubicBezTo>
                  <a:pt x="104466" y="52298"/>
                  <a:pt x="90897" y="52298"/>
                  <a:pt x="80869" y="59851"/>
                </a:cubicBezTo>
                <a:cubicBezTo>
                  <a:pt x="74619" y="64565"/>
                  <a:pt x="70269" y="66701"/>
                  <a:pt x="66675" y="66701"/>
                </a:cubicBezTo>
                <a:cubicBezTo>
                  <a:pt x="63081" y="66701"/>
                  <a:pt x="58731" y="64565"/>
                  <a:pt x="52481" y="59851"/>
                </a:cubicBezTo>
                <a:cubicBezTo>
                  <a:pt x="42479" y="52298"/>
                  <a:pt x="28910" y="52298"/>
                  <a:pt x="18883" y="59851"/>
                </a:cubicBezTo>
                <a:cubicBezTo>
                  <a:pt x="14064" y="63471"/>
                  <a:pt x="9558" y="65868"/>
                  <a:pt x="5417" y="66415"/>
                </a:cubicBezTo>
                <a:cubicBezTo>
                  <a:pt x="2005" y="66857"/>
                  <a:pt x="-417" y="70009"/>
                  <a:pt x="52" y="73447"/>
                </a:cubicBezTo>
                <a:cubicBezTo>
                  <a:pt x="521" y="76885"/>
                  <a:pt x="3646" y="79281"/>
                  <a:pt x="7084" y="78812"/>
                </a:cubicBezTo>
                <a:cubicBezTo>
                  <a:pt x="14429" y="77822"/>
                  <a:pt x="21044" y="73889"/>
                  <a:pt x="26410" y="69826"/>
                </a:cubicBezTo>
                <a:cubicBezTo>
                  <a:pt x="31957" y="65633"/>
                  <a:pt x="39406" y="65633"/>
                  <a:pt x="44954" y="69826"/>
                </a:cubicBezTo>
                <a:cubicBezTo>
                  <a:pt x="51256" y="74593"/>
                  <a:pt x="58575" y="79177"/>
                  <a:pt x="66675" y="79177"/>
                </a:cubicBezTo>
                <a:cubicBezTo>
                  <a:pt x="74775" y="79177"/>
                  <a:pt x="82068" y="74567"/>
                  <a:pt x="88396" y="69826"/>
                </a:cubicBezTo>
                <a:cubicBezTo>
                  <a:pt x="93944" y="65633"/>
                  <a:pt x="101393" y="65633"/>
                  <a:pt x="106940" y="69826"/>
                </a:cubicBezTo>
                <a:close/>
                <a:moveTo>
                  <a:pt x="88396" y="107331"/>
                </a:moveTo>
                <a:cubicBezTo>
                  <a:pt x="93944" y="103138"/>
                  <a:pt x="101393" y="103138"/>
                  <a:pt x="106940" y="107331"/>
                </a:cubicBezTo>
                <a:cubicBezTo>
                  <a:pt x="112332" y="111394"/>
                  <a:pt x="118921" y="115327"/>
                  <a:pt x="126266" y="116317"/>
                </a:cubicBezTo>
                <a:cubicBezTo>
                  <a:pt x="129678" y="116785"/>
                  <a:pt x="132829" y="114363"/>
                  <a:pt x="133298" y="110951"/>
                </a:cubicBezTo>
                <a:cubicBezTo>
                  <a:pt x="133767" y="107539"/>
                  <a:pt x="131345" y="104388"/>
                  <a:pt x="127933" y="103919"/>
                </a:cubicBezTo>
                <a:cubicBezTo>
                  <a:pt x="123792" y="103372"/>
                  <a:pt x="119286" y="100976"/>
                  <a:pt x="114467" y="97356"/>
                </a:cubicBezTo>
                <a:cubicBezTo>
                  <a:pt x="104466" y="89803"/>
                  <a:pt x="90897" y="89803"/>
                  <a:pt x="80869" y="97356"/>
                </a:cubicBezTo>
                <a:cubicBezTo>
                  <a:pt x="74619" y="102070"/>
                  <a:pt x="70269" y="104206"/>
                  <a:pt x="66675" y="104206"/>
                </a:cubicBezTo>
                <a:cubicBezTo>
                  <a:pt x="63081" y="104206"/>
                  <a:pt x="58731" y="102070"/>
                  <a:pt x="52481" y="97356"/>
                </a:cubicBezTo>
                <a:cubicBezTo>
                  <a:pt x="42479" y="89803"/>
                  <a:pt x="28910" y="89803"/>
                  <a:pt x="18883" y="97356"/>
                </a:cubicBezTo>
                <a:cubicBezTo>
                  <a:pt x="14064" y="100976"/>
                  <a:pt x="9558" y="103372"/>
                  <a:pt x="5417" y="103919"/>
                </a:cubicBezTo>
                <a:cubicBezTo>
                  <a:pt x="2005" y="104388"/>
                  <a:pt x="-417" y="107513"/>
                  <a:pt x="52" y="110951"/>
                </a:cubicBezTo>
                <a:cubicBezTo>
                  <a:pt x="521" y="114389"/>
                  <a:pt x="3646" y="116785"/>
                  <a:pt x="7084" y="116317"/>
                </a:cubicBezTo>
                <a:cubicBezTo>
                  <a:pt x="14429" y="115327"/>
                  <a:pt x="21044" y="111394"/>
                  <a:pt x="26410" y="107331"/>
                </a:cubicBezTo>
                <a:cubicBezTo>
                  <a:pt x="31957" y="103138"/>
                  <a:pt x="39406" y="103138"/>
                  <a:pt x="44954" y="107331"/>
                </a:cubicBezTo>
                <a:cubicBezTo>
                  <a:pt x="51256" y="112097"/>
                  <a:pt x="58575" y="116681"/>
                  <a:pt x="66675" y="116681"/>
                </a:cubicBezTo>
                <a:cubicBezTo>
                  <a:pt x="74775" y="116681"/>
                  <a:pt x="82068" y="112071"/>
                  <a:pt x="88396" y="107331"/>
                </a:cubicBezTo>
                <a:close/>
              </a:path>
            </a:pathLst>
          </a:custGeom>
          <a:solidFill>
            <a:srgbClr val="16A085"/>
          </a:solidFill>
        </p:spPr>
      </p:sp>
      <p:sp>
        <p:nvSpPr>
          <p:cNvPr id="11" name="Text 8"/>
          <p:cNvSpPr/>
          <p:nvPr/>
        </p:nvSpPr>
        <p:spPr>
          <a:xfrm>
            <a:off x="623888" y="6286500"/>
            <a:ext cx="809625" cy="190500"/>
          </a:xfrm>
          <a:prstGeom prst="rect">
            <a:avLst/>
          </a:prstGeom>
          <a:noFill/>
        </p:spPr>
        <p:txBody>
          <a:bodyPr wrap="square" lIns="0" tIns="0" rIns="0" bIns="0" rtlCol="0" anchor="ctr"/>
          <a:lstStyle/>
          <a:p>
            <a:pPr>
              <a:lnSpc>
                <a:spcPct val="120000"/>
              </a:lnSpc>
            </a:pPr>
            <a:r>
              <a:rPr lang="en-US" sz="1050" dirty="0">
                <a:solidFill>
                  <a:srgbClr val="ECF0F1">
                    <a:alpha val="70000"/>
                  </a:srgbClr>
                </a:solidFill>
                <a:latin typeface="Quattrocento Sans" panose="020B0502050000020003" pitchFamily="34" charset="0"/>
                <a:ea typeface="Quattrocento Sans" panose="020B0502050000020003" pitchFamily="34" charset="-122"/>
                <a:cs typeface="Quattrocento Sans" panose="020B0502050000020003" pitchFamily="34" charset="-120"/>
              </a:rPr>
              <a:t>Réseaux AEP</a:t>
            </a:r>
            <a:endParaRPr lang="en-US" sz="1600" dirty="0"/>
          </a:p>
        </p:txBody>
      </p:sp>
      <p:sp>
        <p:nvSpPr>
          <p:cNvPr id="12" name="Shape 9"/>
          <p:cNvSpPr/>
          <p:nvPr/>
        </p:nvSpPr>
        <p:spPr>
          <a:xfrm>
            <a:off x="1690092" y="6315075"/>
            <a:ext cx="133350" cy="133350"/>
          </a:xfrm>
          <a:custGeom>
            <a:avLst/>
            <a:gdLst/>
            <a:ahLst/>
            <a:cxnLst/>
            <a:rect l="l" t="t" r="r" b="b"/>
            <a:pathLst>
              <a:path w="133350" h="133350">
                <a:moveTo>
                  <a:pt x="39666" y="15627"/>
                </a:moveTo>
                <a:cubicBezTo>
                  <a:pt x="51699" y="-5209"/>
                  <a:pt x="81781" y="-5209"/>
                  <a:pt x="93814" y="15627"/>
                </a:cubicBezTo>
                <a:lnTo>
                  <a:pt x="103529" y="32452"/>
                </a:lnTo>
                <a:lnTo>
                  <a:pt x="110743" y="28285"/>
                </a:lnTo>
                <a:cubicBezTo>
                  <a:pt x="112931" y="27009"/>
                  <a:pt x="115665" y="27191"/>
                  <a:pt x="117671" y="28728"/>
                </a:cubicBezTo>
                <a:cubicBezTo>
                  <a:pt x="119676" y="30264"/>
                  <a:pt x="120562" y="32869"/>
                  <a:pt x="119911" y="35317"/>
                </a:cubicBezTo>
                <a:lnTo>
                  <a:pt x="113790" y="58080"/>
                </a:lnTo>
                <a:cubicBezTo>
                  <a:pt x="112905" y="61414"/>
                  <a:pt x="109467" y="63393"/>
                  <a:pt x="106133" y="62508"/>
                </a:cubicBezTo>
                <a:lnTo>
                  <a:pt x="83370" y="56413"/>
                </a:lnTo>
                <a:cubicBezTo>
                  <a:pt x="80922" y="55762"/>
                  <a:pt x="79124" y="53705"/>
                  <a:pt x="78786" y="51204"/>
                </a:cubicBezTo>
                <a:cubicBezTo>
                  <a:pt x="78447" y="48704"/>
                  <a:pt x="79671" y="46230"/>
                  <a:pt x="81859" y="44980"/>
                </a:cubicBezTo>
                <a:lnTo>
                  <a:pt x="89074" y="40812"/>
                </a:lnTo>
                <a:lnTo>
                  <a:pt x="79359" y="23987"/>
                </a:lnTo>
                <a:cubicBezTo>
                  <a:pt x="73733" y="14273"/>
                  <a:pt x="59721" y="14273"/>
                  <a:pt x="54095" y="23987"/>
                </a:cubicBezTo>
                <a:lnTo>
                  <a:pt x="52715" y="26357"/>
                </a:lnTo>
                <a:cubicBezTo>
                  <a:pt x="50423" y="30342"/>
                  <a:pt x="45318" y="31697"/>
                  <a:pt x="41333" y="29405"/>
                </a:cubicBezTo>
                <a:cubicBezTo>
                  <a:pt x="37348" y="27113"/>
                  <a:pt x="35994" y="22008"/>
                  <a:pt x="38286" y="17997"/>
                </a:cubicBezTo>
                <a:lnTo>
                  <a:pt x="39666" y="15627"/>
                </a:lnTo>
                <a:close/>
                <a:moveTo>
                  <a:pt x="117124" y="72691"/>
                </a:moveTo>
                <a:cubicBezTo>
                  <a:pt x="121109" y="70399"/>
                  <a:pt x="126214" y="71754"/>
                  <a:pt x="128506" y="75739"/>
                </a:cubicBezTo>
                <a:lnTo>
                  <a:pt x="129886" y="78109"/>
                </a:lnTo>
                <a:cubicBezTo>
                  <a:pt x="141919" y="98945"/>
                  <a:pt x="126891" y="124990"/>
                  <a:pt x="102825" y="124990"/>
                </a:cubicBezTo>
                <a:lnTo>
                  <a:pt x="83396" y="124990"/>
                </a:lnTo>
                <a:lnTo>
                  <a:pt x="83396" y="133324"/>
                </a:lnTo>
                <a:cubicBezTo>
                  <a:pt x="83396" y="135850"/>
                  <a:pt x="81885" y="138142"/>
                  <a:pt x="79541" y="139106"/>
                </a:cubicBezTo>
                <a:cubicBezTo>
                  <a:pt x="77197" y="140070"/>
                  <a:pt x="74515" y="139549"/>
                  <a:pt x="72717" y="137752"/>
                </a:cubicBezTo>
                <a:lnTo>
                  <a:pt x="56049" y="121083"/>
                </a:lnTo>
                <a:cubicBezTo>
                  <a:pt x="53600" y="118635"/>
                  <a:pt x="53600" y="114676"/>
                  <a:pt x="56049" y="112254"/>
                </a:cubicBezTo>
                <a:lnTo>
                  <a:pt x="72717" y="95585"/>
                </a:lnTo>
                <a:cubicBezTo>
                  <a:pt x="74515" y="93788"/>
                  <a:pt x="77197" y="93267"/>
                  <a:pt x="79541" y="94231"/>
                </a:cubicBezTo>
                <a:cubicBezTo>
                  <a:pt x="81885" y="95194"/>
                  <a:pt x="83396" y="97486"/>
                  <a:pt x="83396" y="100013"/>
                </a:cubicBezTo>
                <a:lnTo>
                  <a:pt x="83396" y="108347"/>
                </a:lnTo>
                <a:lnTo>
                  <a:pt x="102825" y="108347"/>
                </a:lnTo>
                <a:cubicBezTo>
                  <a:pt x="114051" y="108347"/>
                  <a:pt x="121083" y="96184"/>
                  <a:pt x="115457" y="86469"/>
                </a:cubicBezTo>
                <a:lnTo>
                  <a:pt x="114077" y="84099"/>
                </a:lnTo>
                <a:cubicBezTo>
                  <a:pt x="111785" y="80114"/>
                  <a:pt x="113139" y="75009"/>
                  <a:pt x="117124" y="72717"/>
                </a:cubicBezTo>
                <a:close/>
                <a:moveTo>
                  <a:pt x="13283" y="61310"/>
                </a:moveTo>
                <a:lnTo>
                  <a:pt x="6068" y="57143"/>
                </a:lnTo>
                <a:cubicBezTo>
                  <a:pt x="3881" y="55866"/>
                  <a:pt x="2657" y="53418"/>
                  <a:pt x="2995" y="50918"/>
                </a:cubicBezTo>
                <a:cubicBezTo>
                  <a:pt x="3334" y="48418"/>
                  <a:pt x="5131" y="46360"/>
                  <a:pt x="7579" y="45709"/>
                </a:cubicBezTo>
                <a:lnTo>
                  <a:pt x="30342" y="39588"/>
                </a:lnTo>
                <a:cubicBezTo>
                  <a:pt x="33676" y="38703"/>
                  <a:pt x="37114" y="40682"/>
                  <a:pt x="38000" y="44016"/>
                </a:cubicBezTo>
                <a:lnTo>
                  <a:pt x="44094" y="66779"/>
                </a:lnTo>
                <a:cubicBezTo>
                  <a:pt x="44745" y="69227"/>
                  <a:pt x="43860" y="71806"/>
                  <a:pt x="41854" y="73369"/>
                </a:cubicBezTo>
                <a:cubicBezTo>
                  <a:pt x="39849" y="74931"/>
                  <a:pt x="37114" y="75088"/>
                  <a:pt x="34926" y="73811"/>
                </a:cubicBezTo>
                <a:lnTo>
                  <a:pt x="27712" y="69644"/>
                </a:lnTo>
                <a:lnTo>
                  <a:pt x="17997" y="86469"/>
                </a:lnTo>
                <a:cubicBezTo>
                  <a:pt x="12371" y="96184"/>
                  <a:pt x="19403" y="108347"/>
                  <a:pt x="30629" y="108347"/>
                </a:cubicBezTo>
                <a:lnTo>
                  <a:pt x="33390" y="108347"/>
                </a:lnTo>
                <a:cubicBezTo>
                  <a:pt x="38000" y="108347"/>
                  <a:pt x="41724" y="112071"/>
                  <a:pt x="41724" y="116681"/>
                </a:cubicBezTo>
                <a:cubicBezTo>
                  <a:pt x="41724" y="121291"/>
                  <a:pt x="38000" y="125016"/>
                  <a:pt x="33390" y="125016"/>
                </a:cubicBezTo>
                <a:lnTo>
                  <a:pt x="30629" y="125016"/>
                </a:lnTo>
                <a:cubicBezTo>
                  <a:pt x="6589" y="125016"/>
                  <a:pt x="-8439" y="98971"/>
                  <a:pt x="3594" y="78135"/>
                </a:cubicBezTo>
                <a:lnTo>
                  <a:pt x="13283" y="61310"/>
                </a:lnTo>
                <a:close/>
              </a:path>
            </a:pathLst>
          </a:custGeom>
          <a:solidFill>
            <a:srgbClr val="16A085"/>
          </a:solidFill>
        </p:spPr>
      </p:sp>
      <p:sp>
        <p:nvSpPr>
          <p:cNvPr id="13" name="Text 10"/>
          <p:cNvSpPr/>
          <p:nvPr/>
        </p:nvSpPr>
        <p:spPr>
          <a:xfrm>
            <a:off x="1913930" y="6286500"/>
            <a:ext cx="952500" cy="190500"/>
          </a:xfrm>
          <a:prstGeom prst="rect">
            <a:avLst/>
          </a:prstGeom>
          <a:noFill/>
        </p:spPr>
        <p:txBody>
          <a:bodyPr wrap="square" lIns="0" tIns="0" rIns="0" bIns="0" rtlCol="0" anchor="ctr"/>
          <a:lstStyle/>
          <a:p>
            <a:pPr>
              <a:lnSpc>
                <a:spcPct val="120000"/>
              </a:lnSpc>
            </a:pPr>
            <a:r>
              <a:rPr lang="en-US" sz="1050" dirty="0">
                <a:solidFill>
                  <a:srgbClr val="ECF0F1">
                    <a:alpha val="70000"/>
                  </a:srgbClr>
                </a:solidFill>
                <a:latin typeface="Quattrocento Sans" panose="020B0502050000020003" pitchFamily="34" charset="0"/>
                <a:ea typeface="Quattrocento Sans" panose="020B0502050000020003" pitchFamily="34" charset="-122"/>
                <a:cs typeface="Quattrocento Sans" panose="020B0502050000020003" pitchFamily="34" charset="-120"/>
              </a:rPr>
              <a:t>Assainissement</a:t>
            </a:r>
            <a:endParaRPr lang="en-US" sz="1600" dirty="0"/>
          </a:p>
        </p:txBody>
      </p:sp>
      <p:sp>
        <p:nvSpPr>
          <p:cNvPr id="14" name="Shape 11"/>
          <p:cNvSpPr/>
          <p:nvPr/>
        </p:nvSpPr>
        <p:spPr>
          <a:xfrm>
            <a:off x="3124944" y="6315075"/>
            <a:ext cx="133350" cy="133350"/>
          </a:xfrm>
          <a:custGeom>
            <a:avLst/>
            <a:gdLst/>
            <a:ahLst/>
            <a:cxnLst/>
            <a:rect l="l" t="t" r="r" b="b"/>
            <a:pathLst>
              <a:path w="133350" h="133350">
                <a:moveTo>
                  <a:pt x="25003" y="83344"/>
                </a:moveTo>
                <a:cubicBezTo>
                  <a:pt x="11199" y="83344"/>
                  <a:pt x="0" y="72144"/>
                  <a:pt x="0" y="58341"/>
                </a:cubicBezTo>
                <a:cubicBezTo>
                  <a:pt x="0" y="47272"/>
                  <a:pt x="7188" y="37869"/>
                  <a:pt x="17164" y="34588"/>
                </a:cubicBezTo>
                <a:cubicBezTo>
                  <a:pt x="16825" y="32843"/>
                  <a:pt x="16669" y="31020"/>
                  <a:pt x="16669" y="29170"/>
                </a:cubicBezTo>
                <a:cubicBezTo>
                  <a:pt x="16669" y="13049"/>
                  <a:pt x="29717" y="0"/>
                  <a:pt x="45839" y="0"/>
                </a:cubicBezTo>
                <a:cubicBezTo>
                  <a:pt x="57064" y="0"/>
                  <a:pt x="66805" y="6329"/>
                  <a:pt x="71676" y="15627"/>
                </a:cubicBezTo>
                <a:cubicBezTo>
                  <a:pt x="75504" y="11173"/>
                  <a:pt x="81182" y="8334"/>
                  <a:pt x="87511" y="8334"/>
                </a:cubicBezTo>
                <a:cubicBezTo>
                  <a:pt x="99023" y="8334"/>
                  <a:pt x="108347" y="17658"/>
                  <a:pt x="108347" y="29170"/>
                </a:cubicBezTo>
                <a:cubicBezTo>
                  <a:pt x="108347" y="30603"/>
                  <a:pt x="108191" y="31983"/>
                  <a:pt x="107930" y="33337"/>
                </a:cubicBezTo>
                <a:cubicBezTo>
                  <a:pt x="108060" y="33337"/>
                  <a:pt x="108217" y="33337"/>
                  <a:pt x="108347" y="33337"/>
                </a:cubicBezTo>
                <a:cubicBezTo>
                  <a:pt x="122151" y="33337"/>
                  <a:pt x="133350" y="44537"/>
                  <a:pt x="133350" y="58341"/>
                </a:cubicBezTo>
                <a:cubicBezTo>
                  <a:pt x="133350" y="72144"/>
                  <a:pt x="122151" y="83344"/>
                  <a:pt x="108347" y="83344"/>
                </a:cubicBezTo>
                <a:lnTo>
                  <a:pt x="25003" y="83344"/>
                </a:lnTo>
                <a:close/>
                <a:moveTo>
                  <a:pt x="25420" y="101106"/>
                </a:moveTo>
                <a:cubicBezTo>
                  <a:pt x="25706" y="100455"/>
                  <a:pt x="26357" y="100013"/>
                  <a:pt x="27087" y="100013"/>
                </a:cubicBezTo>
                <a:cubicBezTo>
                  <a:pt x="27816" y="100013"/>
                  <a:pt x="28467" y="100429"/>
                  <a:pt x="28754" y="101106"/>
                </a:cubicBezTo>
                <a:lnTo>
                  <a:pt x="36619" y="118869"/>
                </a:lnTo>
                <a:cubicBezTo>
                  <a:pt x="37192" y="120197"/>
                  <a:pt x="37505" y="121604"/>
                  <a:pt x="37505" y="123036"/>
                </a:cubicBezTo>
                <a:cubicBezTo>
                  <a:pt x="37505" y="128740"/>
                  <a:pt x="32791" y="133350"/>
                  <a:pt x="27087" y="133350"/>
                </a:cubicBezTo>
                <a:cubicBezTo>
                  <a:pt x="21383" y="133350"/>
                  <a:pt x="16669" y="128740"/>
                  <a:pt x="16669" y="123036"/>
                </a:cubicBezTo>
                <a:cubicBezTo>
                  <a:pt x="16669" y="121604"/>
                  <a:pt x="16981" y="120171"/>
                  <a:pt x="17554" y="118869"/>
                </a:cubicBezTo>
                <a:lnTo>
                  <a:pt x="25420" y="101106"/>
                </a:lnTo>
                <a:close/>
                <a:moveTo>
                  <a:pt x="65008" y="101106"/>
                </a:moveTo>
                <a:cubicBezTo>
                  <a:pt x="65295" y="100455"/>
                  <a:pt x="65946" y="100013"/>
                  <a:pt x="66675" y="100013"/>
                </a:cubicBezTo>
                <a:cubicBezTo>
                  <a:pt x="67404" y="100013"/>
                  <a:pt x="68055" y="100429"/>
                  <a:pt x="68342" y="101106"/>
                </a:cubicBezTo>
                <a:lnTo>
                  <a:pt x="76207" y="118869"/>
                </a:lnTo>
                <a:cubicBezTo>
                  <a:pt x="76780" y="120197"/>
                  <a:pt x="77093" y="121604"/>
                  <a:pt x="77093" y="123036"/>
                </a:cubicBezTo>
                <a:cubicBezTo>
                  <a:pt x="77093" y="128740"/>
                  <a:pt x="72379" y="133350"/>
                  <a:pt x="66675" y="133350"/>
                </a:cubicBezTo>
                <a:cubicBezTo>
                  <a:pt x="60971" y="133350"/>
                  <a:pt x="56257" y="128740"/>
                  <a:pt x="56257" y="123036"/>
                </a:cubicBezTo>
                <a:cubicBezTo>
                  <a:pt x="56257" y="121604"/>
                  <a:pt x="56570" y="120171"/>
                  <a:pt x="57143" y="118869"/>
                </a:cubicBezTo>
                <a:lnTo>
                  <a:pt x="65008" y="101106"/>
                </a:lnTo>
                <a:close/>
                <a:moveTo>
                  <a:pt x="96731" y="118869"/>
                </a:moveTo>
                <a:lnTo>
                  <a:pt x="104596" y="101106"/>
                </a:lnTo>
                <a:cubicBezTo>
                  <a:pt x="104883" y="100455"/>
                  <a:pt x="105534" y="100013"/>
                  <a:pt x="106263" y="100013"/>
                </a:cubicBezTo>
                <a:cubicBezTo>
                  <a:pt x="106993" y="100013"/>
                  <a:pt x="107644" y="100429"/>
                  <a:pt x="107930" y="101106"/>
                </a:cubicBezTo>
                <a:lnTo>
                  <a:pt x="115796" y="118869"/>
                </a:lnTo>
                <a:cubicBezTo>
                  <a:pt x="116369" y="120197"/>
                  <a:pt x="116681" y="121604"/>
                  <a:pt x="116681" y="123036"/>
                </a:cubicBezTo>
                <a:cubicBezTo>
                  <a:pt x="116681" y="128740"/>
                  <a:pt x="111967" y="133350"/>
                  <a:pt x="106263" y="133350"/>
                </a:cubicBezTo>
                <a:cubicBezTo>
                  <a:pt x="100559" y="133350"/>
                  <a:pt x="95845" y="128740"/>
                  <a:pt x="95845" y="123036"/>
                </a:cubicBezTo>
                <a:cubicBezTo>
                  <a:pt x="95845" y="121604"/>
                  <a:pt x="96158" y="120171"/>
                  <a:pt x="96731" y="118869"/>
                </a:cubicBezTo>
                <a:close/>
              </a:path>
            </a:pathLst>
          </a:custGeom>
          <a:solidFill>
            <a:srgbClr val="16A085"/>
          </a:solidFill>
        </p:spPr>
      </p:sp>
      <p:sp>
        <p:nvSpPr>
          <p:cNvPr id="15" name="Text 12"/>
          <p:cNvSpPr/>
          <p:nvPr/>
        </p:nvSpPr>
        <p:spPr>
          <a:xfrm>
            <a:off x="3348782" y="6286500"/>
            <a:ext cx="876300" cy="190500"/>
          </a:xfrm>
          <a:prstGeom prst="rect">
            <a:avLst/>
          </a:prstGeom>
          <a:noFill/>
        </p:spPr>
        <p:txBody>
          <a:bodyPr wrap="square" lIns="0" tIns="0" rIns="0" bIns="0" rtlCol="0" anchor="ctr"/>
          <a:lstStyle/>
          <a:p>
            <a:pPr>
              <a:lnSpc>
                <a:spcPct val="120000"/>
              </a:lnSpc>
            </a:pPr>
            <a:r>
              <a:rPr lang="en-US" sz="1050" dirty="0">
                <a:solidFill>
                  <a:srgbClr val="ECF0F1">
                    <a:alpha val="70000"/>
                  </a:srgbClr>
                </a:solidFill>
                <a:latin typeface="Quattrocento Sans" panose="020B0502050000020003" pitchFamily="34" charset="0"/>
                <a:ea typeface="Quattrocento Sans" panose="020B0502050000020003" pitchFamily="34" charset="-122"/>
                <a:cs typeface="Quattrocento Sans" panose="020B0502050000020003" pitchFamily="34" charset="-120"/>
              </a:rPr>
              <a:t>Eaux Pluviales</a:t>
            </a:r>
            <a:endParaRPr lang="en-US" sz="1600" dirty="0"/>
          </a:p>
        </p:txBody>
      </p:sp>
      <p:sp>
        <p:nvSpPr>
          <p:cNvPr id="16" name="Text 13"/>
          <p:cNvSpPr/>
          <p:nvPr/>
        </p:nvSpPr>
        <p:spPr>
          <a:xfrm>
            <a:off x="11085909" y="6286500"/>
            <a:ext cx="790575" cy="190500"/>
          </a:xfrm>
          <a:prstGeom prst="rect">
            <a:avLst/>
          </a:prstGeom>
          <a:noFill/>
        </p:spPr>
        <p:txBody>
          <a:bodyPr wrap="square" lIns="0" tIns="0" rIns="0" bIns="0" rtlCol="0" anchor="ctr"/>
          <a:lstStyle/>
          <a:p>
            <a:pPr>
              <a:lnSpc>
                <a:spcPct val="120000"/>
              </a:lnSpc>
            </a:pPr>
            <a:r>
              <a:rPr lang="en-US" sz="1050" dirty="0">
                <a:solidFill>
                  <a:srgbClr val="ECF0F1">
                    <a:alpha val="50000"/>
                  </a:srgbClr>
                </a:solidFill>
                <a:latin typeface="Quattrocento Sans" panose="020B0502050000020003" pitchFamily="34" charset="0"/>
                <a:ea typeface="Quattrocento Sans" panose="020B0502050000020003" pitchFamily="34" charset="-122"/>
                <a:cs typeface="Quattrocento Sans" panose="020B0502050000020003" pitchFamily="34" charset="-120"/>
              </a:rPr>
              <a:t>Février 2026</a:t>
            </a:r>
            <a:endParaRPr lang="en-US" sz="1600" dirty="0"/>
          </a:p>
        </p:txBody>
      </p:sp>
      <p:sp>
        <p:nvSpPr>
          <p:cNvPr id="17" name="Text 6"/>
          <p:cNvSpPr/>
          <p:nvPr/>
        </p:nvSpPr>
        <p:spPr>
          <a:xfrm>
            <a:off x="0" y="4639945"/>
            <a:ext cx="12192000" cy="1675130"/>
          </a:xfrm>
          <a:prstGeom prst="rect">
            <a:avLst/>
          </a:prstGeom>
          <a:noFill/>
        </p:spPr>
        <p:txBody>
          <a:bodyPr wrap="square" lIns="0" tIns="0" rIns="0" bIns="0" rtlCol="0" anchor="ctr"/>
          <a:lstStyle/>
          <a:p>
            <a:pPr algn="ctr">
              <a:lnSpc>
                <a:spcPct val="140000"/>
              </a:lnSpc>
            </a:pPr>
            <a:endParaRPr lang="en-US" sz="1600" i="1" u="sng" dirty="0">
              <a:ln w="15875">
                <a:gradFill>
                  <a:gsLst>
                    <a:gs pos="0">
                      <a:schemeClr val="accent1">
                        <a:hueMod val="80000"/>
                      </a:schemeClr>
                    </a:gs>
                    <a:gs pos="100000">
                      <a:schemeClr val="accent1"/>
                    </a:gs>
                  </a:gsLst>
                  <a:lin ang="2700000" scaled="1"/>
                </a:gradFill>
              </a:ln>
              <a:noFill/>
              <a:effectLst/>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p:spPr>
        <p:txBody>
          <a:bodyPr wrap="square" lIns="0" tIns="0" rIns="0" bIns="0" rtlCol="0" anchor="ctr"/>
          <a:lstStyle/>
          <a:p>
            <a:pPr>
              <a:lnSpc>
                <a:spcPct val="120000"/>
              </a:lnSpc>
            </a:pPr>
            <a:r>
              <a:rPr lang="en-US" sz="1050"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03 | Calculs</a:t>
            </a:r>
            <a:endParaRPr lang="en-US" sz="1600" dirty="0"/>
          </a:p>
        </p:txBody>
      </p:sp>
      <p:sp>
        <p:nvSpPr>
          <p:cNvPr id="3" name="Text 1"/>
          <p:cNvSpPr/>
          <p:nvPr/>
        </p:nvSpPr>
        <p:spPr>
          <a:xfrm>
            <a:off x="381000" y="647700"/>
            <a:ext cx="11601450" cy="381000"/>
          </a:xfrm>
          <a:prstGeom prst="rect">
            <a:avLst/>
          </a:prstGeom>
          <a:noFill/>
        </p:spPr>
        <p:txBody>
          <a:bodyPr wrap="square" lIns="0" tIns="0" rIns="0" bIns="0" rtlCol="0" anchor="ctr"/>
          <a:lstStyle/>
          <a:p>
            <a:pPr>
              <a:lnSpc>
                <a:spcPct val="90000"/>
              </a:lnSpc>
            </a:pPr>
            <a:r>
              <a:rPr lang="en-US" sz="2700" b="1" dirty="0">
                <a:solidFill>
                  <a:srgbClr val="34495E"/>
                </a:solidFill>
                <a:latin typeface="Liter" panose="02000503030000020004" pitchFamily="34" charset="0"/>
                <a:ea typeface="Liter" panose="02000503030000020004" pitchFamily="34" charset="-122"/>
                <a:cs typeface="Liter" panose="02000503030000020004" pitchFamily="34" charset="-120"/>
              </a:rPr>
              <a:t>Dimensionnement Hydraulique des Réseaux</a:t>
            </a:r>
            <a:endParaRPr lang="en-US" sz="1600" dirty="0"/>
          </a:p>
        </p:txBody>
      </p:sp>
      <p:sp>
        <p:nvSpPr>
          <p:cNvPr id="4" name="Shape 2"/>
          <p:cNvSpPr/>
          <p:nvPr/>
        </p:nvSpPr>
        <p:spPr>
          <a:xfrm>
            <a:off x="381000" y="1143000"/>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16A085"/>
          </a:solidFill>
        </p:spPr>
      </p:sp>
      <p:sp>
        <p:nvSpPr>
          <p:cNvPr id="5" name="Shape 3"/>
          <p:cNvSpPr/>
          <p:nvPr/>
        </p:nvSpPr>
        <p:spPr>
          <a:xfrm>
            <a:off x="381000" y="1352550"/>
            <a:ext cx="7515225" cy="3905250"/>
          </a:xfrm>
          <a:custGeom>
            <a:avLst/>
            <a:gdLst/>
            <a:ahLst/>
            <a:cxnLst/>
            <a:rect l="l" t="t" r="r" b="b"/>
            <a:pathLst>
              <a:path w="7515225" h="3905250">
                <a:moveTo>
                  <a:pt x="38100" y="0"/>
                </a:moveTo>
                <a:lnTo>
                  <a:pt x="7477125" y="0"/>
                </a:lnTo>
                <a:cubicBezTo>
                  <a:pt x="7498153" y="0"/>
                  <a:pt x="7515225" y="17072"/>
                  <a:pt x="7515225" y="38100"/>
                </a:cubicBezTo>
                <a:lnTo>
                  <a:pt x="7515225" y="3829059"/>
                </a:lnTo>
                <a:cubicBezTo>
                  <a:pt x="7515225" y="3871110"/>
                  <a:pt x="7481085" y="3905250"/>
                  <a:pt x="7439034" y="3905250"/>
                </a:cubicBezTo>
                <a:lnTo>
                  <a:pt x="76191" y="3905250"/>
                </a:lnTo>
                <a:cubicBezTo>
                  <a:pt x="34140" y="3905250"/>
                  <a:pt x="0" y="3871110"/>
                  <a:pt x="0" y="3829059"/>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6" name="Shape 4"/>
          <p:cNvSpPr/>
          <p:nvPr/>
        </p:nvSpPr>
        <p:spPr>
          <a:xfrm>
            <a:off x="381000" y="1352550"/>
            <a:ext cx="7515225" cy="38100"/>
          </a:xfrm>
          <a:custGeom>
            <a:avLst/>
            <a:gdLst/>
            <a:ahLst/>
            <a:cxnLst/>
            <a:rect l="l" t="t" r="r" b="b"/>
            <a:pathLst>
              <a:path w="7515225" h="38100">
                <a:moveTo>
                  <a:pt x="38100" y="0"/>
                </a:moveTo>
                <a:lnTo>
                  <a:pt x="7477125" y="0"/>
                </a:lnTo>
                <a:cubicBezTo>
                  <a:pt x="7498153" y="0"/>
                  <a:pt x="7515225" y="17072"/>
                  <a:pt x="7515225" y="38100"/>
                </a:cubicBezTo>
                <a:lnTo>
                  <a:pt x="7515225" y="38100"/>
                </a:lnTo>
                <a:lnTo>
                  <a:pt x="0" y="38100"/>
                </a:lnTo>
                <a:lnTo>
                  <a:pt x="0" y="38100"/>
                </a:lnTo>
                <a:cubicBezTo>
                  <a:pt x="0" y="17072"/>
                  <a:pt x="17072" y="0"/>
                  <a:pt x="38100" y="0"/>
                </a:cubicBezTo>
                <a:close/>
              </a:path>
            </a:pathLst>
          </a:custGeom>
          <a:solidFill>
            <a:srgbClr val="16A085"/>
          </a:solidFill>
        </p:spPr>
      </p:sp>
      <p:sp>
        <p:nvSpPr>
          <p:cNvPr id="7" name="Shape 5"/>
          <p:cNvSpPr/>
          <p:nvPr/>
        </p:nvSpPr>
        <p:spPr>
          <a:xfrm>
            <a:off x="578644" y="1571625"/>
            <a:ext cx="128588" cy="171450"/>
          </a:xfrm>
          <a:custGeom>
            <a:avLst/>
            <a:gdLst/>
            <a:ahLst/>
            <a:cxnLst/>
            <a:rect l="l" t="t" r="r" b="b"/>
            <a:pathLst>
              <a:path w="128588" h="171450">
                <a:moveTo>
                  <a:pt x="21431" y="0"/>
                </a:moveTo>
                <a:cubicBezTo>
                  <a:pt x="9611" y="0"/>
                  <a:pt x="0" y="9611"/>
                  <a:pt x="0" y="21431"/>
                </a:cubicBezTo>
                <a:lnTo>
                  <a:pt x="0" y="150019"/>
                </a:lnTo>
                <a:cubicBezTo>
                  <a:pt x="0" y="161839"/>
                  <a:pt x="9611" y="171450"/>
                  <a:pt x="21431" y="171450"/>
                </a:cubicBezTo>
                <a:lnTo>
                  <a:pt x="107156" y="171450"/>
                </a:lnTo>
                <a:cubicBezTo>
                  <a:pt x="118977" y="171450"/>
                  <a:pt x="128588" y="161839"/>
                  <a:pt x="128588" y="150019"/>
                </a:cubicBezTo>
                <a:lnTo>
                  <a:pt x="128588" y="21431"/>
                </a:lnTo>
                <a:cubicBezTo>
                  <a:pt x="128588" y="9611"/>
                  <a:pt x="118977" y="0"/>
                  <a:pt x="107156" y="0"/>
                </a:cubicBezTo>
                <a:lnTo>
                  <a:pt x="21431" y="0"/>
                </a:lnTo>
                <a:close/>
                <a:moveTo>
                  <a:pt x="32147" y="21431"/>
                </a:moveTo>
                <a:lnTo>
                  <a:pt x="96441" y="21431"/>
                </a:lnTo>
                <a:cubicBezTo>
                  <a:pt x="102368" y="21431"/>
                  <a:pt x="107156" y="26220"/>
                  <a:pt x="107156" y="32147"/>
                </a:cubicBezTo>
                <a:lnTo>
                  <a:pt x="107156" y="42863"/>
                </a:lnTo>
                <a:cubicBezTo>
                  <a:pt x="107156" y="48790"/>
                  <a:pt x="102368" y="53578"/>
                  <a:pt x="96441" y="53578"/>
                </a:cubicBezTo>
                <a:lnTo>
                  <a:pt x="32147" y="53578"/>
                </a:lnTo>
                <a:cubicBezTo>
                  <a:pt x="26220" y="53578"/>
                  <a:pt x="21431" y="48790"/>
                  <a:pt x="21431" y="42863"/>
                </a:cubicBezTo>
                <a:lnTo>
                  <a:pt x="21431" y="32147"/>
                </a:lnTo>
                <a:cubicBezTo>
                  <a:pt x="21431" y="26220"/>
                  <a:pt x="26220" y="21431"/>
                  <a:pt x="32147" y="21431"/>
                </a:cubicBezTo>
                <a:close/>
                <a:moveTo>
                  <a:pt x="37505" y="77688"/>
                </a:moveTo>
                <a:cubicBezTo>
                  <a:pt x="37505" y="82124"/>
                  <a:pt x="33904" y="85725"/>
                  <a:pt x="29468" y="85725"/>
                </a:cubicBezTo>
                <a:cubicBezTo>
                  <a:pt x="25032" y="85725"/>
                  <a:pt x="21431" y="82124"/>
                  <a:pt x="21431" y="77688"/>
                </a:cubicBezTo>
                <a:cubicBezTo>
                  <a:pt x="21431" y="73253"/>
                  <a:pt x="25032" y="69652"/>
                  <a:pt x="29468" y="69652"/>
                </a:cubicBezTo>
                <a:cubicBezTo>
                  <a:pt x="33904" y="69652"/>
                  <a:pt x="37505" y="73253"/>
                  <a:pt x="37505" y="77688"/>
                </a:cubicBezTo>
                <a:close/>
                <a:moveTo>
                  <a:pt x="64294" y="85725"/>
                </a:moveTo>
                <a:cubicBezTo>
                  <a:pt x="59858" y="85725"/>
                  <a:pt x="56257" y="82124"/>
                  <a:pt x="56257" y="77688"/>
                </a:cubicBezTo>
                <a:cubicBezTo>
                  <a:pt x="56257" y="73253"/>
                  <a:pt x="59858" y="69652"/>
                  <a:pt x="64294" y="69652"/>
                </a:cubicBezTo>
                <a:cubicBezTo>
                  <a:pt x="68729" y="69652"/>
                  <a:pt x="72330" y="73253"/>
                  <a:pt x="72330" y="77688"/>
                </a:cubicBezTo>
                <a:cubicBezTo>
                  <a:pt x="72330" y="82124"/>
                  <a:pt x="68729" y="85725"/>
                  <a:pt x="64294" y="85725"/>
                </a:cubicBezTo>
                <a:close/>
                <a:moveTo>
                  <a:pt x="107156" y="77688"/>
                </a:moveTo>
                <a:cubicBezTo>
                  <a:pt x="107156" y="82124"/>
                  <a:pt x="103555" y="85725"/>
                  <a:pt x="99120" y="85725"/>
                </a:cubicBezTo>
                <a:cubicBezTo>
                  <a:pt x="94684" y="85725"/>
                  <a:pt x="91083" y="82124"/>
                  <a:pt x="91083" y="77688"/>
                </a:cubicBezTo>
                <a:cubicBezTo>
                  <a:pt x="91083" y="73253"/>
                  <a:pt x="94684" y="69652"/>
                  <a:pt x="99120" y="69652"/>
                </a:cubicBezTo>
                <a:cubicBezTo>
                  <a:pt x="103555" y="69652"/>
                  <a:pt x="107156" y="73253"/>
                  <a:pt x="107156" y="77688"/>
                </a:cubicBezTo>
                <a:close/>
                <a:moveTo>
                  <a:pt x="29468" y="117872"/>
                </a:moveTo>
                <a:cubicBezTo>
                  <a:pt x="25032" y="117872"/>
                  <a:pt x="21431" y="114271"/>
                  <a:pt x="21431" y="109835"/>
                </a:cubicBezTo>
                <a:cubicBezTo>
                  <a:pt x="21431" y="105400"/>
                  <a:pt x="25032" y="101798"/>
                  <a:pt x="29468" y="101798"/>
                </a:cubicBezTo>
                <a:cubicBezTo>
                  <a:pt x="33904" y="101798"/>
                  <a:pt x="37505" y="105400"/>
                  <a:pt x="37505" y="109835"/>
                </a:cubicBezTo>
                <a:cubicBezTo>
                  <a:pt x="37505" y="114271"/>
                  <a:pt x="33904" y="117872"/>
                  <a:pt x="29468" y="117872"/>
                </a:cubicBezTo>
                <a:close/>
                <a:moveTo>
                  <a:pt x="72330" y="109835"/>
                </a:moveTo>
                <a:cubicBezTo>
                  <a:pt x="72330" y="114271"/>
                  <a:pt x="68729" y="117872"/>
                  <a:pt x="64294" y="117872"/>
                </a:cubicBezTo>
                <a:cubicBezTo>
                  <a:pt x="59858" y="117872"/>
                  <a:pt x="56257" y="114271"/>
                  <a:pt x="56257" y="109835"/>
                </a:cubicBezTo>
                <a:cubicBezTo>
                  <a:pt x="56257" y="105400"/>
                  <a:pt x="59858" y="101798"/>
                  <a:pt x="64294" y="101798"/>
                </a:cubicBezTo>
                <a:cubicBezTo>
                  <a:pt x="68729" y="101798"/>
                  <a:pt x="72330" y="105400"/>
                  <a:pt x="72330" y="109835"/>
                </a:cubicBezTo>
                <a:close/>
                <a:moveTo>
                  <a:pt x="99120" y="117872"/>
                </a:moveTo>
                <a:cubicBezTo>
                  <a:pt x="94684" y="117872"/>
                  <a:pt x="91083" y="114271"/>
                  <a:pt x="91083" y="109835"/>
                </a:cubicBezTo>
                <a:cubicBezTo>
                  <a:pt x="91083" y="105400"/>
                  <a:pt x="94684" y="101798"/>
                  <a:pt x="99120" y="101798"/>
                </a:cubicBezTo>
                <a:cubicBezTo>
                  <a:pt x="103555" y="101798"/>
                  <a:pt x="107156" y="105400"/>
                  <a:pt x="107156" y="109835"/>
                </a:cubicBezTo>
                <a:cubicBezTo>
                  <a:pt x="107156" y="114271"/>
                  <a:pt x="103555" y="117872"/>
                  <a:pt x="99120" y="117872"/>
                </a:cubicBezTo>
                <a:close/>
                <a:moveTo>
                  <a:pt x="21431" y="141982"/>
                </a:moveTo>
                <a:cubicBezTo>
                  <a:pt x="21431" y="137528"/>
                  <a:pt x="25014" y="133945"/>
                  <a:pt x="29468" y="133945"/>
                </a:cubicBezTo>
                <a:lnTo>
                  <a:pt x="66973" y="133945"/>
                </a:lnTo>
                <a:cubicBezTo>
                  <a:pt x="71426" y="133945"/>
                  <a:pt x="75009" y="137528"/>
                  <a:pt x="75009" y="141982"/>
                </a:cubicBezTo>
                <a:cubicBezTo>
                  <a:pt x="75009" y="146436"/>
                  <a:pt x="71426" y="150019"/>
                  <a:pt x="66973" y="150019"/>
                </a:cubicBezTo>
                <a:lnTo>
                  <a:pt x="29468" y="150019"/>
                </a:lnTo>
                <a:cubicBezTo>
                  <a:pt x="25014" y="150019"/>
                  <a:pt x="21431" y="146436"/>
                  <a:pt x="21431" y="141982"/>
                </a:cubicBezTo>
                <a:close/>
                <a:moveTo>
                  <a:pt x="99120" y="133945"/>
                </a:moveTo>
                <a:cubicBezTo>
                  <a:pt x="103573" y="133945"/>
                  <a:pt x="107156" y="137528"/>
                  <a:pt x="107156" y="141982"/>
                </a:cubicBezTo>
                <a:cubicBezTo>
                  <a:pt x="107156" y="146436"/>
                  <a:pt x="103573" y="150019"/>
                  <a:pt x="99120" y="150019"/>
                </a:cubicBezTo>
                <a:cubicBezTo>
                  <a:pt x="94666" y="150019"/>
                  <a:pt x="91083" y="146436"/>
                  <a:pt x="91083" y="141982"/>
                </a:cubicBezTo>
                <a:cubicBezTo>
                  <a:pt x="91083" y="137528"/>
                  <a:pt x="94666" y="133945"/>
                  <a:pt x="99120" y="133945"/>
                </a:cubicBezTo>
                <a:close/>
              </a:path>
            </a:pathLst>
          </a:custGeom>
          <a:solidFill>
            <a:srgbClr val="16A085"/>
          </a:solidFill>
        </p:spPr>
      </p:sp>
      <p:sp>
        <p:nvSpPr>
          <p:cNvPr id="8" name="Text 6"/>
          <p:cNvSpPr/>
          <p:nvPr/>
        </p:nvSpPr>
        <p:spPr>
          <a:xfrm>
            <a:off x="752475" y="1524000"/>
            <a:ext cx="7077075"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Méthodes de Calcul Hydraulique</a:t>
            </a:r>
            <a:endParaRPr lang="en-US" sz="1600" dirty="0"/>
          </a:p>
        </p:txBody>
      </p:sp>
      <p:sp>
        <p:nvSpPr>
          <p:cNvPr id="9" name="Shape 7"/>
          <p:cNvSpPr/>
          <p:nvPr/>
        </p:nvSpPr>
        <p:spPr>
          <a:xfrm>
            <a:off x="533400" y="1905000"/>
            <a:ext cx="7210425" cy="1543050"/>
          </a:xfrm>
          <a:custGeom>
            <a:avLst/>
            <a:gdLst/>
            <a:ahLst/>
            <a:cxnLst/>
            <a:rect l="l" t="t" r="r" b="b"/>
            <a:pathLst>
              <a:path w="7210425" h="1543050">
                <a:moveTo>
                  <a:pt x="76196" y="0"/>
                </a:moveTo>
                <a:lnTo>
                  <a:pt x="7134229" y="0"/>
                </a:lnTo>
                <a:cubicBezTo>
                  <a:pt x="7176311" y="0"/>
                  <a:pt x="7210425" y="34114"/>
                  <a:pt x="7210425" y="76196"/>
                </a:cubicBezTo>
                <a:lnTo>
                  <a:pt x="7210425" y="1466854"/>
                </a:lnTo>
                <a:cubicBezTo>
                  <a:pt x="7210425" y="1508936"/>
                  <a:pt x="7176311" y="1543050"/>
                  <a:pt x="7134229" y="1543050"/>
                </a:cubicBezTo>
                <a:lnTo>
                  <a:pt x="76196" y="1543050"/>
                </a:lnTo>
                <a:cubicBezTo>
                  <a:pt x="34114" y="1543050"/>
                  <a:pt x="0" y="1508936"/>
                  <a:pt x="0" y="1466854"/>
                </a:cubicBezTo>
                <a:lnTo>
                  <a:pt x="0" y="76196"/>
                </a:lnTo>
                <a:cubicBezTo>
                  <a:pt x="0" y="34142"/>
                  <a:pt x="34142" y="0"/>
                  <a:pt x="76196" y="0"/>
                </a:cubicBezTo>
                <a:close/>
              </a:path>
            </a:pathLst>
          </a:custGeom>
          <a:solidFill>
            <a:srgbClr val="F4F6F7"/>
          </a:solidFill>
        </p:spPr>
      </p:sp>
      <p:sp>
        <p:nvSpPr>
          <p:cNvPr id="10" name="Text 8"/>
          <p:cNvSpPr/>
          <p:nvPr/>
        </p:nvSpPr>
        <p:spPr>
          <a:xfrm>
            <a:off x="647700" y="2019300"/>
            <a:ext cx="7048500" cy="228600"/>
          </a:xfrm>
          <a:prstGeom prst="rect">
            <a:avLst/>
          </a:prstGeom>
          <a:noFill/>
        </p:spPr>
        <p:txBody>
          <a:bodyPr wrap="square" lIns="0" tIns="0" rIns="0" bIns="0" rtlCol="0" anchor="ctr"/>
          <a:lstStyle/>
          <a:p>
            <a:pPr>
              <a:lnSpc>
                <a:spcPct val="120000"/>
              </a:lnSpc>
            </a:pPr>
            <a:r>
              <a:rPr lang="en-US" sz="900" b="1" dirty="0">
                <a:solidFill>
                  <a:srgbClr val="FFFFFF"/>
                </a:solidFill>
                <a:highlight>
                  <a:srgbClr val="16A085">
                    <a:alpha val="100000"/>
                  </a:srgbClr>
                </a:highlight>
                <a:latin typeface="Quattrocento Sans" panose="020B0502050000020003" pitchFamily="34" charset="0"/>
                <a:ea typeface="Quattrocento Sans" panose="020B0502050000020003" pitchFamily="34" charset="-122"/>
                <a:cs typeface="Quattrocento Sans" panose="020B0502050000020003" pitchFamily="34" charset="-120"/>
              </a:rPr>
              <a:t>1 </a:t>
            </a: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Formule de Manning-Strickler</a:t>
            </a:r>
            <a:endParaRPr lang="en-US" sz="1600" dirty="0"/>
          </a:p>
        </p:txBody>
      </p:sp>
      <p:sp>
        <p:nvSpPr>
          <p:cNvPr id="11" name="Shape 9"/>
          <p:cNvSpPr/>
          <p:nvPr/>
        </p:nvSpPr>
        <p:spPr>
          <a:xfrm>
            <a:off x="652463" y="2328863"/>
            <a:ext cx="6972300" cy="314325"/>
          </a:xfrm>
          <a:custGeom>
            <a:avLst/>
            <a:gdLst/>
            <a:ahLst/>
            <a:cxnLst/>
            <a:rect l="l" t="t" r="r" b="b"/>
            <a:pathLst>
              <a:path w="6972300" h="314325">
                <a:moveTo>
                  <a:pt x="38099" y="0"/>
                </a:moveTo>
                <a:lnTo>
                  <a:pt x="6934201" y="0"/>
                </a:lnTo>
                <a:cubicBezTo>
                  <a:pt x="6955242" y="0"/>
                  <a:pt x="6972300" y="17058"/>
                  <a:pt x="6972300" y="38099"/>
                </a:cubicBezTo>
                <a:lnTo>
                  <a:pt x="6972300" y="276226"/>
                </a:lnTo>
                <a:cubicBezTo>
                  <a:pt x="6972300" y="297267"/>
                  <a:pt x="6955242" y="314325"/>
                  <a:pt x="6934201" y="314325"/>
                </a:cubicBezTo>
                <a:lnTo>
                  <a:pt x="38099" y="314325"/>
                </a:lnTo>
                <a:cubicBezTo>
                  <a:pt x="17058" y="314325"/>
                  <a:pt x="0" y="297267"/>
                  <a:pt x="0" y="276226"/>
                </a:cubicBezTo>
                <a:lnTo>
                  <a:pt x="0" y="38099"/>
                </a:lnTo>
                <a:cubicBezTo>
                  <a:pt x="0" y="17072"/>
                  <a:pt x="17072" y="0"/>
                  <a:pt x="38099" y="0"/>
                </a:cubicBezTo>
                <a:close/>
              </a:path>
            </a:pathLst>
          </a:custGeom>
          <a:solidFill>
            <a:srgbClr val="FFFFFF"/>
          </a:solidFill>
          <a:ln w="12700">
            <a:solidFill>
              <a:srgbClr val="2C3E50"/>
            </a:solidFill>
            <a:prstDash val="solid"/>
          </a:ln>
        </p:spPr>
      </p:sp>
      <p:sp>
        <p:nvSpPr>
          <p:cNvPr id="12" name="Text 10"/>
          <p:cNvSpPr/>
          <p:nvPr/>
        </p:nvSpPr>
        <p:spPr>
          <a:xfrm>
            <a:off x="619125" y="2324100"/>
            <a:ext cx="7019925" cy="304800"/>
          </a:xfrm>
          <a:prstGeom prst="rect">
            <a:avLst/>
          </a:prstGeom>
          <a:noFill/>
        </p:spPr>
        <p:txBody>
          <a:bodyPr wrap="square" lIns="76200" tIns="76200" rIns="76200" bIns="76200" rtlCol="0" anchor="ctr"/>
          <a:lstStyle/>
          <a:p>
            <a:pPr algn="ctr">
              <a:lnSpc>
                <a:spcPct val="110000"/>
              </a:lnSpc>
            </a:pPr>
            <a:r>
              <a:rPr lang="en-US" sz="900" dirty="0">
                <a:solidFill>
                  <a:srgbClr val="2C3E50"/>
                </a:solidFill>
                <a:latin typeface="MiSans" pitchFamily="34" charset="-122"/>
                <a:ea typeface="MiSans" pitchFamily="34" charset="-122"/>
                <a:cs typeface="MiSans" pitchFamily="34" charset="-120"/>
              </a:rPr>
              <a:t>V = K × R</a:t>
            </a:r>
            <a:r>
              <a:rPr lang="en-US" sz="675" dirty="0">
                <a:solidFill>
                  <a:srgbClr val="2C3E50"/>
                </a:solidFill>
                <a:latin typeface="MiSans" pitchFamily="34" charset="-122"/>
                <a:ea typeface="MiSans" pitchFamily="34" charset="-122"/>
                <a:cs typeface="MiSans" pitchFamily="34" charset="-120"/>
              </a:rPr>
              <a:t>2/3</a:t>
            </a:r>
            <a:r>
              <a:rPr lang="en-US" sz="900" dirty="0">
                <a:solidFill>
                  <a:srgbClr val="2C3E50"/>
                </a:solidFill>
                <a:latin typeface="MiSans" pitchFamily="34" charset="-122"/>
                <a:ea typeface="MiSans" pitchFamily="34" charset="-122"/>
                <a:cs typeface="MiSans" pitchFamily="34" charset="-120"/>
              </a:rPr>
              <a:t> × I</a:t>
            </a:r>
            <a:r>
              <a:rPr lang="en-US" sz="675" dirty="0">
                <a:solidFill>
                  <a:srgbClr val="2C3E50"/>
                </a:solidFill>
                <a:latin typeface="MiSans" pitchFamily="34" charset="-122"/>
                <a:ea typeface="MiSans" pitchFamily="34" charset="-122"/>
                <a:cs typeface="MiSans" pitchFamily="34" charset="-120"/>
              </a:rPr>
              <a:t>1/2</a:t>
            </a:r>
            <a:endParaRPr lang="en-US" sz="1600" dirty="0"/>
          </a:p>
        </p:txBody>
      </p:sp>
      <p:sp>
        <p:nvSpPr>
          <p:cNvPr id="13" name="Text 11"/>
          <p:cNvSpPr/>
          <p:nvPr/>
        </p:nvSpPr>
        <p:spPr>
          <a:xfrm>
            <a:off x="647700" y="2724150"/>
            <a:ext cx="35147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V</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 vitesse (m/s)</a:t>
            </a:r>
            <a:endParaRPr lang="en-US" sz="1600" dirty="0"/>
          </a:p>
        </p:txBody>
      </p:sp>
      <p:sp>
        <p:nvSpPr>
          <p:cNvPr id="14" name="Text 12"/>
          <p:cNvSpPr/>
          <p:nvPr/>
        </p:nvSpPr>
        <p:spPr>
          <a:xfrm>
            <a:off x="4178201" y="2724150"/>
            <a:ext cx="35147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K</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 coefficient rugosité</a:t>
            </a:r>
            <a:endParaRPr lang="en-US" sz="1600" dirty="0"/>
          </a:p>
        </p:txBody>
      </p:sp>
      <p:sp>
        <p:nvSpPr>
          <p:cNvPr id="15" name="Text 13"/>
          <p:cNvSpPr/>
          <p:nvPr/>
        </p:nvSpPr>
        <p:spPr>
          <a:xfrm>
            <a:off x="647700" y="2952750"/>
            <a:ext cx="35147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 rayon hydraulique (m)</a:t>
            </a:r>
            <a:endParaRPr lang="en-US" sz="1600" dirty="0"/>
          </a:p>
        </p:txBody>
      </p:sp>
      <p:sp>
        <p:nvSpPr>
          <p:cNvPr id="16" name="Text 14"/>
          <p:cNvSpPr/>
          <p:nvPr/>
        </p:nvSpPr>
        <p:spPr>
          <a:xfrm>
            <a:off x="4178201" y="2952750"/>
            <a:ext cx="35147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I</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 pente (m/m)</a:t>
            </a:r>
            <a:endParaRPr lang="en-US" sz="1600" dirty="0"/>
          </a:p>
        </p:txBody>
      </p:sp>
      <p:sp>
        <p:nvSpPr>
          <p:cNvPr id="17" name="Text 15"/>
          <p:cNvSpPr/>
          <p:nvPr/>
        </p:nvSpPr>
        <p:spPr>
          <a:xfrm>
            <a:off x="647700" y="3181350"/>
            <a:ext cx="703897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Utilisée pour écoulements à surface libre</a:t>
            </a:r>
            <a:endParaRPr lang="en-US" sz="1600" dirty="0"/>
          </a:p>
        </p:txBody>
      </p:sp>
      <p:sp>
        <p:nvSpPr>
          <p:cNvPr id="18" name="Shape 16"/>
          <p:cNvSpPr/>
          <p:nvPr/>
        </p:nvSpPr>
        <p:spPr>
          <a:xfrm>
            <a:off x="533400" y="3562350"/>
            <a:ext cx="7210425" cy="1543050"/>
          </a:xfrm>
          <a:custGeom>
            <a:avLst/>
            <a:gdLst/>
            <a:ahLst/>
            <a:cxnLst/>
            <a:rect l="l" t="t" r="r" b="b"/>
            <a:pathLst>
              <a:path w="7210425" h="1543050">
                <a:moveTo>
                  <a:pt x="76196" y="0"/>
                </a:moveTo>
                <a:lnTo>
                  <a:pt x="7134229" y="0"/>
                </a:lnTo>
                <a:cubicBezTo>
                  <a:pt x="7176311" y="0"/>
                  <a:pt x="7210425" y="34114"/>
                  <a:pt x="7210425" y="76196"/>
                </a:cubicBezTo>
                <a:lnTo>
                  <a:pt x="7210425" y="1466854"/>
                </a:lnTo>
                <a:cubicBezTo>
                  <a:pt x="7210425" y="1508936"/>
                  <a:pt x="7176311" y="1543050"/>
                  <a:pt x="7134229" y="1543050"/>
                </a:cubicBezTo>
                <a:lnTo>
                  <a:pt x="76196" y="1543050"/>
                </a:lnTo>
                <a:cubicBezTo>
                  <a:pt x="34114" y="1543050"/>
                  <a:pt x="0" y="1508936"/>
                  <a:pt x="0" y="1466854"/>
                </a:cubicBezTo>
                <a:lnTo>
                  <a:pt x="0" y="76196"/>
                </a:lnTo>
                <a:cubicBezTo>
                  <a:pt x="0" y="34142"/>
                  <a:pt x="34142" y="0"/>
                  <a:pt x="76196" y="0"/>
                </a:cubicBezTo>
                <a:close/>
              </a:path>
            </a:pathLst>
          </a:custGeom>
          <a:solidFill>
            <a:srgbClr val="F4F6F7"/>
          </a:solidFill>
        </p:spPr>
      </p:sp>
      <p:sp>
        <p:nvSpPr>
          <p:cNvPr id="19" name="Text 17"/>
          <p:cNvSpPr/>
          <p:nvPr/>
        </p:nvSpPr>
        <p:spPr>
          <a:xfrm>
            <a:off x="647700" y="3676650"/>
            <a:ext cx="7048500" cy="228600"/>
          </a:xfrm>
          <a:prstGeom prst="rect">
            <a:avLst/>
          </a:prstGeom>
          <a:noFill/>
        </p:spPr>
        <p:txBody>
          <a:bodyPr wrap="square" lIns="0" tIns="0" rIns="0" bIns="0" rtlCol="0" anchor="ctr"/>
          <a:lstStyle/>
          <a:p>
            <a:pPr>
              <a:lnSpc>
                <a:spcPct val="120000"/>
              </a:lnSpc>
            </a:pPr>
            <a:r>
              <a:rPr lang="en-US" sz="900" b="1" dirty="0">
                <a:solidFill>
                  <a:srgbClr val="FFFFFF"/>
                </a:solidFill>
                <a:highlight>
                  <a:srgbClr val="34495E">
                    <a:alpha val="100000"/>
                  </a:srgbClr>
                </a:highlight>
                <a:latin typeface="Quattrocento Sans" panose="020B0502050000020003" pitchFamily="34" charset="0"/>
                <a:ea typeface="Quattrocento Sans" panose="020B0502050000020003" pitchFamily="34" charset="-122"/>
                <a:cs typeface="Quattrocento Sans" panose="020B0502050000020003" pitchFamily="34" charset="-120"/>
              </a:rPr>
              <a:t>2 </a:t>
            </a: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Formule de Colebrook</a:t>
            </a:r>
            <a:endParaRPr lang="en-US" sz="1600" dirty="0"/>
          </a:p>
        </p:txBody>
      </p:sp>
      <p:sp>
        <p:nvSpPr>
          <p:cNvPr id="20" name="Shape 18"/>
          <p:cNvSpPr/>
          <p:nvPr/>
        </p:nvSpPr>
        <p:spPr>
          <a:xfrm>
            <a:off x="652463" y="3986213"/>
            <a:ext cx="6972300" cy="314325"/>
          </a:xfrm>
          <a:custGeom>
            <a:avLst/>
            <a:gdLst/>
            <a:ahLst/>
            <a:cxnLst/>
            <a:rect l="l" t="t" r="r" b="b"/>
            <a:pathLst>
              <a:path w="6972300" h="314325">
                <a:moveTo>
                  <a:pt x="38099" y="0"/>
                </a:moveTo>
                <a:lnTo>
                  <a:pt x="6934201" y="0"/>
                </a:lnTo>
                <a:cubicBezTo>
                  <a:pt x="6955242" y="0"/>
                  <a:pt x="6972300" y="17058"/>
                  <a:pt x="6972300" y="38099"/>
                </a:cubicBezTo>
                <a:lnTo>
                  <a:pt x="6972300" y="276226"/>
                </a:lnTo>
                <a:cubicBezTo>
                  <a:pt x="6972300" y="297267"/>
                  <a:pt x="6955242" y="314325"/>
                  <a:pt x="6934201" y="314325"/>
                </a:cubicBezTo>
                <a:lnTo>
                  <a:pt x="38099" y="314325"/>
                </a:lnTo>
                <a:cubicBezTo>
                  <a:pt x="17058" y="314325"/>
                  <a:pt x="0" y="297267"/>
                  <a:pt x="0" y="276226"/>
                </a:cubicBezTo>
                <a:lnTo>
                  <a:pt x="0" y="38099"/>
                </a:lnTo>
                <a:cubicBezTo>
                  <a:pt x="0" y="17072"/>
                  <a:pt x="17072" y="0"/>
                  <a:pt x="38099" y="0"/>
                </a:cubicBezTo>
                <a:close/>
              </a:path>
            </a:pathLst>
          </a:custGeom>
          <a:solidFill>
            <a:srgbClr val="FFFFFF"/>
          </a:solidFill>
          <a:ln w="12700">
            <a:solidFill>
              <a:srgbClr val="2C3E50"/>
            </a:solidFill>
            <a:prstDash val="solid"/>
          </a:ln>
        </p:spPr>
      </p:sp>
      <p:sp>
        <p:nvSpPr>
          <p:cNvPr id="21" name="Text 19"/>
          <p:cNvSpPr/>
          <p:nvPr/>
        </p:nvSpPr>
        <p:spPr>
          <a:xfrm>
            <a:off x="619125" y="3981450"/>
            <a:ext cx="7019925" cy="304800"/>
          </a:xfrm>
          <a:prstGeom prst="rect">
            <a:avLst/>
          </a:prstGeom>
          <a:noFill/>
        </p:spPr>
        <p:txBody>
          <a:bodyPr wrap="square" lIns="76200" tIns="76200" rIns="76200" bIns="76200" rtlCol="0" anchor="ctr"/>
          <a:lstStyle/>
          <a:p>
            <a:pPr algn="ctr">
              <a:lnSpc>
                <a:spcPct val="110000"/>
              </a:lnSpc>
            </a:pPr>
            <a:r>
              <a:rPr lang="en-US" sz="900" dirty="0">
                <a:solidFill>
                  <a:srgbClr val="2C3E50"/>
                </a:solidFill>
                <a:latin typeface="MiSans" pitchFamily="34" charset="-122"/>
                <a:ea typeface="MiSans" pitchFamily="34" charset="-122"/>
                <a:cs typeface="MiSans" pitchFamily="34" charset="-120"/>
              </a:rPr>
              <a:t>V = -4√(2gRI) × log</a:t>
            </a:r>
            <a:r>
              <a:rPr lang="en-US" sz="675" dirty="0">
                <a:solidFill>
                  <a:srgbClr val="2C3E50"/>
                </a:solidFill>
                <a:latin typeface="MiSans" pitchFamily="34" charset="-122"/>
                <a:ea typeface="MiSans" pitchFamily="34" charset="-122"/>
                <a:cs typeface="MiSans" pitchFamily="34" charset="-120"/>
              </a:rPr>
              <a:t>10</a:t>
            </a:r>
            <a:r>
              <a:rPr lang="en-US" sz="900" dirty="0">
                <a:solidFill>
                  <a:srgbClr val="2C3E50"/>
                </a:solidFill>
                <a:latin typeface="MiSans" pitchFamily="34" charset="-122"/>
                <a:ea typeface="MiSans" pitchFamily="34" charset="-122"/>
                <a:cs typeface="MiSans" pitchFamily="34" charset="-120"/>
              </a:rPr>
              <a:t>[k/(14,84R) + 2,51ν/(8R√(2gRI))]</a:t>
            </a:r>
            <a:endParaRPr lang="en-US" sz="1600" dirty="0"/>
          </a:p>
        </p:txBody>
      </p:sp>
      <p:sp>
        <p:nvSpPr>
          <p:cNvPr id="22" name="Text 20"/>
          <p:cNvSpPr/>
          <p:nvPr/>
        </p:nvSpPr>
        <p:spPr>
          <a:xfrm>
            <a:off x="647700" y="4381500"/>
            <a:ext cx="35147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g</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 9,81 m/s²</a:t>
            </a:r>
            <a:endParaRPr lang="en-US" sz="1600" dirty="0"/>
          </a:p>
        </p:txBody>
      </p:sp>
      <p:sp>
        <p:nvSpPr>
          <p:cNvPr id="23" name="Text 21"/>
          <p:cNvSpPr/>
          <p:nvPr/>
        </p:nvSpPr>
        <p:spPr>
          <a:xfrm>
            <a:off x="4178201" y="4381500"/>
            <a:ext cx="35147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k</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 rugosité équivalente</a:t>
            </a:r>
            <a:endParaRPr lang="en-US" sz="1600" dirty="0"/>
          </a:p>
        </p:txBody>
      </p:sp>
      <p:sp>
        <p:nvSpPr>
          <p:cNvPr id="24" name="Text 22"/>
          <p:cNvSpPr/>
          <p:nvPr/>
        </p:nvSpPr>
        <p:spPr>
          <a:xfrm>
            <a:off x="647700" y="4610100"/>
            <a:ext cx="35147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ν</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 viscosité (1,3×10⁻⁶)</a:t>
            </a:r>
            <a:endParaRPr lang="en-US" sz="1600" dirty="0"/>
          </a:p>
        </p:txBody>
      </p:sp>
      <p:sp>
        <p:nvSpPr>
          <p:cNvPr id="25" name="Text 23"/>
          <p:cNvSpPr/>
          <p:nvPr/>
        </p:nvSpPr>
        <p:spPr>
          <a:xfrm>
            <a:off x="4178201" y="4610100"/>
            <a:ext cx="35147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Q</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 S × V</a:t>
            </a:r>
            <a:endParaRPr lang="en-US" sz="1600" dirty="0"/>
          </a:p>
        </p:txBody>
      </p:sp>
      <p:sp>
        <p:nvSpPr>
          <p:cNvPr id="26" name="Text 24"/>
          <p:cNvSpPr/>
          <p:nvPr/>
        </p:nvSpPr>
        <p:spPr>
          <a:xfrm>
            <a:off x="647700" y="4838700"/>
            <a:ext cx="703897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Plus précise, utilise coefficient de rugosité</a:t>
            </a:r>
            <a:endParaRPr lang="en-US" sz="1600" dirty="0"/>
          </a:p>
        </p:txBody>
      </p:sp>
      <p:sp>
        <p:nvSpPr>
          <p:cNvPr id="27" name="Shape 25"/>
          <p:cNvSpPr/>
          <p:nvPr/>
        </p:nvSpPr>
        <p:spPr>
          <a:xfrm>
            <a:off x="381000" y="5391150"/>
            <a:ext cx="7515225" cy="1314450"/>
          </a:xfrm>
          <a:custGeom>
            <a:avLst/>
            <a:gdLst/>
            <a:ahLst/>
            <a:cxnLst/>
            <a:rect l="l" t="t" r="r" b="b"/>
            <a:pathLst>
              <a:path w="7515225" h="1314450">
                <a:moveTo>
                  <a:pt x="38100" y="0"/>
                </a:moveTo>
                <a:lnTo>
                  <a:pt x="7477125" y="0"/>
                </a:lnTo>
                <a:cubicBezTo>
                  <a:pt x="7498153" y="0"/>
                  <a:pt x="7515225" y="17072"/>
                  <a:pt x="7515225" y="38100"/>
                </a:cubicBezTo>
                <a:lnTo>
                  <a:pt x="7515225" y="1238251"/>
                </a:lnTo>
                <a:cubicBezTo>
                  <a:pt x="7515225" y="1280335"/>
                  <a:pt x="7481110" y="1314450"/>
                  <a:pt x="7439026" y="1314450"/>
                </a:cubicBezTo>
                <a:lnTo>
                  <a:pt x="76199" y="1314450"/>
                </a:lnTo>
                <a:cubicBezTo>
                  <a:pt x="34115" y="1314450"/>
                  <a:pt x="0" y="1280335"/>
                  <a:pt x="0" y="1238251"/>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28" name="Shape 26"/>
          <p:cNvSpPr/>
          <p:nvPr/>
        </p:nvSpPr>
        <p:spPr>
          <a:xfrm>
            <a:off x="381000" y="5391150"/>
            <a:ext cx="7515225" cy="38100"/>
          </a:xfrm>
          <a:custGeom>
            <a:avLst/>
            <a:gdLst/>
            <a:ahLst/>
            <a:cxnLst/>
            <a:rect l="l" t="t" r="r" b="b"/>
            <a:pathLst>
              <a:path w="7515225" h="38100">
                <a:moveTo>
                  <a:pt x="38100" y="0"/>
                </a:moveTo>
                <a:lnTo>
                  <a:pt x="7477125" y="0"/>
                </a:lnTo>
                <a:cubicBezTo>
                  <a:pt x="7498153" y="0"/>
                  <a:pt x="7515225" y="17072"/>
                  <a:pt x="7515225" y="38100"/>
                </a:cubicBezTo>
                <a:lnTo>
                  <a:pt x="7515225" y="38100"/>
                </a:lnTo>
                <a:lnTo>
                  <a:pt x="0" y="38100"/>
                </a:lnTo>
                <a:lnTo>
                  <a:pt x="0" y="38100"/>
                </a:lnTo>
                <a:cubicBezTo>
                  <a:pt x="0" y="17072"/>
                  <a:pt x="17072" y="0"/>
                  <a:pt x="38100" y="0"/>
                </a:cubicBezTo>
                <a:close/>
              </a:path>
            </a:pathLst>
          </a:custGeom>
          <a:solidFill>
            <a:srgbClr val="34495E"/>
          </a:solidFill>
        </p:spPr>
      </p:sp>
      <p:sp>
        <p:nvSpPr>
          <p:cNvPr id="29" name="Shape 27"/>
          <p:cNvSpPr/>
          <p:nvPr/>
        </p:nvSpPr>
        <p:spPr>
          <a:xfrm>
            <a:off x="552450" y="5600700"/>
            <a:ext cx="152400" cy="152400"/>
          </a:xfrm>
          <a:custGeom>
            <a:avLst/>
            <a:gdLst/>
            <a:ahLst/>
            <a:cxnLst/>
            <a:rect l="l" t="t" r="r" b="b"/>
            <a:pathLst>
              <a:path w="152400" h="152400">
                <a:moveTo>
                  <a:pt x="9525" y="19050"/>
                </a:moveTo>
                <a:cubicBezTo>
                  <a:pt x="4256" y="19050"/>
                  <a:pt x="0" y="23306"/>
                  <a:pt x="0" y="28575"/>
                </a:cubicBezTo>
                <a:cubicBezTo>
                  <a:pt x="0" y="33844"/>
                  <a:pt x="4256" y="38100"/>
                  <a:pt x="9525" y="38100"/>
                </a:cubicBezTo>
                <a:lnTo>
                  <a:pt x="35332" y="38100"/>
                </a:lnTo>
                <a:cubicBezTo>
                  <a:pt x="38993" y="46524"/>
                  <a:pt x="47387" y="52388"/>
                  <a:pt x="57150" y="52388"/>
                </a:cubicBezTo>
                <a:cubicBezTo>
                  <a:pt x="66913" y="52388"/>
                  <a:pt x="75307" y="46524"/>
                  <a:pt x="78968" y="38100"/>
                </a:cubicBezTo>
                <a:lnTo>
                  <a:pt x="142875" y="38100"/>
                </a:lnTo>
                <a:cubicBezTo>
                  <a:pt x="148144" y="38100"/>
                  <a:pt x="152400" y="33844"/>
                  <a:pt x="152400" y="28575"/>
                </a:cubicBezTo>
                <a:cubicBezTo>
                  <a:pt x="152400" y="23306"/>
                  <a:pt x="148144" y="19050"/>
                  <a:pt x="142875" y="19050"/>
                </a:cubicBezTo>
                <a:lnTo>
                  <a:pt x="78968" y="19050"/>
                </a:lnTo>
                <a:cubicBezTo>
                  <a:pt x="75307" y="10626"/>
                  <a:pt x="66913" y="4763"/>
                  <a:pt x="57150" y="4763"/>
                </a:cubicBezTo>
                <a:cubicBezTo>
                  <a:pt x="47387" y="4763"/>
                  <a:pt x="38993" y="10626"/>
                  <a:pt x="35332" y="19050"/>
                </a:cubicBezTo>
                <a:lnTo>
                  <a:pt x="9525" y="19050"/>
                </a:lnTo>
                <a:close/>
                <a:moveTo>
                  <a:pt x="9525" y="66675"/>
                </a:moveTo>
                <a:cubicBezTo>
                  <a:pt x="4256" y="66675"/>
                  <a:pt x="0" y="70931"/>
                  <a:pt x="0" y="76200"/>
                </a:cubicBezTo>
                <a:cubicBezTo>
                  <a:pt x="0" y="81469"/>
                  <a:pt x="4256" y="85725"/>
                  <a:pt x="9525" y="85725"/>
                </a:cubicBezTo>
                <a:lnTo>
                  <a:pt x="82957" y="85725"/>
                </a:lnTo>
                <a:cubicBezTo>
                  <a:pt x="86618" y="94149"/>
                  <a:pt x="95012" y="100013"/>
                  <a:pt x="104775" y="100013"/>
                </a:cubicBezTo>
                <a:cubicBezTo>
                  <a:pt x="114538" y="100013"/>
                  <a:pt x="122932" y="94149"/>
                  <a:pt x="126593" y="85725"/>
                </a:cubicBezTo>
                <a:lnTo>
                  <a:pt x="142875" y="85725"/>
                </a:lnTo>
                <a:cubicBezTo>
                  <a:pt x="148144" y="85725"/>
                  <a:pt x="152400" y="81469"/>
                  <a:pt x="152400" y="76200"/>
                </a:cubicBezTo>
                <a:cubicBezTo>
                  <a:pt x="152400" y="70931"/>
                  <a:pt x="148144" y="66675"/>
                  <a:pt x="142875" y="66675"/>
                </a:cubicBezTo>
                <a:lnTo>
                  <a:pt x="126593" y="66675"/>
                </a:lnTo>
                <a:cubicBezTo>
                  <a:pt x="122932" y="58251"/>
                  <a:pt x="114538" y="52388"/>
                  <a:pt x="104775" y="52388"/>
                </a:cubicBezTo>
                <a:cubicBezTo>
                  <a:pt x="95012" y="52388"/>
                  <a:pt x="86618" y="58251"/>
                  <a:pt x="82957" y="66675"/>
                </a:cubicBezTo>
                <a:lnTo>
                  <a:pt x="9525" y="66675"/>
                </a:lnTo>
                <a:close/>
                <a:moveTo>
                  <a:pt x="9525" y="114300"/>
                </a:moveTo>
                <a:cubicBezTo>
                  <a:pt x="4256" y="114300"/>
                  <a:pt x="0" y="118556"/>
                  <a:pt x="0" y="123825"/>
                </a:cubicBezTo>
                <a:cubicBezTo>
                  <a:pt x="0" y="129094"/>
                  <a:pt x="4256" y="133350"/>
                  <a:pt x="9525" y="133350"/>
                </a:cubicBezTo>
                <a:lnTo>
                  <a:pt x="25807" y="133350"/>
                </a:lnTo>
                <a:cubicBezTo>
                  <a:pt x="29468" y="141774"/>
                  <a:pt x="37862" y="147638"/>
                  <a:pt x="47625" y="147638"/>
                </a:cubicBezTo>
                <a:cubicBezTo>
                  <a:pt x="57388" y="147638"/>
                  <a:pt x="65782" y="141774"/>
                  <a:pt x="69443" y="133350"/>
                </a:cubicBezTo>
                <a:lnTo>
                  <a:pt x="142875" y="133350"/>
                </a:lnTo>
                <a:cubicBezTo>
                  <a:pt x="148144" y="133350"/>
                  <a:pt x="152400" y="129094"/>
                  <a:pt x="152400" y="123825"/>
                </a:cubicBezTo>
                <a:cubicBezTo>
                  <a:pt x="152400" y="118556"/>
                  <a:pt x="148144" y="114300"/>
                  <a:pt x="142875" y="114300"/>
                </a:cubicBezTo>
                <a:lnTo>
                  <a:pt x="69443" y="114300"/>
                </a:lnTo>
                <a:cubicBezTo>
                  <a:pt x="65782" y="105876"/>
                  <a:pt x="57388" y="100013"/>
                  <a:pt x="47625" y="100013"/>
                </a:cubicBezTo>
                <a:cubicBezTo>
                  <a:pt x="37862" y="100013"/>
                  <a:pt x="29468" y="105876"/>
                  <a:pt x="25807" y="114300"/>
                </a:cubicBezTo>
                <a:lnTo>
                  <a:pt x="9525" y="114300"/>
                </a:lnTo>
                <a:close/>
              </a:path>
            </a:pathLst>
          </a:custGeom>
          <a:solidFill>
            <a:srgbClr val="34495E"/>
          </a:solidFill>
        </p:spPr>
      </p:sp>
      <p:sp>
        <p:nvSpPr>
          <p:cNvPr id="30" name="Text 28"/>
          <p:cNvSpPr/>
          <p:nvPr/>
        </p:nvSpPr>
        <p:spPr>
          <a:xfrm>
            <a:off x="723900" y="5562600"/>
            <a:ext cx="7096125" cy="228600"/>
          </a:xfrm>
          <a:prstGeom prst="rect">
            <a:avLst/>
          </a:prstGeom>
          <a:noFill/>
        </p:spPr>
        <p:txBody>
          <a:bodyPr wrap="square" lIns="0" tIns="0" rIns="0" bIns="0" rtlCol="0" anchor="ctr"/>
          <a:lstStyle/>
          <a:p>
            <a:pPr>
              <a:lnSpc>
                <a:spcPct val="130000"/>
              </a:lnSpc>
            </a:pPr>
            <a:r>
              <a:rPr lang="en-US" sz="1200" b="1" dirty="0">
                <a:solidFill>
                  <a:srgbClr val="34495E"/>
                </a:solidFill>
                <a:latin typeface="Liter" panose="02000503030000020004" pitchFamily="34" charset="0"/>
                <a:ea typeface="Liter" panose="02000503030000020004" pitchFamily="34" charset="-122"/>
                <a:cs typeface="Liter" panose="02000503030000020004" pitchFamily="34" charset="-120"/>
              </a:rPr>
              <a:t>Paramètres de Dimensionnement</a:t>
            </a:r>
            <a:endParaRPr lang="en-US" sz="1600" dirty="0"/>
          </a:p>
        </p:txBody>
      </p:sp>
      <p:sp>
        <p:nvSpPr>
          <p:cNvPr id="31" name="Shape 29"/>
          <p:cNvSpPr/>
          <p:nvPr/>
        </p:nvSpPr>
        <p:spPr>
          <a:xfrm>
            <a:off x="569119" y="5905500"/>
            <a:ext cx="100013" cy="133350"/>
          </a:xfrm>
          <a:custGeom>
            <a:avLst/>
            <a:gdLst/>
            <a:ahLst/>
            <a:cxnLst/>
            <a:rect l="l" t="t" r="r" b="b"/>
            <a:pathLst>
              <a:path w="100013" h="133350">
                <a:moveTo>
                  <a:pt x="50006" y="133350"/>
                </a:moveTo>
                <a:cubicBezTo>
                  <a:pt x="22399" y="133350"/>
                  <a:pt x="0" y="110951"/>
                  <a:pt x="0" y="83344"/>
                </a:cubicBezTo>
                <a:cubicBezTo>
                  <a:pt x="0" y="59591"/>
                  <a:pt x="33910" y="11955"/>
                  <a:pt x="43391" y="-912"/>
                </a:cubicBezTo>
                <a:cubicBezTo>
                  <a:pt x="44927" y="-2995"/>
                  <a:pt x="47350" y="-4167"/>
                  <a:pt x="49954" y="-4167"/>
                </a:cubicBezTo>
                <a:lnTo>
                  <a:pt x="50058" y="-4167"/>
                </a:lnTo>
                <a:cubicBezTo>
                  <a:pt x="52663" y="-4167"/>
                  <a:pt x="55085" y="-2995"/>
                  <a:pt x="56622" y="-912"/>
                </a:cubicBezTo>
                <a:cubicBezTo>
                  <a:pt x="66102" y="11955"/>
                  <a:pt x="100013" y="59591"/>
                  <a:pt x="100013" y="83344"/>
                </a:cubicBezTo>
                <a:cubicBezTo>
                  <a:pt x="100013" y="110951"/>
                  <a:pt x="77614" y="133350"/>
                  <a:pt x="50006" y="133350"/>
                </a:cubicBezTo>
                <a:close/>
                <a:moveTo>
                  <a:pt x="29170" y="81260"/>
                </a:moveTo>
                <a:cubicBezTo>
                  <a:pt x="29170" y="77796"/>
                  <a:pt x="26384" y="75009"/>
                  <a:pt x="22920" y="75009"/>
                </a:cubicBezTo>
                <a:cubicBezTo>
                  <a:pt x="19456" y="75009"/>
                  <a:pt x="16669" y="77796"/>
                  <a:pt x="16669" y="81260"/>
                </a:cubicBezTo>
                <a:cubicBezTo>
                  <a:pt x="16669" y="100820"/>
                  <a:pt x="32530" y="116681"/>
                  <a:pt x="52090" y="116681"/>
                </a:cubicBezTo>
                <a:cubicBezTo>
                  <a:pt x="55554" y="116681"/>
                  <a:pt x="58341" y="113894"/>
                  <a:pt x="58341" y="110430"/>
                </a:cubicBezTo>
                <a:cubicBezTo>
                  <a:pt x="58341" y="106966"/>
                  <a:pt x="55554" y="104180"/>
                  <a:pt x="52090" y="104180"/>
                </a:cubicBezTo>
                <a:cubicBezTo>
                  <a:pt x="39432" y="104180"/>
                  <a:pt x="29170" y="93918"/>
                  <a:pt x="29170" y="81260"/>
                </a:cubicBezTo>
                <a:close/>
              </a:path>
            </a:pathLst>
          </a:custGeom>
          <a:solidFill>
            <a:srgbClr val="16A085"/>
          </a:solidFill>
        </p:spPr>
      </p:sp>
      <p:sp>
        <p:nvSpPr>
          <p:cNvPr id="32" name="Text 30"/>
          <p:cNvSpPr/>
          <p:nvPr/>
        </p:nvSpPr>
        <p:spPr>
          <a:xfrm>
            <a:off x="776288" y="5867400"/>
            <a:ext cx="1323975"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Débits de Pointe</a:t>
            </a:r>
            <a:endParaRPr lang="en-US" sz="1600" dirty="0"/>
          </a:p>
        </p:txBody>
      </p:sp>
      <p:sp>
        <p:nvSpPr>
          <p:cNvPr id="33" name="Text 31"/>
          <p:cNvSpPr/>
          <p:nvPr/>
        </p:nvSpPr>
        <p:spPr>
          <a:xfrm>
            <a:off x="776288" y="6019800"/>
            <a:ext cx="132397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Temps de retour 2-10 ans</a:t>
            </a:r>
            <a:endParaRPr lang="en-US" sz="1600" dirty="0"/>
          </a:p>
        </p:txBody>
      </p:sp>
      <p:sp>
        <p:nvSpPr>
          <p:cNvPr id="34" name="Shape 32"/>
          <p:cNvSpPr/>
          <p:nvPr/>
        </p:nvSpPr>
        <p:spPr>
          <a:xfrm>
            <a:off x="4213920" y="5905500"/>
            <a:ext cx="100013" cy="133350"/>
          </a:xfrm>
          <a:custGeom>
            <a:avLst/>
            <a:gdLst/>
            <a:ahLst/>
            <a:cxnLst/>
            <a:rect l="l" t="t" r="r" b="b"/>
            <a:pathLst>
              <a:path w="100013" h="133350">
                <a:moveTo>
                  <a:pt x="55892" y="122567"/>
                </a:moveTo>
                <a:cubicBezTo>
                  <a:pt x="52637" y="125823"/>
                  <a:pt x="47350" y="125823"/>
                  <a:pt x="44094" y="122567"/>
                </a:cubicBezTo>
                <a:lnTo>
                  <a:pt x="2422" y="80896"/>
                </a:lnTo>
                <a:cubicBezTo>
                  <a:pt x="-833" y="77640"/>
                  <a:pt x="-833" y="72353"/>
                  <a:pt x="2422" y="69097"/>
                </a:cubicBezTo>
                <a:cubicBezTo>
                  <a:pt x="5678" y="65842"/>
                  <a:pt x="10965" y="65842"/>
                  <a:pt x="14221" y="69097"/>
                </a:cubicBezTo>
                <a:lnTo>
                  <a:pt x="50006" y="104883"/>
                </a:lnTo>
                <a:lnTo>
                  <a:pt x="85792" y="69123"/>
                </a:lnTo>
                <a:cubicBezTo>
                  <a:pt x="89048" y="65868"/>
                  <a:pt x="94335" y="65868"/>
                  <a:pt x="97590" y="69123"/>
                </a:cubicBezTo>
                <a:cubicBezTo>
                  <a:pt x="100846" y="72379"/>
                  <a:pt x="100846" y="77666"/>
                  <a:pt x="97590" y="80922"/>
                </a:cubicBezTo>
                <a:lnTo>
                  <a:pt x="55918" y="122593"/>
                </a:lnTo>
                <a:close/>
                <a:moveTo>
                  <a:pt x="97564" y="30889"/>
                </a:moveTo>
                <a:lnTo>
                  <a:pt x="55892" y="72561"/>
                </a:lnTo>
                <a:cubicBezTo>
                  <a:pt x="52637" y="75817"/>
                  <a:pt x="47350" y="75817"/>
                  <a:pt x="44094" y="72561"/>
                </a:cubicBezTo>
                <a:lnTo>
                  <a:pt x="2422" y="30889"/>
                </a:lnTo>
                <a:cubicBezTo>
                  <a:pt x="-833" y="27634"/>
                  <a:pt x="-833" y="22347"/>
                  <a:pt x="2422" y="19091"/>
                </a:cubicBezTo>
                <a:cubicBezTo>
                  <a:pt x="5678" y="15835"/>
                  <a:pt x="10965" y="15835"/>
                  <a:pt x="14221" y="19091"/>
                </a:cubicBezTo>
                <a:lnTo>
                  <a:pt x="50006" y="54877"/>
                </a:lnTo>
                <a:lnTo>
                  <a:pt x="85792" y="19117"/>
                </a:lnTo>
                <a:cubicBezTo>
                  <a:pt x="89048" y="15861"/>
                  <a:pt x="94335" y="15861"/>
                  <a:pt x="97590" y="19117"/>
                </a:cubicBezTo>
                <a:cubicBezTo>
                  <a:pt x="100846" y="22373"/>
                  <a:pt x="100846" y="27660"/>
                  <a:pt x="97590" y="30915"/>
                </a:cubicBezTo>
                <a:close/>
              </a:path>
            </a:pathLst>
          </a:custGeom>
          <a:solidFill>
            <a:srgbClr val="16A085"/>
          </a:solidFill>
        </p:spPr>
      </p:sp>
      <p:sp>
        <p:nvSpPr>
          <p:cNvPr id="35" name="Text 33"/>
          <p:cNvSpPr/>
          <p:nvPr/>
        </p:nvSpPr>
        <p:spPr>
          <a:xfrm>
            <a:off x="4421088" y="5867400"/>
            <a:ext cx="1162050"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Pentes Minimales</a:t>
            </a:r>
            <a:endParaRPr lang="en-US" sz="1600" dirty="0"/>
          </a:p>
        </p:txBody>
      </p:sp>
      <p:sp>
        <p:nvSpPr>
          <p:cNvPr id="36" name="Text 34"/>
          <p:cNvSpPr/>
          <p:nvPr/>
        </p:nvSpPr>
        <p:spPr>
          <a:xfrm>
            <a:off x="4421088" y="6019800"/>
            <a:ext cx="116205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0,5-1% selon diamètre</a:t>
            </a:r>
            <a:endParaRPr lang="en-US" sz="1600" dirty="0"/>
          </a:p>
        </p:txBody>
      </p:sp>
      <p:sp>
        <p:nvSpPr>
          <p:cNvPr id="37" name="Shape 35"/>
          <p:cNvSpPr/>
          <p:nvPr/>
        </p:nvSpPr>
        <p:spPr>
          <a:xfrm>
            <a:off x="560784" y="6286500"/>
            <a:ext cx="116681" cy="133350"/>
          </a:xfrm>
          <a:custGeom>
            <a:avLst/>
            <a:gdLst/>
            <a:ahLst/>
            <a:cxnLst/>
            <a:rect l="l" t="t" r="r" b="b"/>
            <a:pathLst>
              <a:path w="116681" h="133350">
                <a:moveTo>
                  <a:pt x="8334" y="8334"/>
                </a:moveTo>
                <a:cubicBezTo>
                  <a:pt x="3724" y="8334"/>
                  <a:pt x="0" y="12059"/>
                  <a:pt x="0" y="16669"/>
                </a:cubicBezTo>
                <a:lnTo>
                  <a:pt x="0" y="41672"/>
                </a:lnTo>
                <a:cubicBezTo>
                  <a:pt x="0" y="46282"/>
                  <a:pt x="3724" y="50006"/>
                  <a:pt x="8334" y="50006"/>
                </a:cubicBezTo>
                <a:cubicBezTo>
                  <a:pt x="12944" y="50006"/>
                  <a:pt x="16669" y="46282"/>
                  <a:pt x="16669" y="41672"/>
                </a:cubicBezTo>
                <a:lnTo>
                  <a:pt x="16669" y="25003"/>
                </a:lnTo>
                <a:lnTo>
                  <a:pt x="33337" y="25003"/>
                </a:lnTo>
                <a:cubicBezTo>
                  <a:pt x="37947" y="25003"/>
                  <a:pt x="41672" y="21279"/>
                  <a:pt x="41672" y="16669"/>
                </a:cubicBezTo>
                <a:cubicBezTo>
                  <a:pt x="41672" y="12059"/>
                  <a:pt x="37947" y="8334"/>
                  <a:pt x="33337" y="8334"/>
                </a:cubicBezTo>
                <a:lnTo>
                  <a:pt x="8334" y="8334"/>
                </a:lnTo>
                <a:close/>
                <a:moveTo>
                  <a:pt x="16669" y="91678"/>
                </a:moveTo>
                <a:cubicBezTo>
                  <a:pt x="16669" y="87068"/>
                  <a:pt x="12944" y="83344"/>
                  <a:pt x="8334" y="83344"/>
                </a:cubicBezTo>
                <a:cubicBezTo>
                  <a:pt x="3724" y="83344"/>
                  <a:pt x="0" y="87068"/>
                  <a:pt x="0" y="91678"/>
                </a:cubicBezTo>
                <a:lnTo>
                  <a:pt x="0" y="116681"/>
                </a:lnTo>
                <a:cubicBezTo>
                  <a:pt x="0" y="121291"/>
                  <a:pt x="3724" y="125016"/>
                  <a:pt x="8334" y="125016"/>
                </a:cubicBezTo>
                <a:lnTo>
                  <a:pt x="33337" y="125016"/>
                </a:lnTo>
                <a:cubicBezTo>
                  <a:pt x="37947" y="125016"/>
                  <a:pt x="41672" y="121291"/>
                  <a:pt x="41672" y="116681"/>
                </a:cubicBezTo>
                <a:cubicBezTo>
                  <a:pt x="41672" y="112071"/>
                  <a:pt x="37947" y="108347"/>
                  <a:pt x="33337" y="108347"/>
                </a:cubicBezTo>
                <a:lnTo>
                  <a:pt x="16669" y="108347"/>
                </a:lnTo>
                <a:lnTo>
                  <a:pt x="16669" y="91678"/>
                </a:lnTo>
                <a:close/>
                <a:moveTo>
                  <a:pt x="83344" y="8334"/>
                </a:moveTo>
                <a:cubicBezTo>
                  <a:pt x="78734" y="8334"/>
                  <a:pt x="75009" y="12059"/>
                  <a:pt x="75009" y="16669"/>
                </a:cubicBezTo>
                <a:cubicBezTo>
                  <a:pt x="75009" y="21279"/>
                  <a:pt x="78734" y="25003"/>
                  <a:pt x="83344" y="25003"/>
                </a:cubicBezTo>
                <a:lnTo>
                  <a:pt x="100013" y="25003"/>
                </a:lnTo>
                <a:lnTo>
                  <a:pt x="100013" y="41672"/>
                </a:lnTo>
                <a:cubicBezTo>
                  <a:pt x="100013" y="46282"/>
                  <a:pt x="103737" y="50006"/>
                  <a:pt x="108347" y="50006"/>
                </a:cubicBezTo>
                <a:cubicBezTo>
                  <a:pt x="112957" y="50006"/>
                  <a:pt x="116681" y="46282"/>
                  <a:pt x="116681" y="41672"/>
                </a:cubicBezTo>
                <a:lnTo>
                  <a:pt x="116681" y="16669"/>
                </a:lnTo>
                <a:cubicBezTo>
                  <a:pt x="116681" y="12059"/>
                  <a:pt x="112957" y="8334"/>
                  <a:pt x="108347" y="8334"/>
                </a:cubicBezTo>
                <a:lnTo>
                  <a:pt x="83344" y="8334"/>
                </a:lnTo>
                <a:close/>
                <a:moveTo>
                  <a:pt x="116681" y="91678"/>
                </a:moveTo>
                <a:cubicBezTo>
                  <a:pt x="116681" y="87068"/>
                  <a:pt x="112957" y="83344"/>
                  <a:pt x="108347" y="83344"/>
                </a:cubicBezTo>
                <a:cubicBezTo>
                  <a:pt x="103737" y="83344"/>
                  <a:pt x="100013" y="87068"/>
                  <a:pt x="100013" y="91678"/>
                </a:cubicBezTo>
                <a:lnTo>
                  <a:pt x="100013" y="108347"/>
                </a:lnTo>
                <a:lnTo>
                  <a:pt x="83344" y="108347"/>
                </a:lnTo>
                <a:cubicBezTo>
                  <a:pt x="78734" y="108347"/>
                  <a:pt x="75009" y="112071"/>
                  <a:pt x="75009" y="116681"/>
                </a:cubicBezTo>
                <a:cubicBezTo>
                  <a:pt x="75009" y="121291"/>
                  <a:pt x="78734" y="125016"/>
                  <a:pt x="83344" y="125016"/>
                </a:cubicBezTo>
                <a:lnTo>
                  <a:pt x="108347" y="125016"/>
                </a:lnTo>
                <a:cubicBezTo>
                  <a:pt x="112957" y="125016"/>
                  <a:pt x="116681" y="121291"/>
                  <a:pt x="116681" y="116681"/>
                </a:cubicBezTo>
                <a:lnTo>
                  <a:pt x="116681" y="91678"/>
                </a:lnTo>
                <a:close/>
              </a:path>
            </a:pathLst>
          </a:custGeom>
          <a:solidFill>
            <a:srgbClr val="34495E"/>
          </a:solidFill>
        </p:spPr>
      </p:sp>
      <p:sp>
        <p:nvSpPr>
          <p:cNvPr id="38" name="Text 36"/>
          <p:cNvSpPr/>
          <p:nvPr/>
        </p:nvSpPr>
        <p:spPr>
          <a:xfrm>
            <a:off x="776288" y="6248400"/>
            <a:ext cx="1333500"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Diamètres</a:t>
            </a:r>
            <a:endParaRPr lang="en-US" sz="1600" dirty="0"/>
          </a:p>
        </p:txBody>
      </p:sp>
      <p:sp>
        <p:nvSpPr>
          <p:cNvPr id="39" name="Text 37"/>
          <p:cNvSpPr/>
          <p:nvPr/>
        </p:nvSpPr>
        <p:spPr>
          <a:xfrm>
            <a:off x="776288" y="6400800"/>
            <a:ext cx="133350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200-2000 mm standards</a:t>
            </a:r>
            <a:endParaRPr lang="en-US" sz="1600" dirty="0"/>
          </a:p>
        </p:txBody>
      </p:sp>
      <p:sp>
        <p:nvSpPr>
          <p:cNvPr id="40" name="Shape 38"/>
          <p:cNvSpPr/>
          <p:nvPr/>
        </p:nvSpPr>
        <p:spPr>
          <a:xfrm>
            <a:off x="4197251" y="6286500"/>
            <a:ext cx="133350" cy="133350"/>
          </a:xfrm>
          <a:custGeom>
            <a:avLst/>
            <a:gdLst/>
            <a:ahLst/>
            <a:cxnLst/>
            <a:rect l="l" t="t" r="r" b="b"/>
            <a:pathLst>
              <a:path w="133350" h="133350">
                <a:moveTo>
                  <a:pt x="0" y="66675"/>
                </a:moveTo>
                <a:cubicBezTo>
                  <a:pt x="0" y="29876"/>
                  <a:pt x="29876" y="0"/>
                  <a:pt x="66675" y="0"/>
                </a:cubicBezTo>
                <a:cubicBezTo>
                  <a:pt x="103474" y="0"/>
                  <a:pt x="133350" y="29876"/>
                  <a:pt x="133350" y="66675"/>
                </a:cubicBezTo>
                <a:cubicBezTo>
                  <a:pt x="133350" y="103474"/>
                  <a:pt x="103474" y="133350"/>
                  <a:pt x="66675" y="133350"/>
                </a:cubicBezTo>
                <a:cubicBezTo>
                  <a:pt x="29876" y="133350"/>
                  <a:pt x="0" y="103474"/>
                  <a:pt x="0" y="66675"/>
                </a:cubicBezTo>
                <a:close/>
                <a:moveTo>
                  <a:pt x="75009" y="25003"/>
                </a:moveTo>
                <a:cubicBezTo>
                  <a:pt x="75009" y="20403"/>
                  <a:pt x="71275" y="16669"/>
                  <a:pt x="66675" y="16669"/>
                </a:cubicBezTo>
                <a:cubicBezTo>
                  <a:pt x="62075" y="16669"/>
                  <a:pt x="58341" y="20403"/>
                  <a:pt x="58341" y="25003"/>
                </a:cubicBezTo>
                <a:cubicBezTo>
                  <a:pt x="58341" y="29603"/>
                  <a:pt x="62075" y="33337"/>
                  <a:pt x="66675" y="33337"/>
                </a:cubicBezTo>
                <a:cubicBezTo>
                  <a:pt x="71275" y="33337"/>
                  <a:pt x="75009" y="29603"/>
                  <a:pt x="75009" y="25003"/>
                </a:cubicBezTo>
                <a:close/>
                <a:moveTo>
                  <a:pt x="66675" y="108347"/>
                </a:moveTo>
                <a:cubicBezTo>
                  <a:pt x="75869" y="108347"/>
                  <a:pt x="83344" y="100872"/>
                  <a:pt x="83344" y="91678"/>
                </a:cubicBezTo>
                <a:cubicBezTo>
                  <a:pt x="83344" y="87459"/>
                  <a:pt x="81781" y="83578"/>
                  <a:pt x="79177" y="80661"/>
                </a:cubicBezTo>
                <a:lnTo>
                  <a:pt x="97278" y="44485"/>
                </a:lnTo>
                <a:cubicBezTo>
                  <a:pt x="98814" y="41385"/>
                  <a:pt x="97564" y="37635"/>
                  <a:pt x="94491" y="36098"/>
                </a:cubicBezTo>
                <a:cubicBezTo>
                  <a:pt x="91418" y="34562"/>
                  <a:pt x="87641" y="35812"/>
                  <a:pt x="86105" y="38885"/>
                </a:cubicBezTo>
                <a:lnTo>
                  <a:pt x="68003" y="75061"/>
                </a:lnTo>
                <a:cubicBezTo>
                  <a:pt x="67561" y="75035"/>
                  <a:pt x="67118" y="75009"/>
                  <a:pt x="66675" y="75009"/>
                </a:cubicBezTo>
                <a:cubicBezTo>
                  <a:pt x="57481" y="75009"/>
                  <a:pt x="50006" y="82484"/>
                  <a:pt x="50006" y="91678"/>
                </a:cubicBezTo>
                <a:cubicBezTo>
                  <a:pt x="50006" y="100872"/>
                  <a:pt x="57481" y="108347"/>
                  <a:pt x="66675" y="108347"/>
                </a:cubicBezTo>
                <a:close/>
                <a:moveTo>
                  <a:pt x="45839" y="37505"/>
                </a:moveTo>
                <a:cubicBezTo>
                  <a:pt x="45839" y="32905"/>
                  <a:pt x="42105" y="29170"/>
                  <a:pt x="37505" y="29170"/>
                </a:cubicBezTo>
                <a:cubicBezTo>
                  <a:pt x="32905" y="29170"/>
                  <a:pt x="29170" y="32905"/>
                  <a:pt x="29170" y="37505"/>
                </a:cubicBezTo>
                <a:cubicBezTo>
                  <a:pt x="29170" y="42105"/>
                  <a:pt x="32905" y="45839"/>
                  <a:pt x="37505" y="45839"/>
                </a:cubicBezTo>
                <a:cubicBezTo>
                  <a:pt x="42105" y="45839"/>
                  <a:pt x="45839" y="42105"/>
                  <a:pt x="45839" y="37505"/>
                </a:cubicBezTo>
                <a:close/>
                <a:moveTo>
                  <a:pt x="25003" y="75009"/>
                </a:moveTo>
                <a:cubicBezTo>
                  <a:pt x="29603" y="75009"/>
                  <a:pt x="33337" y="71275"/>
                  <a:pt x="33337" y="66675"/>
                </a:cubicBezTo>
                <a:cubicBezTo>
                  <a:pt x="33337" y="62075"/>
                  <a:pt x="29603" y="58341"/>
                  <a:pt x="25003" y="58341"/>
                </a:cubicBezTo>
                <a:cubicBezTo>
                  <a:pt x="20403" y="58341"/>
                  <a:pt x="16669" y="62075"/>
                  <a:pt x="16669" y="66675"/>
                </a:cubicBezTo>
                <a:cubicBezTo>
                  <a:pt x="16669" y="71275"/>
                  <a:pt x="20403" y="75009"/>
                  <a:pt x="25003" y="75009"/>
                </a:cubicBezTo>
                <a:close/>
                <a:moveTo>
                  <a:pt x="116681" y="66675"/>
                </a:moveTo>
                <a:cubicBezTo>
                  <a:pt x="116681" y="62075"/>
                  <a:pt x="112947" y="58341"/>
                  <a:pt x="108347" y="58341"/>
                </a:cubicBezTo>
                <a:cubicBezTo>
                  <a:pt x="103747" y="58341"/>
                  <a:pt x="100013" y="62075"/>
                  <a:pt x="100013" y="66675"/>
                </a:cubicBezTo>
                <a:cubicBezTo>
                  <a:pt x="100013" y="71275"/>
                  <a:pt x="103747" y="75009"/>
                  <a:pt x="108347" y="75009"/>
                </a:cubicBezTo>
                <a:cubicBezTo>
                  <a:pt x="112947" y="75009"/>
                  <a:pt x="116681" y="71275"/>
                  <a:pt x="116681" y="66675"/>
                </a:cubicBezTo>
                <a:close/>
              </a:path>
            </a:pathLst>
          </a:custGeom>
          <a:solidFill>
            <a:srgbClr val="34495E"/>
          </a:solidFill>
        </p:spPr>
      </p:sp>
      <p:sp>
        <p:nvSpPr>
          <p:cNvPr id="41" name="Text 39"/>
          <p:cNvSpPr/>
          <p:nvPr/>
        </p:nvSpPr>
        <p:spPr>
          <a:xfrm>
            <a:off x="4421088" y="6248400"/>
            <a:ext cx="1114425"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Vitesse Écoulement</a:t>
            </a:r>
            <a:endParaRPr lang="en-US" sz="1600" dirty="0"/>
          </a:p>
        </p:txBody>
      </p:sp>
      <p:sp>
        <p:nvSpPr>
          <p:cNvPr id="42" name="Text 40"/>
          <p:cNvSpPr/>
          <p:nvPr/>
        </p:nvSpPr>
        <p:spPr>
          <a:xfrm>
            <a:off x="4421088" y="6400800"/>
            <a:ext cx="11144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0,3-3 m/s (min-max)</a:t>
            </a:r>
            <a:endParaRPr lang="en-US" sz="1600" dirty="0"/>
          </a:p>
        </p:txBody>
      </p:sp>
      <p:sp>
        <p:nvSpPr>
          <p:cNvPr id="43" name="Shape 41"/>
          <p:cNvSpPr/>
          <p:nvPr/>
        </p:nvSpPr>
        <p:spPr>
          <a:xfrm>
            <a:off x="8070800" y="1333500"/>
            <a:ext cx="3743325" cy="3143250"/>
          </a:xfrm>
          <a:custGeom>
            <a:avLst/>
            <a:gdLst/>
            <a:ahLst/>
            <a:cxnLst/>
            <a:rect l="l" t="t" r="r" b="b"/>
            <a:pathLst>
              <a:path w="3743325" h="3143250">
                <a:moveTo>
                  <a:pt x="38100" y="0"/>
                </a:moveTo>
                <a:lnTo>
                  <a:pt x="3667133" y="0"/>
                </a:lnTo>
                <a:cubicBezTo>
                  <a:pt x="3709213" y="0"/>
                  <a:pt x="3743325" y="34112"/>
                  <a:pt x="3743325" y="76192"/>
                </a:cubicBezTo>
                <a:lnTo>
                  <a:pt x="3743325" y="3067058"/>
                </a:lnTo>
                <a:cubicBezTo>
                  <a:pt x="3743325" y="3109138"/>
                  <a:pt x="3709213" y="3143250"/>
                  <a:pt x="3667133" y="3143250"/>
                </a:cubicBezTo>
                <a:lnTo>
                  <a:pt x="38100" y="3143250"/>
                </a:lnTo>
                <a:cubicBezTo>
                  <a:pt x="17072" y="3143250"/>
                  <a:pt x="0" y="3126178"/>
                  <a:pt x="0" y="3105150"/>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44" name="Shape 42"/>
          <p:cNvSpPr/>
          <p:nvPr/>
        </p:nvSpPr>
        <p:spPr>
          <a:xfrm>
            <a:off x="8070800" y="1333500"/>
            <a:ext cx="38100" cy="3143250"/>
          </a:xfrm>
          <a:custGeom>
            <a:avLst/>
            <a:gdLst/>
            <a:ahLst/>
            <a:cxnLst/>
            <a:rect l="l" t="t" r="r" b="b"/>
            <a:pathLst>
              <a:path w="38100" h="3143250">
                <a:moveTo>
                  <a:pt x="38100" y="0"/>
                </a:moveTo>
                <a:lnTo>
                  <a:pt x="38100" y="0"/>
                </a:lnTo>
                <a:lnTo>
                  <a:pt x="38100" y="3143250"/>
                </a:lnTo>
                <a:lnTo>
                  <a:pt x="38100" y="3143250"/>
                </a:lnTo>
                <a:cubicBezTo>
                  <a:pt x="17072" y="3143250"/>
                  <a:pt x="0" y="3126178"/>
                  <a:pt x="0" y="3105150"/>
                </a:cubicBezTo>
                <a:lnTo>
                  <a:pt x="0" y="38100"/>
                </a:lnTo>
                <a:cubicBezTo>
                  <a:pt x="0" y="17072"/>
                  <a:pt x="17072" y="0"/>
                  <a:pt x="38100" y="0"/>
                </a:cubicBezTo>
                <a:close/>
              </a:path>
            </a:pathLst>
          </a:custGeom>
          <a:solidFill>
            <a:srgbClr val="16A085"/>
          </a:solidFill>
        </p:spPr>
      </p:sp>
      <p:sp>
        <p:nvSpPr>
          <p:cNvPr id="45" name="Text 43"/>
          <p:cNvSpPr/>
          <p:nvPr/>
        </p:nvSpPr>
        <p:spPr>
          <a:xfrm>
            <a:off x="8242250" y="1485900"/>
            <a:ext cx="3495675" cy="228600"/>
          </a:xfrm>
          <a:prstGeom prst="rect">
            <a:avLst/>
          </a:prstGeom>
          <a:noFill/>
        </p:spPr>
        <p:txBody>
          <a:bodyPr wrap="square" lIns="0" tIns="0" rIns="0" bIns="0" rtlCol="0" anchor="ctr"/>
          <a:lstStyle/>
          <a:p>
            <a:pPr>
              <a:lnSpc>
                <a:spcPct val="130000"/>
              </a:lnSpc>
            </a:pPr>
            <a:r>
              <a:rPr lang="en-US" sz="1200" b="1" dirty="0">
                <a:solidFill>
                  <a:srgbClr val="34495E"/>
                </a:solidFill>
                <a:latin typeface="Liter" panose="02000503030000020004" pitchFamily="34" charset="0"/>
                <a:ea typeface="Liter" panose="02000503030000020004" pitchFamily="34" charset="-122"/>
                <a:cs typeface="Liter" panose="02000503030000020004" pitchFamily="34" charset="-120"/>
              </a:rPr>
              <a:t>Types de Réseaux</a:t>
            </a:r>
            <a:endParaRPr lang="en-US" sz="1600" dirty="0"/>
          </a:p>
        </p:txBody>
      </p:sp>
      <p:sp>
        <p:nvSpPr>
          <p:cNvPr id="46" name="Shape 44"/>
          <p:cNvSpPr/>
          <p:nvPr/>
        </p:nvSpPr>
        <p:spPr>
          <a:xfrm>
            <a:off x="8242250" y="1828800"/>
            <a:ext cx="3419475" cy="762000"/>
          </a:xfrm>
          <a:custGeom>
            <a:avLst/>
            <a:gdLst/>
            <a:ahLst/>
            <a:cxnLst/>
            <a:rect l="l" t="t" r="r" b="b"/>
            <a:pathLst>
              <a:path w="3419475" h="762000">
                <a:moveTo>
                  <a:pt x="76200" y="0"/>
                </a:moveTo>
                <a:lnTo>
                  <a:pt x="3343275" y="0"/>
                </a:lnTo>
                <a:cubicBezTo>
                  <a:pt x="3385331" y="0"/>
                  <a:pt x="3419475" y="34144"/>
                  <a:pt x="3419475" y="76200"/>
                </a:cubicBezTo>
                <a:lnTo>
                  <a:pt x="3419475" y="685800"/>
                </a:lnTo>
                <a:cubicBezTo>
                  <a:pt x="3419475" y="727856"/>
                  <a:pt x="3385331" y="762000"/>
                  <a:pt x="3343275" y="762000"/>
                </a:cubicBezTo>
                <a:lnTo>
                  <a:pt x="76200" y="762000"/>
                </a:lnTo>
                <a:cubicBezTo>
                  <a:pt x="34144" y="762000"/>
                  <a:pt x="0" y="727856"/>
                  <a:pt x="0" y="685800"/>
                </a:cubicBezTo>
                <a:lnTo>
                  <a:pt x="0" y="76200"/>
                </a:lnTo>
                <a:cubicBezTo>
                  <a:pt x="0" y="34144"/>
                  <a:pt x="34144" y="0"/>
                  <a:pt x="76200" y="0"/>
                </a:cubicBezTo>
                <a:close/>
              </a:path>
            </a:pathLst>
          </a:custGeom>
          <a:solidFill>
            <a:srgbClr val="F4F6F7"/>
          </a:solidFill>
        </p:spPr>
      </p:sp>
      <p:sp>
        <p:nvSpPr>
          <p:cNvPr id="47" name="Text 45"/>
          <p:cNvSpPr/>
          <p:nvPr/>
        </p:nvSpPr>
        <p:spPr>
          <a:xfrm>
            <a:off x="8356550" y="1943100"/>
            <a:ext cx="32575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Unitaire</a:t>
            </a:r>
            <a:endParaRPr lang="en-US" sz="1600" dirty="0"/>
          </a:p>
        </p:txBody>
      </p:sp>
      <p:sp>
        <p:nvSpPr>
          <p:cNvPr id="48" name="Text 46"/>
          <p:cNvSpPr/>
          <p:nvPr/>
        </p:nvSpPr>
        <p:spPr>
          <a:xfrm>
            <a:off x="8356550" y="2171700"/>
            <a:ext cx="3248025" cy="3048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Eaux usées + pluviales dans même réseau. </a:t>
            </a: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Débits importants</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par temps de pluie.</a:t>
            </a:r>
            <a:endParaRPr lang="en-US" sz="1600" dirty="0"/>
          </a:p>
        </p:txBody>
      </p:sp>
      <p:sp>
        <p:nvSpPr>
          <p:cNvPr id="49" name="Shape 47"/>
          <p:cNvSpPr/>
          <p:nvPr/>
        </p:nvSpPr>
        <p:spPr>
          <a:xfrm>
            <a:off x="8242250" y="2667000"/>
            <a:ext cx="3419475" cy="762000"/>
          </a:xfrm>
          <a:custGeom>
            <a:avLst/>
            <a:gdLst/>
            <a:ahLst/>
            <a:cxnLst/>
            <a:rect l="l" t="t" r="r" b="b"/>
            <a:pathLst>
              <a:path w="3419475" h="762000">
                <a:moveTo>
                  <a:pt x="76200" y="0"/>
                </a:moveTo>
                <a:lnTo>
                  <a:pt x="3343275" y="0"/>
                </a:lnTo>
                <a:cubicBezTo>
                  <a:pt x="3385331" y="0"/>
                  <a:pt x="3419475" y="34144"/>
                  <a:pt x="3419475" y="76200"/>
                </a:cubicBezTo>
                <a:lnTo>
                  <a:pt x="3419475" y="685800"/>
                </a:lnTo>
                <a:cubicBezTo>
                  <a:pt x="3419475" y="727856"/>
                  <a:pt x="3385331" y="762000"/>
                  <a:pt x="3343275" y="762000"/>
                </a:cubicBezTo>
                <a:lnTo>
                  <a:pt x="76200" y="762000"/>
                </a:lnTo>
                <a:cubicBezTo>
                  <a:pt x="34144" y="762000"/>
                  <a:pt x="0" y="727856"/>
                  <a:pt x="0" y="685800"/>
                </a:cubicBezTo>
                <a:lnTo>
                  <a:pt x="0" y="76200"/>
                </a:lnTo>
                <a:cubicBezTo>
                  <a:pt x="0" y="34144"/>
                  <a:pt x="34144" y="0"/>
                  <a:pt x="76200" y="0"/>
                </a:cubicBezTo>
                <a:close/>
              </a:path>
            </a:pathLst>
          </a:custGeom>
          <a:solidFill>
            <a:srgbClr val="F4F6F7"/>
          </a:solidFill>
        </p:spPr>
      </p:sp>
      <p:sp>
        <p:nvSpPr>
          <p:cNvPr id="50" name="Text 48"/>
          <p:cNvSpPr/>
          <p:nvPr/>
        </p:nvSpPr>
        <p:spPr>
          <a:xfrm>
            <a:off x="8356550" y="2781300"/>
            <a:ext cx="32575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Séparatif</a:t>
            </a:r>
            <a:endParaRPr lang="en-US" sz="1600" dirty="0"/>
          </a:p>
        </p:txBody>
      </p:sp>
      <p:sp>
        <p:nvSpPr>
          <p:cNvPr id="51" name="Text 49"/>
          <p:cNvSpPr/>
          <p:nvPr/>
        </p:nvSpPr>
        <p:spPr>
          <a:xfrm>
            <a:off x="8356550" y="3009900"/>
            <a:ext cx="3248025" cy="3048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Réseaux distincts. </a:t>
            </a: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Eaux usées</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vers STEP, </a:t>
            </a: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pluviales</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vers milieu récepteur.</a:t>
            </a:r>
            <a:endParaRPr lang="en-US" sz="1600" dirty="0"/>
          </a:p>
        </p:txBody>
      </p:sp>
      <p:sp>
        <p:nvSpPr>
          <p:cNvPr id="52" name="Shape 50"/>
          <p:cNvSpPr/>
          <p:nvPr/>
        </p:nvSpPr>
        <p:spPr>
          <a:xfrm>
            <a:off x="8242250" y="3505200"/>
            <a:ext cx="3419475" cy="762000"/>
          </a:xfrm>
          <a:custGeom>
            <a:avLst/>
            <a:gdLst/>
            <a:ahLst/>
            <a:cxnLst/>
            <a:rect l="l" t="t" r="r" b="b"/>
            <a:pathLst>
              <a:path w="3419475" h="762000">
                <a:moveTo>
                  <a:pt x="76200" y="0"/>
                </a:moveTo>
                <a:lnTo>
                  <a:pt x="3343275" y="0"/>
                </a:lnTo>
                <a:cubicBezTo>
                  <a:pt x="3385331" y="0"/>
                  <a:pt x="3419475" y="34144"/>
                  <a:pt x="3419475" y="76200"/>
                </a:cubicBezTo>
                <a:lnTo>
                  <a:pt x="3419475" y="685800"/>
                </a:lnTo>
                <a:cubicBezTo>
                  <a:pt x="3419475" y="727856"/>
                  <a:pt x="3385331" y="762000"/>
                  <a:pt x="3343275" y="762000"/>
                </a:cubicBezTo>
                <a:lnTo>
                  <a:pt x="76200" y="762000"/>
                </a:lnTo>
                <a:cubicBezTo>
                  <a:pt x="34144" y="762000"/>
                  <a:pt x="0" y="727856"/>
                  <a:pt x="0" y="685800"/>
                </a:cubicBezTo>
                <a:lnTo>
                  <a:pt x="0" y="76200"/>
                </a:lnTo>
                <a:cubicBezTo>
                  <a:pt x="0" y="34144"/>
                  <a:pt x="34144" y="0"/>
                  <a:pt x="76200" y="0"/>
                </a:cubicBezTo>
                <a:close/>
              </a:path>
            </a:pathLst>
          </a:custGeom>
          <a:solidFill>
            <a:srgbClr val="F4F6F7"/>
          </a:solidFill>
        </p:spPr>
      </p:sp>
      <p:sp>
        <p:nvSpPr>
          <p:cNvPr id="53" name="Text 51"/>
          <p:cNvSpPr/>
          <p:nvPr/>
        </p:nvSpPr>
        <p:spPr>
          <a:xfrm>
            <a:off x="8356550" y="3619500"/>
            <a:ext cx="32575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Pseudo-Séparatif</a:t>
            </a:r>
            <a:endParaRPr lang="en-US" sz="1600" dirty="0"/>
          </a:p>
        </p:txBody>
      </p:sp>
      <p:sp>
        <p:nvSpPr>
          <p:cNvPr id="54" name="Text 52"/>
          <p:cNvSpPr/>
          <p:nvPr/>
        </p:nvSpPr>
        <p:spPr>
          <a:xfrm>
            <a:off x="8356550" y="3848100"/>
            <a:ext cx="3248025" cy="3048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Réseau pluvial avec </a:t>
            </a: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exutoire secondaire</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vers réseau usé en cas de surcharge.</a:t>
            </a:r>
            <a:endParaRPr lang="en-US" sz="1600" dirty="0"/>
          </a:p>
        </p:txBody>
      </p:sp>
      <p:sp>
        <p:nvSpPr>
          <p:cNvPr id="55" name="Shape 53"/>
          <p:cNvSpPr/>
          <p:nvPr/>
        </p:nvSpPr>
        <p:spPr>
          <a:xfrm>
            <a:off x="8051750" y="4586288"/>
            <a:ext cx="3762375" cy="1219200"/>
          </a:xfrm>
          <a:custGeom>
            <a:avLst/>
            <a:gdLst/>
            <a:ahLst/>
            <a:cxnLst/>
            <a:rect l="l" t="t" r="r" b="b"/>
            <a:pathLst>
              <a:path w="3762375" h="1219200">
                <a:moveTo>
                  <a:pt x="76200" y="0"/>
                </a:moveTo>
                <a:lnTo>
                  <a:pt x="3686175" y="0"/>
                </a:lnTo>
                <a:cubicBezTo>
                  <a:pt x="3728231" y="0"/>
                  <a:pt x="3762375" y="34144"/>
                  <a:pt x="3762375" y="76200"/>
                </a:cubicBezTo>
                <a:lnTo>
                  <a:pt x="3762375" y="1143000"/>
                </a:lnTo>
                <a:cubicBezTo>
                  <a:pt x="3762375" y="1185056"/>
                  <a:pt x="3728231" y="1219200"/>
                  <a:pt x="3686175" y="1219200"/>
                </a:cubicBezTo>
                <a:lnTo>
                  <a:pt x="76200" y="1219200"/>
                </a:lnTo>
                <a:cubicBezTo>
                  <a:pt x="34144" y="1219200"/>
                  <a:pt x="0" y="1185056"/>
                  <a:pt x="0" y="1143000"/>
                </a:cubicBezTo>
                <a:lnTo>
                  <a:pt x="0" y="76200"/>
                </a:lnTo>
                <a:cubicBezTo>
                  <a:pt x="0" y="34144"/>
                  <a:pt x="34144" y="0"/>
                  <a:pt x="76200" y="0"/>
                </a:cubicBezTo>
                <a:close/>
              </a:path>
            </a:pathLst>
          </a:custGeom>
          <a:solidFill>
            <a:srgbClr val="34495E"/>
          </a:solidFill>
        </p:spPr>
      </p:sp>
      <p:sp>
        <p:nvSpPr>
          <p:cNvPr id="56" name="Text 54"/>
          <p:cNvSpPr/>
          <p:nvPr/>
        </p:nvSpPr>
        <p:spPr>
          <a:xfrm>
            <a:off x="8204150" y="4738688"/>
            <a:ext cx="3533775" cy="228600"/>
          </a:xfrm>
          <a:prstGeom prst="rect">
            <a:avLst/>
          </a:prstGeom>
          <a:noFill/>
        </p:spPr>
        <p:txBody>
          <a:bodyPr wrap="square" lIns="0" tIns="0" rIns="0" bIns="0" rtlCol="0" anchor="ctr"/>
          <a:lstStyle/>
          <a:p>
            <a:pPr>
              <a:lnSpc>
                <a:spcPct val="130000"/>
              </a:lnSpc>
            </a:pPr>
            <a:r>
              <a:rPr lang="en-US" sz="1200" b="1" dirty="0">
                <a:solidFill>
                  <a:srgbClr val="ECF0F1"/>
                </a:solidFill>
                <a:latin typeface="Liter" panose="02000503030000020004" pitchFamily="34" charset="0"/>
                <a:ea typeface="Liter" panose="02000503030000020004" pitchFamily="34" charset="-122"/>
                <a:cs typeface="Liter" panose="02000503030000020004" pitchFamily="34" charset="-120"/>
              </a:rPr>
              <a:t>Normes de Conception</a:t>
            </a:r>
            <a:endParaRPr lang="en-US" sz="1600" dirty="0"/>
          </a:p>
        </p:txBody>
      </p:sp>
      <p:sp>
        <p:nvSpPr>
          <p:cNvPr id="57" name="Text 55"/>
          <p:cNvSpPr/>
          <p:nvPr/>
        </p:nvSpPr>
        <p:spPr>
          <a:xfrm>
            <a:off x="8204150" y="5043488"/>
            <a:ext cx="3514725" cy="152400"/>
          </a:xfrm>
          <a:prstGeom prst="rect">
            <a:avLst/>
          </a:prstGeom>
          <a:noFill/>
        </p:spPr>
        <p:txBody>
          <a:bodyPr wrap="square" lIns="0" tIns="0" rIns="0" bIns="0" rtlCol="0" anchor="ctr"/>
          <a:lstStyle/>
          <a:p>
            <a:pPr>
              <a:lnSpc>
                <a:spcPct val="110000"/>
              </a:lnSpc>
            </a:pPr>
            <a:r>
              <a:rPr lang="en-US" sz="900" b="1"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NF EN 752 :</a:t>
            </a: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Systèmes d'assainissement</a:t>
            </a:r>
            <a:endParaRPr lang="en-US" sz="1600" dirty="0"/>
          </a:p>
        </p:txBody>
      </p:sp>
      <p:sp>
        <p:nvSpPr>
          <p:cNvPr id="58" name="Text 56"/>
          <p:cNvSpPr/>
          <p:nvPr/>
        </p:nvSpPr>
        <p:spPr>
          <a:xfrm>
            <a:off x="8204150" y="5272088"/>
            <a:ext cx="3514725" cy="152400"/>
          </a:xfrm>
          <a:prstGeom prst="rect">
            <a:avLst/>
          </a:prstGeom>
          <a:noFill/>
        </p:spPr>
        <p:txBody>
          <a:bodyPr wrap="square" lIns="0" tIns="0" rIns="0" bIns="0" rtlCol="0" anchor="ctr"/>
          <a:lstStyle/>
          <a:p>
            <a:pPr>
              <a:lnSpc>
                <a:spcPct val="110000"/>
              </a:lnSpc>
            </a:pPr>
            <a:r>
              <a:rPr lang="en-US" sz="900" b="1"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Guide technique :</a:t>
            </a: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Conception des réseaux</a:t>
            </a:r>
            <a:endParaRPr lang="en-US" sz="1600" dirty="0"/>
          </a:p>
        </p:txBody>
      </p:sp>
      <p:sp>
        <p:nvSpPr>
          <p:cNvPr id="59" name="Text 57"/>
          <p:cNvSpPr/>
          <p:nvPr/>
        </p:nvSpPr>
        <p:spPr>
          <a:xfrm>
            <a:off x="8204150" y="5500688"/>
            <a:ext cx="3514725" cy="152400"/>
          </a:xfrm>
          <a:prstGeom prst="rect">
            <a:avLst/>
          </a:prstGeom>
          <a:noFill/>
        </p:spPr>
        <p:txBody>
          <a:bodyPr wrap="square" lIns="0" tIns="0" rIns="0" bIns="0" rtlCol="0" anchor="ctr"/>
          <a:lstStyle/>
          <a:p>
            <a:pPr>
              <a:lnSpc>
                <a:spcPct val="110000"/>
              </a:lnSpc>
            </a:pPr>
            <a:r>
              <a:rPr lang="en-US" sz="900" b="1"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DTU :</a:t>
            </a: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Travaux de voirie et réseaux</a:t>
            </a:r>
            <a:endParaRPr lang="en-US" sz="1600" dirty="0"/>
          </a:p>
        </p:txBody>
      </p:sp>
      <p:sp>
        <p:nvSpPr>
          <p:cNvPr id="60" name="Shape 58"/>
          <p:cNvSpPr/>
          <p:nvPr/>
        </p:nvSpPr>
        <p:spPr>
          <a:xfrm>
            <a:off x="8070800" y="5919788"/>
            <a:ext cx="3743325" cy="790575"/>
          </a:xfrm>
          <a:custGeom>
            <a:avLst/>
            <a:gdLst/>
            <a:ahLst/>
            <a:cxnLst/>
            <a:rect l="l" t="t" r="r" b="b"/>
            <a:pathLst>
              <a:path w="3743325" h="790575">
                <a:moveTo>
                  <a:pt x="38100" y="0"/>
                </a:moveTo>
                <a:lnTo>
                  <a:pt x="3667121" y="0"/>
                </a:lnTo>
                <a:cubicBezTo>
                  <a:pt x="3709208" y="0"/>
                  <a:pt x="3743325" y="34117"/>
                  <a:pt x="3743325" y="76204"/>
                </a:cubicBezTo>
                <a:lnTo>
                  <a:pt x="3743325" y="714371"/>
                </a:lnTo>
                <a:cubicBezTo>
                  <a:pt x="3743325" y="756458"/>
                  <a:pt x="3709208" y="790575"/>
                  <a:pt x="3667121" y="790575"/>
                </a:cubicBezTo>
                <a:lnTo>
                  <a:pt x="38100" y="790575"/>
                </a:lnTo>
                <a:cubicBezTo>
                  <a:pt x="17058" y="790575"/>
                  <a:pt x="0" y="773517"/>
                  <a:pt x="0" y="752475"/>
                </a:cubicBezTo>
                <a:lnTo>
                  <a:pt x="0" y="38100"/>
                </a:lnTo>
                <a:cubicBezTo>
                  <a:pt x="0" y="17072"/>
                  <a:pt x="17072" y="0"/>
                  <a:pt x="38100" y="0"/>
                </a:cubicBezTo>
                <a:close/>
              </a:path>
            </a:pathLst>
          </a:custGeom>
          <a:solidFill>
            <a:srgbClr val="16A085">
              <a:alpha val="10196"/>
            </a:srgbClr>
          </a:solidFill>
        </p:spPr>
      </p:sp>
      <p:sp>
        <p:nvSpPr>
          <p:cNvPr id="61" name="Shape 59"/>
          <p:cNvSpPr/>
          <p:nvPr/>
        </p:nvSpPr>
        <p:spPr>
          <a:xfrm>
            <a:off x="8070800" y="5919788"/>
            <a:ext cx="38100" cy="790575"/>
          </a:xfrm>
          <a:custGeom>
            <a:avLst/>
            <a:gdLst/>
            <a:ahLst/>
            <a:cxnLst/>
            <a:rect l="l" t="t" r="r" b="b"/>
            <a:pathLst>
              <a:path w="38100" h="790575">
                <a:moveTo>
                  <a:pt x="38100" y="0"/>
                </a:moveTo>
                <a:lnTo>
                  <a:pt x="38100" y="0"/>
                </a:lnTo>
                <a:lnTo>
                  <a:pt x="38100" y="790575"/>
                </a:lnTo>
                <a:lnTo>
                  <a:pt x="38100" y="790575"/>
                </a:lnTo>
                <a:cubicBezTo>
                  <a:pt x="17072" y="790575"/>
                  <a:pt x="0" y="773503"/>
                  <a:pt x="0" y="752475"/>
                </a:cubicBezTo>
                <a:lnTo>
                  <a:pt x="0" y="38100"/>
                </a:lnTo>
                <a:cubicBezTo>
                  <a:pt x="0" y="17072"/>
                  <a:pt x="17072" y="0"/>
                  <a:pt x="38100" y="0"/>
                </a:cubicBezTo>
                <a:close/>
              </a:path>
            </a:pathLst>
          </a:custGeom>
          <a:solidFill>
            <a:srgbClr val="16A085"/>
          </a:solidFill>
        </p:spPr>
      </p:sp>
      <p:sp>
        <p:nvSpPr>
          <p:cNvPr id="62" name="Shape 60"/>
          <p:cNvSpPr/>
          <p:nvPr/>
        </p:nvSpPr>
        <p:spPr>
          <a:xfrm>
            <a:off x="8218438" y="6062663"/>
            <a:ext cx="114300" cy="114300"/>
          </a:xfrm>
          <a:custGeom>
            <a:avLst/>
            <a:gdLst/>
            <a:ahLst/>
            <a:cxnLst/>
            <a:rect l="l" t="t" r="r" b="b"/>
            <a:pathLst>
              <a:path w="114300" h="114300">
                <a:moveTo>
                  <a:pt x="57150" y="114300"/>
                </a:moveTo>
                <a:cubicBezTo>
                  <a:pt x="88692" y="114300"/>
                  <a:pt x="114300" y="88692"/>
                  <a:pt x="114300" y="57150"/>
                </a:cubicBezTo>
                <a:cubicBezTo>
                  <a:pt x="114300" y="25608"/>
                  <a:pt x="88692" y="0"/>
                  <a:pt x="57150" y="0"/>
                </a:cubicBezTo>
                <a:cubicBezTo>
                  <a:pt x="25608" y="0"/>
                  <a:pt x="0" y="25608"/>
                  <a:pt x="0" y="57150"/>
                </a:cubicBezTo>
                <a:cubicBezTo>
                  <a:pt x="0" y="88692"/>
                  <a:pt x="25608" y="114300"/>
                  <a:pt x="57150" y="114300"/>
                </a:cubicBezTo>
                <a:close/>
                <a:moveTo>
                  <a:pt x="50006" y="35719"/>
                </a:moveTo>
                <a:cubicBezTo>
                  <a:pt x="50006" y="31776"/>
                  <a:pt x="53207" y="28575"/>
                  <a:pt x="57150" y="28575"/>
                </a:cubicBezTo>
                <a:cubicBezTo>
                  <a:pt x="61093" y="28575"/>
                  <a:pt x="64294" y="31776"/>
                  <a:pt x="64294" y="35719"/>
                </a:cubicBezTo>
                <a:cubicBezTo>
                  <a:pt x="64294" y="39661"/>
                  <a:pt x="61093" y="42863"/>
                  <a:pt x="57150" y="42863"/>
                </a:cubicBezTo>
                <a:cubicBezTo>
                  <a:pt x="53207" y="42863"/>
                  <a:pt x="50006" y="39661"/>
                  <a:pt x="50006" y="35719"/>
                </a:cubicBezTo>
                <a:close/>
                <a:moveTo>
                  <a:pt x="48220" y="50006"/>
                </a:moveTo>
                <a:lnTo>
                  <a:pt x="58936" y="50006"/>
                </a:lnTo>
                <a:cubicBezTo>
                  <a:pt x="61905" y="50006"/>
                  <a:pt x="64294" y="52395"/>
                  <a:pt x="64294" y="55364"/>
                </a:cubicBezTo>
                <a:lnTo>
                  <a:pt x="64294" y="75009"/>
                </a:lnTo>
                <a:lnTo>
                  <a:pt x="66080" y="75009"/>
                </a:lnTo>
                <a:cubicBezTo>
                  <a:pt x="69049" y="75009"/>
                  <a:pt x="71438" y="77398"/>
                  <a:pt x="71438" y="80367"/>
                </a:cubicBezTo>
                <a:cubicBezTo>
                  <a:pt x="71438" y="83336"/>
                  <a:pt x="69049" y="85725"/>
                  <a:pt x="66080" y="85725"/>
                </a:cubicBezTo>
                <a:lnTo>
                  <a:pt x="48220" y="85725"/>
                </a:lnTo>
                <a:cubicBezTo>
                  <a:pt x="45251" y="85725"/>
                  <a:pt x="42863" y="83336"/>
                  <a:pt x="42863" y="80367"/>
                </a:cubicBezTo>
                <a:cubicBezTo>
                  <a:pt x="42863" y="77398"/>
                  <a:pt x="45251" y="75009"/>
                  <a:pt x="48220" y="75009"/>
                </a:cubicBezTo>
                <a:lnTo>
                  <a:pt x="53578" y="75009"/>
                </a:lnTo>
                <a:lnTo>
                  <a:pt x="53578" y="60722"/>
                </a:lnTo>
                <a:lnTo>
                  <a:pt x="48220" y="60722"/>
                </a:lnTo>
                <a:cubicBezTo>
                  <a:pt x="45251" y="60722"/>
                  <a:pt x="42863" y="58333"/>
                  <a:pt x="42863" y="55364"/>
                </a:cubicBezTo>
                <a:cubicBezTo>
                  <a:pt x="42863" y="52395"/>
                  <a:pt x="45251" y="50006"/>
                  <a:pt x="48220" y="50006"/>
                </a:cubicBezTo>
                <a:close/>
              </a:path>
            </a:pathLst>
          </a:custGeom>
          <a:solidFill>
            <a:srgbClr val="16A085"/>
          </a:solidFill>
        </p:spPr>
      </p:sp>
      <p:sp>
        <p:nvSpPr>
          <p:cNvPr id="63" name="Text 61"/>
          <p:cNvSpPr/>
          <p:nvPr/>
        </p:nvSpPr>
        <p:spPr>
          <a:xfrm>
            <a:off x="8375600" y="6034088"/>
            <a:ext cx="3381375" cy="561975"/>
          </a:xfrm>
          <a:prstGeom prst="rect">
            <a:avLst/>
          </a:prstGeom>
          <a:noFill/>
        </p:spPr>
        <p:txBody>
          <a:bodyPr wrap="square" lIns="0" tIns="0" rIns="0" bIns="0" rtlCol="0" anchor="ctr"/>
          <a:lstStyle/>
          <a:p>
            <a:pPr>
              <a:lnSpc>
                <a:spcPct val="14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Conception Optimale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La norme NF EN 752-4 recommande l'utilisation des formules de Manning-Strickler pour les écoulements à surface libre et Colebrook pour les écoulements en charge.</a:t>
            </a:r>
            <a:endParaRPr lang="en-US" sz="1600" dirty="0"/>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p:spPr>
        <p:txBody>
          <a:bodyPr wrap="square" lIns="0" tIns="0" rIns="0" bIns="0" rtlCol="0" anchor="ctr"/>
          <a:lstStyle/>
          <a:p>
            <a:pPr>
              <a:lnSpc>
                <a:spcPct val="120000"/>
              </a:lnSpc>
            </a:pPr>
            <a:r>
              <a:rPr lang="en-US" sz="1050"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03 | Modes d'Assainissement</a:t>
            </a:r>
            <a:endParaRPr lang="en-US" sz="1600" dirty="0"/>
          </a:p>
        </p:txBody>
      </p:sp>
      <p:sp>
        <p:nvSpPr>
          <p:cNvPr id="3" name="Text 1"/>
          <p:cNvSpPr/>
          <p:nvPr/>
        </p:nvSpPr>
        <p:spPr>
          <a:xfrm>
            <a:off x="381000" y="647700"/>
            <a:ext cx="11601450" cy="381000"/>
          </a:xfrm>
          <a:prstGeom prst="rect">
            <a:avLst/>
          </a:prstGeom>
          <a:noFill/>
        </p:spPr>
        <p:txBody>
          <a:bodyPr wrap="square" lIns="0" tIns="0" rIns="0" bIns="0" rtlCol="0" anchor="ctr"/>
          <a:lstStyle/>
          <a:p>
            <a:pPr>
              <a:lnSpc>
                <a:spcPct val="90000"/>
              </a:lnSpc>
            </a:pPr>
            <a:r>
              <a:rPr lang="en-US" sz="2700" b="1" dirty="0">
                <a:solidFill>
                  <a:srgbClr val="34495E"/>
                </a:solidFill>
                <a:latin typeface="Liter" panose="02000503030000020004" pitchFamily="34" charset="0"/>
                <a:ea typeface="Liter" panose="02000503030000020004" pitchFamily="34" charset="-122"/>
                <a:cs typeface="Liter" panose="02000503030000020004" pitchFamily="34" charset="-120"/>
              </a:rPr>
              <a:t>Assainissement Collectif vs Individuel</a:t>
            </a:r>
            <a:endParaRPr lang="en-US" sz="1600" dirty="0"/>
          </a:p>
        </p:txBody>
      </p:sp>
      <p:sp>
        <p:nvSpPr>
          <p:cNvPr id="4" name="Shape 2"/>
          <p:cNvSpPr/>
          <p:nvPr/>
        </p:nvSpPr>
        <p:spPr>
          <a:xfrm>
            <a:off x="381000" y="1143000"/>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16A085"/>
          </a:solidFill>
        </p:spPr>
      </p:sp>
      <p:sp>
        <p:nvSpPr>
          <p:cNvPr id="5" name="Shape 3"/>
          <p:cNvSpPr/>
          <p:nvPr/>
        </p:nvSpPr>
        <p:spPr>
          <a:xfrm>
            <a:off x="381000" y="1352550"/>
            <a:ext cx="5638800" cy="4572000"/>
          </a:xfrm>
          <a:custGeom>
            <a:avLst/>
            <a:gdLst/>
            <a:ahLst/>
            <a:cxnLst/>
            <a:rect l="l" t="t" r="r" b="b"/>
            <a:pathLst>
              <a:path w="5638800" h="4572000">
                <a:moveTo>
                  <a:pt x="38100" y="0"/>
                </a:moveTo>
                <a:lnTo>
                  <a:pt x="5600700" y="0"/>
                </a:lnTo>
                <a:cubicBezTo>
                  <a:pt x="5621728" y="0"/>
                  <a:pt x="5638800" y="17072"/>
                  <a:pt x="5638800" y="38100"/>
                </a:cubicBezTo>
                <a:lnTo>
                  <a:pt x="5638800" y="4495785"/>
                </a:lnTo>
                <a:cubicBezTo>
                  <a:pt x="5638800" y="4537877"/>
                  <a:pt x="5604677" y="4572000"/>
                  <a:pt x="5562585" y="4572000"/>
                </a:cubicBezTo>
                <a:lnTo>
                  <a:pt x="76215" y="4572000"/>
                </a:lnTo>
                <a:cubicBezTo>
                  <a:pt x="34123" y="4572000"/>
                  <a:pt x="0" y="4537877"/>
                  <a:pt x="0" y="449578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6" name="Shape 4"/>
          <p:cNvSpPr/>
          <p:nvPr/>
        </p:nvSpPr>
        <p:spPr>
          <a:xfrm>
            <a:off x="381000" y="1352550"/>
            <a:ext cx="5638800" cy="38100"/>
          </a:xfrm>
          <a:custGeom>
            <a:avLst/>
            <a:gdLst/>
            <a:ahLst/>
            <a:cxnLst/>
            <a:rect l="l" t="t" r="r" b="b"/>
            <a:pathLst>
              <a:path w="5638800" h="38100">
                <a:moveTo>
                  <a:pt x="38100" y="0"/>
                </a:moveTo>
                <a:lnTo>
                  <a:pt x="5600700" y="0"/>
                </a:lnTo>
                <a:cubicBezTo>
                  <a:pt x="5621728" y="0"/>
                  <a:pt x="5638800" y="17072"/>
                  <a:pt x="5638800" y="38100"/>
                </a:cubicBezTo>
                <a:lnTo>
                  <a:pt x="5638800" y="38100"/>
                </a:lnTo>
                <a:lnTo>
                  <a:pt x="0" y="38100"/>
                </a:lnTo>
                <a:lnTo>
                  <a:pt x="0" y="38100"/>
                </a:lnTo>
                <a:cubicBezTo>
                  <a:pt x="0" y="17072"/>
                  <a:pt x="17072" y="0"/>
                  <a:pt x="38100" y="0"/>
                </a:cubicBezTo>
                <a:close/>
              </a:path>
            </a:pathLst>
          </a:custGeom>
          <a:solidFill>
            <a:srgbClr val="16A085"/>
          </a:solidFill>
        </p:spPr>
      </p:sp>
      <p:sp>
        <p:nvSpPr>
          <p:cNvPr id="7" name="Shape 5"/>
          <p:cNvSpPr/>
          <p:nvPr/>
        </p:nvSpPr>
        <p:spPr>
          <a:xfrm>
            <a:off x="533400" y="15240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16A085"/>
          </a:solidFill>
        </p:spPr>
      </p:sp>
      <p:sp>
        <p:nvSpPr>
          <p:cNvPr id="8" name="Shape 6"/>
          <p:cNvSpPr/>
          <p:nvPr/>
        </p:nvSpPr>
        <p:spPr>
          <a:xfrm>
            <a:off x="667941" y="1666875"/>
            <a:ext cx="192881" cy="171450"/>
          </a:xfrm>
          <a:custGeom>
            <a:avLst/>
            <a:gdLst/>
            <a:ahLst/>
            <a:cxnLst/>
            <a:rect l="l" t="t" r="r" b="b"/>
            <a:pathLst>
              <a:path w="192881" h="171450">
                <a:moveTo>
                  <a:pt x="83046" y="29468"/>
                </a:moveTo>
                <a:lnTo>
                  <a:pt x="109835" y="29468"/>
                </a:lnTo>
                <a:lnTo>
                  <a:pt x="109835" y="45541"/>
                </a:lnTo>
                <a:lnTo>
                  <a:pt x="83046" y="45541"/>
                </a:lnTo>
                <a:lnTo>
                  <a:pt x="83046" y="29468"/>
                </a:lnTo>
                <a:close/>
                <a:moveTo>
                  <a:pt x="80367" y="10716"/>
                </a:moveTo>
                <a:cubicBezTo>
                  <a:pt x="71493" y="10716"/>
                  <a:pt x="64294" y="17915"/>
                  <a:pt x="64294" y="26789"/>
                </a:cubicBezTo>
                <a:lnTo>
                  <a:pt x="64294" y="48220"/>
                </a:lnTo>
                <a:cubicBezTo>
                  <a:pt x="64294" y="57094"/>
                  <a:pt x="71493" y="64294"/>
                  <a:pt x="80367" y="64294"/>
                </a:cubicBezTo>
                <a:lnTo>
                  <a:pt x="85725" y="64294"/>
                </a:lnTo>
                <a:lnTo>
                  <a:pt x="85725" y="75009"/>
                </a:lnTo>
                <a:lnTo>
                  <a:pt x="10716" y="75009"/>
                </a:lnTo>
                <a:cubicBezTo>
                  <a:pt x="4789" y="75009"/>
                  <a:pt x="0" y="79798"/>
                  <a:pt x="0" y="85725"/>
                </a:cubicBezTo>
                <a:cubicBezTo>
                  <a:pt x="0" y="91652"/>
                  <a:pt x="4789" y="96441"/>
                  <a:pt x="10716" y="96441"/>
                </a:cubicBezTo>
                <a:lnTo>
                  <a:pt x="42863" y="96441"/>
                </a:lnTo>
                <a:lnTo>
                  <a:pt x="42863" y="107156"/>
                </a:lnTo>
                <a:lnTo>
                  <a:pt x="37505" y="107156"/>
                </a:lnTo>
                <a:cubicBezTo>
                  <a:pt x="28631" y="107156"/>
                  <a:pt x="21431" y="114356"/>
                  <a:pt x="21431" y="123230"/>
                </a:cubicBezTo>
                <a:lnTo>
                  <a:pt x="21431" y="144661"/>
                </a:lnTo>
                <a:cubicBezTo>
                  <a:pt x="21431" y="153535"/>
                  <a:pt x="28631" y="160734"/>
                  <a:pt x="37505" y="160734"/>
                </a:cubicBezTo>
                <a:lnTo>
                  <a:pt x="69652" y="160734"/>
                </a:lnTo>
                <a:cubicBezTo>
                  <a:pt x="78525" y="160734"/>
                  <a:pt x="85725" y="153535"/>
                  <a:pt x="85725" y="144661"/>
                </a:cubicBezTo>
                <a:lnTo>
                  <a:pt x="85725" y="123230"/>
                </a:lnTo>
                <a:cubicBezTo>
                  <a:pt x="85725" y="114356"/>
                  <a:pt x="78525" y="107156"/>
                  <a:pt x="69652" y="107156"/>
                </a:cubicBezTo>
                <a:lnTo>
                  <a:pt x="64294" y="107156"/>
                </a:lnTo>
                <a:lnTo>
                  <a:pt x="64294" y="96441"/>
                </a:lnTo>
                <a:lnTo>
                  <a:pt x="128588" y="96441"/>
                </a:lnTo>
                <a:lnTo>
                  <a:pt x="128588" y="107156"/>
                </a:lnTo>
                <a:lnTo>
                  <a:pt x="123230" y="107156"/>
                </a:lnTo>
                <a:cubicBezTo>
                  <a:pt x="114356" y="107156"/>
                  <a:pt x="107156" y="114356"/>
                  <a:pt x="107156" y="123230"/>
                </a:cubicBezTo>
                <a:lnTo>
                  <a:pt x="107156" y="144661"/>
                </a:lnTo>
                <a:cubicBezTo>
                  <a:pt x="107156" y="153535"/>
                  <a:pt x="114356" y="160734"/>
                  <a:pt x="123230" y="160734"/>
                </a:cubicBezTo>
                <a:lnTo>
                  <a:pt x="155377" y="160734"/>
                </a:lnTo>
                <a:cubicBezTo>
                  <a:pt x="164250" y="160734"/>
                  <a:pt x="171450" y="153535"/>
                  <a:pt x="171450" y="144661"/>
                </a:cubicBezTo>
                <a:lnTo>
                  <a:pt x="171450" y="123230"/>
                </a:lnTo>
                <a:cubicBezTo>
                  <a:pt x="171450" y="114356"/>
                  <a:pt x="164250" y="107156"/>
                  <a:pt x="155377" y="107156"/>
                </a:cubicBezTo>
                <a:lnTo>
                  <a:pt x="150019" y="107156"/>
                </a:lnTo>
                <a:lnTo>
                  <a:pt x="150019" y="96441"/>
                </a:lnTo>
                <a:lnTo>
                  <a:pt x="182166" y="96441"/>
                </a:lnTo>
                <a:cubicBezTo>
                  <a:pt x="188093" y="96441"/>
                  <a:pt x="192881" y="91652"/>
                  <a:pt x="192881" y="85725"/>
                </a:cubicBezTo>
                <a:cubicBezTo>
                  <a:pt x="192881" y="79798"/>
                  <a:pt x="188093" y="75009"/>
                  <a:pt x="182166" y="75009"/>
                </a:cubicBezTo>
                <a:lnTo>
                  <a:pt x="107156" y="75009"/>
                </a:lnTo>
                <a:lnTo>
                  <a:pt x="107156" y="64294"/>
                </a:lnTo>
                <a:lnTo>
                  <a:pt x="112514" y="64294"/>
                </a:lnTo>
                <a:cubicBezTo>
                  <a:pt x="121388" y="64294"/>
                  <a:pt x="128588" y="57094"/>
                  <a:pt x="128588" y="48220"/>
                </a:cubicBezTo>
                <a:lnTo>
                  <a:pt x="128588" y="26789"/>
                </a:lnTo>
                <a:cubicBezTo>
                  <a:pt x="128588" y="17915"/>
                  <a:pt x="121388" y="10716"/>
                  <a:pt x="112514" y="10716"/>
                </a:cubicBezTo>
                <a:lnTo>
                  <a:pt x="80367" y="10716"/>
                </a:lnTo>
                <a:close/>
                <a:moveTo>
                  <a:pt x="150019" y="125909"/>
                </a:moveTo>
                <a:lnTo>
                  <a:pt x="152698" y="125909"/>
                </a:lnTo>
                <a:lnTo>
                  <a:pt x="152698" y="141982"/>
                </a:lnTo>
                <a:lnTo>
                  <a:pt x="125909" y="141982"/>
                </a:lnTo>
                <a:lnTo>
                  <a:pt x="125909" y="125909"/>
                </a:lnTo>
                <a:lnTo>
                  <a:pt x="150019" y="125909"/>
                </a:lnTo>
                <a:close/>
                <a:moveTo>
                  <a:pt x="64294" y="125909"/>
                </a:moveTo>
                <a:lnTo>
                  <a:pt x="66973" y="125909"/>
                </a:lnTo>
                <a:lnTo>
                  <a:pt x="66973" y="141982"/>
                </a:lnTo>
                <a:lnTo>
                  <a:pt x="40184" y="141982"/>
                </a:lnTo>
                <a:lnTo>
                  <a:pt x="40184" y="125909"/>
                </a:lnTo>
                <a:lnTo>
                  <a:pt x="64294" y="125909"/>
                </a:lnTo>
                <a:close/>
              </a:path>
            </a:pathLst>
          </a:custGeom>
          <a:solidFill>
            <a:srgbClr val="FFFFFF"/>
          </a:solidFill>
        </p:spPr>
      </p:sp>
      <p:sp>
        <p:nvSpPr>
          <p:cNvPr id="9" name="Text 7"/>
          <p:cNvSpPr/>
          <p:nvPr/>
        </p:nvSpPr>
        <p:spPr>
          <a:xfrm>
            <a:off x="1104900" y="1619250"/>
            <a:ext cx="2171700"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Assainissement Collectif</a:t>
            </a:r>
            <a:endParaRPr lang="en-US" sz="1600" dirty="0"/>
          </a:p>
        </p:txBody>
      </p:sp>
      <p:sp>
        <p:nvSpPr>
          <p:cNvPr id="10" name="Text 8"/>
          <p:cNvSpPr/>
          <p:nvPr/>
        </p:nvSpPr>
        <p:spPr>
          <a:xfrm>
            <a:off x="533400" y="2095500"/>
            <a:ext cx="5400675" cy="438150"/>
          </a:xfrm>
          <a:prstGeom prst="rect">
            <a:avLst/>
          </a:prstGeom>
          <a:noFill/>
        </p:spPr>
        <p:txBody>
          <a:bodyPr wrap="square" lIns="0" tIns="0" rIns="0" bIns="0" rtlCol="0" anchor="ctr"/>
          <a:lstStyle/>
          <a:p>
            <a:pPr>
              <a:lnSpc>
                <a:spcPct val="140000"/>
              </a:lnSpc>
            </a:pPr>
            <a:r>
              <a:rPr lang="en-US" sz="105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Réseau public</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collectant et transportant les eaux usées vers une station d'épuration collective.</a:t>
            </a:r>
            <a:endParaRPr lang="en-US" sz="1600" dirty="0"/>
          </a:p>
        </p:txBody>
      </p:sp>
      <p:sp>
        <p:nvSpPr>
          <p:cNvPr id="11" name="Shape 9"/>
          <p:cNvSpPr/>
          <p:nvPr/>
        </p:nvSpPr>
        <p:spPr>
          <a:xfrm>
            <a:off x="533400" y="2643188"/>
            <a:ext cx="5334000" cy="1409700"/>
          </a:xfrm>
          <a:custGeom>
            <a:avLst/>
            <a:gdLst/>
            <a:ahLst/>
            <a:cxnLst/>
            <a:rect l="l" t="t" r="r" b="b"/>
            <a:pathLst>
              <a:path w="5334000" h="1409700">
                <a:moveTo>
                  <a:pt x="76194" y="0"/>
                </a:moveTo>
                <a:lnTo>
                  <a:pt x="5257806" y="0"/>
                </a:lnTo>
                <a:cubicBezTo>
                  <a:pt x="5299858" y="0"/>
                  <a:pt x="5334000" y="34142"/>
                  <a:pt x="5334000" y="76194"/>
                </a:cubicBezTo>
                <a:lnTo>
                  <a:pt x="5334000" y="1333506"/>
                </a:lnTo>
                <a:cubicBezTo>
                  <a:pt x="5334000" y="1375587"/>
                  <a:pt x="5299887" y="1409700"/>
                  <a:pt x="5257806" y="1409700"/>
                </a:cubicBezTo>
                <a:lnTo>
                  <a:pt x="76194" y="1409700"/>
                </a:lnTo>
                <a:cubicBezTo>
                  <a:pt x="34142" y="1409700"/>
                  <a:pt x="0" y="1375558"/>
                  <a:pt x="0" y="1333506"/>
                </a:cubicBezTo>
                <a:lnTo>
                  <a:pt x="0" y="76194"/>
                </a:lnTo>
                <a:cubicBezTo>
                  <a:pt x="0" y="34142"/>
                  <a:pt x="34142" y="0"/>
                  <a:pt x="76194" y="0"/>
                </a:cubicBezTo>
                <a:close/>
              </a:path>
            </a:pathLst>
          </a:custGeom>
          <a:solidFill>
            <a:srgbClr val="16A085">
              <a:alpha val="10196"/>
            </a:srgbClr>
          </a:solidFill>
        </p:spPr>
      </p:sp>
      <p:sp>
        <p:nvSpPr>
          <p:cNvPr id="12" name="Shape 10"/>
          <p:cNvSpPr/>
          <p:nvPr/>
        </p:nvSpPr>
        <p:spPr>
          <a:xfrm>
            <a:off x="666750" y="2786063"/>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60424" y="89595"/>
                </a:moveTo>
                <a:lnTo>
                  <a:pt x="60424" y="72926"/>
                </a:lnTo>
                <a:lnTo>
                  <a:pt x="43755" y="72926"/>
                </a:lnTo>
                <a:cubicBezTo>
                  <a:pt x="40291" y="72926"/>
                  <a:pt x="37505" y="70139"/>
                  <a:pt x="37505" y="66675"/>
                </a:cubicBezTo>
                <a:cubicBezTo>
                  <a:pt x="37505" y="63211"/>
                  <a:pt x="40291" y="60424"/>
                  <a:pt x="43755" y="60424"/>
                </a:cubicBezTo>
                <a:lnTo>
                  <a:pt x="60424" y="60424"/>
                </a:lnTo>
                <a:lnTo>
                  <a:pt x="60424" y="43755"/>
                </a:lnTo>
                <a:cubicBezTo>
                  <a:pt x="60424" y="40291"/>
                  <a:pt x="63211" y="37505"/>
                  <a:pt x="66675" y="37505"/>
                </a:cubicBezTo>
                <a:cubicBezTo>
                  <a:pt x="70139" y="37505"/>
                  <a:pt x="72926" y="40291"/>
                  <a:pt x="72926" y="43755"/>
                </a:cubicBezTo>
                <a:lnTo>
                  <a:pt x="72926" y="60424"/>
                </a:lnTo>
                <a:lnTo>
                  <a:pt x="89595" y="60424"/>
                </a:lnTo>
                <a:cubicBezTo>
                  <a:pt x="93059" y="60424"/>
                  <a:pt x="95845" y="63211"/>
                  <a:pt x="95845" y="66675"/>
                </a:cubicBezTo>
                <a:cubicBezTo>
                  <a:pt x="95845" y="70139"/>
                  <a:pt x="93059" y="72926"/>
                  <a:pt x="89595" y="72926"/>
                </a:cubicBezTo>
                <a:lnTo>
                  <a:pt x="72926" y="72926"/>
                </a:lnTo>
                <a:lnTo>
                  <a:pt x="72926" y="89595"/>
                </a:lnTo>
                <a:cubicBezTo>
                  <a:pt x="72926" y="93059"/>
                  <a:pt x="70139" y="95845"/>
                  <a:pt x="66675" y="95845"/>
                </a:cubicBezTo>
                <a:cubicBezTo>
                  <a:pt x="63211" y="95845"/>
                  <a:pt x="60424" y="93059"/>
                  <a:pt x="60424" y="89595"/>
                </a:cubicBezTo>
                <a:close/>
              </a:path>
            </a:pathLst>
          </a:custGeom>
          <a:solidFill>
            <a:srgbClr val="16A085"/>
          </a:solidFill>
        </p:spPr>
      </p:sp>
      <p:sp>
        <p:nvSpPr>
          <p:cNvPr id="13" name="Text 11"/>
          <p:cNvSpPr/>
          <p:nvPr/>
        </p:nvSpPr>
        <p:spPr>
          <a:xfrm>
            <a:off x="819150" y="2757488"/>
            <a:ext cx="5000625"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Avantages</a:t>
            </a:r>
            <a:endParaRPr lang="en-US" sz="1600" dirty="0"/>
          </a:p>
        </p:txBody>
      </p:sp>
      <p:sp>
        <p:nvSpPr>
          <p:cNvPr id="14" name="Text 12"/>
          <p:cNvSpPr/>
          <p:nvPr/>
        </p:nvSpPr>
        <p:spPr>
          <a:xfrm>
            <a:off x="647700" y="3024188"/>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Performance épuratoire élevée et contrôlée</a:t>
            </a:r>
            <a:endParaRPr lang="en-US" sz="1600" dirty="0"/>
          </a:p>
        </p:txBody>
      </p:sp>
      <p:sp>
        <p:nvSpPr>
          <p:cNvPr id="15" name="Text 13"/>
          <p:cNvSpPr/>
          <p:nvPr/>
        </p:nvSpPr>
        <p:spPr>
          <a:xfrm>
            <a:off x="647700" y="3214688"/>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Maintenance professionnelle et régulière</a:t>
            </a:r>
            <a:endParaRPr lang="en-US" sz="1600" dirty="0"/>
          </a:p>
        </p:txBody>
      </p:sp>
      <p:sp>
        <p:nvSpPr>
          <p:cNvPr id="16" name="Text 14"/>
          <p:cNvSpPr/>
          <p:nvPr/>
        </p:nvSpPr>
        <p:spPr>
          <a:xfrm>
            <a:off x="647700" y="3405188"/>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Économies d'échelle pour grandes agglomérations</a:t>
            </a:r>
            <a:endParaRPr lang="en-US" sz="1600" dirty="0"/>
          </a:p>
        </p:txBody>
      </p:sp>
      <p:sp>
        <p:nvSpPr>
          <p:cNvPr id="17" name="Text 15"/>
          <p:cNvSpPr/>
          <p:nvPr/>
        </p:nvSpPr>
        <p:spPr>
          <a:xfrm>
            <a:off x="647700" y="3595688"/>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Respect normes environnementales garanti</a:t>
            </a:r>
            <a:endParaRPr lang="en-US" sz="1600" dirty="0"/>
          </a:p>
        </p:txBody>
      </p:sp>
      <p:sp>
        <p:nvSpPr>
          <p:cNvPr id="18" name="Text 16"/>
          <p:cNvSpPr/>
          <p:nvPr/>
        </p:nvSpPr>
        <p:spPr>
          <a:xfrm>
            <a:off x="647700" y="3786188"/>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Pas de responsabilité individuelle</a:t>
            </a:r>
            <a:endParaRPr lang="en-US" sz="1600" dirty="0"/>
          </a:p>
        </p:txBody>
      </p:sp>
      <p:sp>
        <p:nvSpPr>
          <p:cNvPr id="19" name="Shape 17"/>
          <p:cNvSpPr/>
          <p:nvPr/>
        </p:nvSpPr>
        <p:spPr>
          <a:xfrm>
            <a:off x="533400" y="4129088"/>
            <a:ext cx="5334000" cy="1219200"/>
          </a:xfrm>
          <a:custGeom>
            <a:avLst/>
            <a:gdLst/>
            <a:ahLst/>
            <a:cxnLst/>
            <a:rect l="l" t="t" r="r" b="b"/>
            <a:pathLst>
              <a:path w="5334000" h="1219200">
                <a:moveTo>
                  <a:pt x="76200" y="0"/>
                </a:moveTo>
                <a:lnTo>
                  <a:pt x="5257800" y="0"/>
                </a:lnTo>
                <a:cubicBezTo>
                  <a:pt x="5299856" y="0"/>
                  <a:pt x="5334000" y="34144"/>
                  <a:pt x="5334000" y="76200"/>
                </a:cubicBezTo>
                <a:lnTo>
                  <a:pt x="5334000" y="1143000"/>
                </a:lnTo>
                <a:cubicBezTo>
                  <a:pt x="5334000" y="1185056"/>
                  <a:pt x="5299856" y="1219200"/>
                  <a:pt x="5257800" y="1219200"/>
                </a:cubicBezTo>
                <a:lnTo>
                  <a:pt x="76200" y="1219200"/>
                </a:lnTo>
                <a:cubicBezTo>
                  <a:pt x="34144" y="1219200"/>
                  <a:pt x="0" y="1185056"/>
                  <a:pt x="0" y="1143000"/>
                </a:cubicBezTo>
                <a:lnTo>
                  <a:pt x="0" y="76200"/>
                </a:lnTo>
                <a:cubicBezTo>
                  <a:pt x="0" y="34144"/>
                  <a:pt x="34144" y="0"/>
                  <a:pt x="76200" y="0"/>
                </a:cubicBezTo>
                <a:close/>
              </a:path>
            </a:pathLst>
          </a:custGeom>
          <a:solidFill>
            <a:srgbClr val="34495E">
              <a:alpha val="10196"/>
            </a:srgbClr>
          </a:solidFill>
        </p:spPr>
      </p:sp>
      <p:sp>
        <p:nvSpPr>
          <p:cNvPr id="20" name="Shape 18"/>
          <p:cNvSpPr/>
          <p:nvPr/>
        </p:nvSpPr>
        <p:spPr>
          <a:xfrm>
            <a:off x="666750" y="4271963"/>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43755" y="60424"/>
                </a:moveTo>
                <a:lnTo>
                  <a:pt x="89595" y="60424"/>
                </a:lnTo>
                <a:cubicBezTo>
                  <a:pt x="93059" y="60424"/>
                  <a:pt x="95845" y="63211"/>
                  <a:pt x="95845" y="66675"/>
                </a:cubicBezTo>
                <a:cubicBezTo>
                  <a:pt x="95845" y="70139"/>
                  <a:pt x="93059" y="72926"/>
                  <a:pt x="89595" y="72926"/>
                </a:cubicBezTo>
                <a:lnTo>
                  <a:pt x="43755" y="72926"/>
                </a:lnTo>
                <a:cubicBezTo>
                  <a:pt x="40291" y="72926"/>
                  <a:pt x="37505" y="70139"/>
                  <a:pt x="37505" y="66675"/>
                </a:cubicBezTo>
                <a:cubicBezTo>
                  <a:pt x="37505" y="63211"/>
                  <a:pt x="40291" y="60424"/>
                  <a:pt x="43755" y="60424"/>
                </a:cubicBezTo>
                <a:close/>
              </a:path>
            </a:pathLst>
          </a:custGeom>
          <a:solidFill>
            <a:srgbClr val="34495E"/>
          </a:solidFill>
        </p:spPr>
      </p:sp>
      <p:sp>
        <p:nvSpPr>
          <p:cNvPr id="21" name="Text 19"/>
          <p:cNvSpPr/>
          <p:nvPr/>
        </p:nvSpPr>
        <p:spPr>
          <a:xfrm>
            <a:off x="819150" y="4243388"/>
            <a:ext cx="5000625"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Inconvénients</a:t>
            </a:r>
            <a:endParaRPr lang="en-US" sz="1600" dirty="0"/>
          </a:p>
        </p:txBody>
      </p:sp>
      <p:sp>
        <p:nvSpPr>
          <p:cNvPr id="22" name="Text 20"/>
          <p:cNvSpPr/>
          <p:nvPr/>
        </p:nvSpPr>
        <p:spPr>
          <a:xfrm>
            <a:off x="647700" y="4510088"/>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Coûts d'investissement élevés initialement</a:t>
            </a:r>
            <a:endParaRPr lang="en-US" sz="1600" dirty="0"/>
          </a:p>
        </p:txBody>
      </p:sp>
      <p:sp>
        <p:nvSpPr>
          <p:cNvPr id="23" name="Text 21"/>
          <p:cNvSpPr/>
          <p:nvPr/>
        </p:nvSpPr>
        <p:spPr>
          <a:xfrm>
            <a:off x="647700" y="4700588"/>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Rigidité du réseau, évolution difficile</a:t>
            </a:r>
            <a:endParaRPr lang="en-US" sz="1600" dirty="0"/>
          </a:p>
        </p:txBody>
      </p:sp>
      <p:sp>
        <p:nvSpPr>
          <p:cNvPr id="24" name="Text 22"/>
          <p:cNvSpPr/>
          <p:nvPr/>
        </p:nvSpPr>
        <p:spPr>
          <a:xfrm>
            <a:off x="647700" y="4891088"/>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Non rentable en zones peu denses</a:t>
            </a:r>
            <a:endParaRPr lang="en-US" sz="1600" dirty="0"/>
          </a:p>
        </p:txBody>
      </p:sp>
      <p:sp>
        <p:nvSpPr>
          <p:cNvPr id="25" name="Text 23"/>
          <p:cNvSpPr/>
          <p:nvPr/>
        </p:nvSpPr>
        <p:spPr>
          <a:xfrm>
            <a:off x="647700" y="5081588"/>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Dépendance à l'égard du service public</a:t>
            </a:r>
            <a:endParaRPr lang="en-US" sz="1600" dirty="0"/>
          </a:p>
        </p:txBody>
      </p:sp>
      <p:sp>
        <p:nvSpPr>
          <p:cNvPr id="26" name="Shape 24"/>
          <p:cNvSpPr/>
          <p:nvPr/>
        </p:nvSpPr>
        <p:spPr>
          <a:xfrm>
            <a:off x="533400" y="5462588"/>
            <a:ext cx="5334000" cy="304800"/>
          </a:xfrm>
          <a:custGeom>
            <a:avLst/>
            <a:gdLst/>
            <a:ahLst/>
            <a:cxnLst/>
            <a:rect l="l" t="t" r="r" b="b"/>
            <a:pathLst>
              <a:path w="5334000" h="304800">
                <a:moveTo>
                  <a:pt x="76200" y="0"/>
                </a:moveTo>
                <a:lnTo>
                  <a:pt x="5257800" y="0"/>
                </a:lnTo>
                <a:cubicBezTo>
                  <a:pt x="5299856" y="0"/>
                  <a:pt x="5334000" y="34144"/>
                  <a:pt x="5334000" y="76200"/>
                </a:cubicBezTo>
                <a:lnTo>
                  <a:pt x="5334000" y="228600"/>
                </a:lnTo>
                <a:cubicBezTo>
                  <a:pt x="5334000" y="270656"/>
                  <a:pt x="5299856" y="304800"/>
                  <a:pt x="5257800" y="304800"/>
                </a:cubicBezTo>
                <a:lnTo>
                  <a:pt x="76200" y="304800"/>
                </a:lnTo>
                <a:cubicBezTo>
                  <a:pt x="34144" y="304800"/>
                  <a:pt x="0" y="270656"/>
                  <a:pt x="0" y="228600"/>
                </a:cubicBezTo>
                <a:lnTo>
                  <a:pt x="0" y="76200"/>
                </a:lnTo>
                <a:cubicBezTo>
                  <a:pt x="0" y="34144"/>
                  <a:pt x="34144" y="0"/>
                  <a:pt x="76200" y="0"/>
                </a:cubicBezTo>
                <a:close/>
              </a:path>
            </a:pathLst>
          </a:custGeom>
          <a:solidFill>
            <a:srgbClr val="16A085">
              <a:alpha val="10196"/>
            </a:srgbClr>
          </a:solidFill>
        </p:spPr>
      </p:sp>
      <p:sp>
        <p:nvSpPr>
          <p:cNvPr id="27" name="Text 25"/>
          <p:cNvSpPr/>
          <p:nvPr/>
        </p:nvSpPr>
        <p:spPr>
          <a:xfrm>
            <a:off x="581025" y="5538788"/>
            <a:ext cx="5238750" cy="152400"/>
          </a:xfrm>
          <a:prstGeom prst="rect">
            <a:avLst/>
          </a:prstGeom>
          <a:noFill/>
        </p:spPr>
        <p:txBody>
          <a:bodyPr wrap="square" lIns="0" tIns="0" rIns="0" bIns="0" rtlCol="0" anchor="ctr"/>
          <a:lstStyle/>
          <a:p>
            <a:pPr algn="ct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Zones adaptées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Urbaines, zones denses (&gt;15 hab/ha)</a:t>
            </a:r>
            <a:endParaRPr lang="en-US" sz="1600" dirty="0"/>
          </a:p>
        </p:txBody>
      </p:sp>
      <p:sp>
        <p:nvSpPr>
          <p:cNvPr id="28" name="Shape 26"/>
          <p:cNvSpPr/>
          <p:nvPr/>
        </p:nvSpPr>
        <p:spPr>
          <a:xfrm>
            <a:off x="6172200" y="1352550"/>
            <a:ext cx="5638800" cy="4572000"/>
          </a:xfrm>
          <a:custGeom>
            <a:avLst/>
            <a:gdLst/>
            <a:ahLst/>
            <a:cxnLst/>
            <a:rect l="l" t="t" r="r" b="b"/>
            <a:pathLst>
              <a:path w="5638800" h="4572000">
                <a:moveTo>
                  <a:pt x="38100" y="0"/>
                </a:moveTo>
                <a:lnTo>
                  <a:pt x="5600700" y="0"/>
                </a:lnTo>
                <a:cubicBezTo>
                  <a:pt x="5621728" y="0"/>
                  <a:pt x="5638800" y="17072"/>
                  <a:pt x="5638800" y="38100"/>
                </a:cubicBezTo>
                <a:lnTo>
                  <a:pt x="5638800" y="4495785"/>
                </a:lnTo>
                <a:cubicBezTo>
                  <a:pt x="5638800" y="4537877"/>
                  <a:pt x="5604677" y="4572000"/>
                  <a:pt x="5562585" y="4572000"/>
                </a:cubicBezTo>
                <a:lnTo>
                  <a:pt x="76215" y="4572000"/>
                </a:lnTo>
                <a:cubicBezTo>
                  <a:pt x="34123" y="4572000"/>
                  <a:pt x="0" y="4537877"/>
                  <a:pt x="0" y="449578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29" name="Shape 27"/>
          <p:cNvSpPr/>
          <p:nvPr/>
        </p:nvSpPr>
        <p:spPr>
          <a:xfrm>
            <a:off x="6172200" y="1352550"/>
            <a:ext cx="5638800" cy="38100"/>
          </a:xfrm>
          <a:custGeom>
            <a:avLst/>
            <a:gdLst/>
            <a:ahLst/>
            <a:cxnLst/>
            <a:rect l="l" t="t" r="r" b="b"/>
            <a:pathLst>
              <a:path w="5638800" h="38100">
                <a:moveTo>
                  <a:pt x="38100" y="0"/>
                </a:moveTo>
                <a:lnTo>
                  <a:pt x="5600700" y="0"/>
                </a:lnTo>
                <a:cubicBezTo>
                  <a:pt x="5621728" y="0"/>
                  <a:pt x="5638800" y="17072"/>
                  <a:pt x="5638800" y="38100"/>
                </a:cubicBezTo>
                <a:lnTo>
                  <a:pt x="5638800" y="38100"/>
                </a:lnTo>
                <a:lnTo>
                  <a:pt x="0" y="38100"/>
                </a:lnTo>
                <a:lnTo>
                  <a:pt x="0" y="38100"/>
                </a:lnTo>
                <a:cubicBezTo>
                  <a:pt x="0" y="17072"/>
                  <a:pt x="17072" y="0"/>
                  <a:pt x="38100" y="0"/>
                </a:cubicBezTo>
                <a:close/>
              </a:path>
            </a:pathLst>
          </a:custGeom>
          <a:solidFill>
            <a:srgbClr val="34495E"/>
          </a:solidFill>
        </p:spPr>
      </p:sp>
      <p:sp>
        <p:nvSpPr>
          <p:cNvPr id="30" name="Shape 28"/>
          <p:cNvSpPr/>
          <p:nvPr/>
        </p:nvSpPr>
        <p:spPr>
          <a:xfrm>
            <a:off x="6324600" y="15240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34495E"/>
          </a:solidFill>
        </p:spPr>
      </p:sp>
      <p:sp>
        <p:nvSpPr>
          <p:cNvPr id="31" name="Shape 29"/>
          <p:cNvSpPr/>
          <p:nvPr/>
        </p:nvSpPr>
        <p:spPr>
          <a:xfrm>
            <a:off x="6469856" y="1666875"/>
            <a:ext cx="171450" cy="171450"/>
          </a:xfrm>
          <a:custGeom>
            <a:avLst/>
            <a:gdLst/>
            <a:ahLst/>
            <a:cxnLst/>
            <a:rect l="l" t="t" r="r" b="b"/>
            <a:pathLst>
              <a:path w="171450" h="171450">
                <a:moveTo>
                  <a:pt x="93025" y="2880"/>
                </a:moveTo>
                <a:cubicBezTo>
                  <a:pt x="88906" y="-938"/>
                  <a:pt x="82544" y="-938"/>
                  <a:pt x="78458" y="2880"/>
                </a:cubicBezTo>
                <a:lnTo>
                  <a:pt x="3449" y="72531"/>
                </a:lnTo>
                <a:cubicBezTo>
                  <a:pt x="234" y="75545"/>
                  <a:pt x="-837" y="80200"/>
                  <a:pt x="770" y="84285"/>
                </a:cubicBezTo>
                <a:cubicBezTo>
                  <a:pt x="2378" y="88370"/>
                  <a:pt x="6295" y="91083"/>
                  <a:pt x="10716" y="91083"/>
                </a:cubicBezTo>
                <a:lnTo>
                  <a:pt x="16073" y="91083"/>
                </a:lnTo>
                <a:lnTo>
                  <a:pt x="16073" y="150019"/>
                </a:lnTo>
                <a:cubicBezTo>
                  <a:pt x="16073" y="161839"/>
                  <a:pt x="25684" y="171450"/>
                  <a:pt x="37505" y="171450"/>
                </a:cubicBezTo>
                <a:lnTo>
                  <a:pt x="133945" y="171450"/>
                </a:lnTo>
                <a:cubicBezTo>
                  <a:pt x="145766" y="171450"/>
                  <a:pt x="155377" y="161839"/>
                  <a:pt x="155377" y="150019"/>
                </a:cubicBezTo>
                <a:lnTo>
                  <a:pt x="155377" y="91083"/>
                </a:lnTo>
                <a:lnTo>
                  <a:pt x="160734" y="91083"/>
                </a:lnTo>
                <a:cubicBezTo>
                  <a:pt x="165155" y="91083"/>
                  <a:pt x="169106" y="88370"/>
                  <a:pt x="170713" y="84285"/>
                </a:cubicBezTo>
                <a:cubicBezTo>
                  <a:pt x="172321" y="80200"/>
                  <a:pt x="171249" y="75512"/>
                  <a:pt x="168034" y="72531"/>
                </a:cubicBezTo>
                <a:lnTo>
                  <a:pt x="93025" y="2880"/>
                </a:lnTo>
                <a:close/>
                <a:moveTo>
                  <a:pt x="80367" y="107156"/>
                </a:moveTo>
                <a:lnTo>
                  <a:pt x="91083" y="107156"/>
                </a:lnTo>
                <a:cubicBezTo>
                  <a:pt x="99957" y="107156"/>
                  <a:pt x="107156" y="114356"/>
                  <a:pt x="107156" y="123230"/>
                </a:cubicBezTo>
                <a:lnTo>
                  <a:pt x="107156" y="155377"/>
                </a:lnTo>
                <a:lnTo>
                  <a:pt x="64294" y="155377"/>
                </a:lnTo>
                <a:lnTo>
                  <a:pt x="64294" y="123230"/>
                </a:lnTo>
                <a:cubicBezTo>
                  <a:pt x="64294" y="114356"/>
                  <a:pt x="71493" y="107156"/>
                  <a:pt x="80367" y="107156"/>
                </a:cubicBezTo>
                <a:close/>
              </a:path>
            </a:pathLst>
          </a:custGeom>
          <a:solidFill>
            <a:srgbClr val="FFFFFF"/>
          </a:solidFill>
        </p:spPr>
      </p:sp>
      <p:sp>
        <p:nvSpPr>
          <p:cNvPr id="32" name="Text 30"/>
          <p:cNvSpPr/>
          <p:nvPr/>
        </p:nvSpPr>
        <p:spPr>
          <a:xfrm>
            <a:off x="6896100" y="1619250"/>
            <a:ext cx="2276475"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Assainissement Individuel</a:t>
            </a:r>
            <a:endParaRPr lang="en-US" sz="1600" dirty="0"/>
          </a:p>
        </p:txBody>
      </p:sp>
      <p:sp>
        <p:nvSpPr>
          <p:cNvPr id="33" name="Text 31"/>
          <p:cNvSpPr/>
          <p:nvPr/>
        </p:nvSpPr>
        <p:spPr>
          <a:xfrm>
            <a:off x="6324600" y="2095500"/>
            <a:ext cx="5400675" cy="219075"/>
          </a:xfrm>
          <a:prstGeom prst="rect">
            <a:avLst/>
          </a:prstGeom>
          <a:noFill/>
        </p:spPr>
        <p:txBody>
          <a:bodyPr wrap="square" lIns="0" tIns="0" rIns="0" bIns="0" rtlCol="0" anchor="ctr"/>
          <a:lstStyle/>
          <a:p>
            <a:pPr>
              <a:lnSpc>
                <a:spcPct val="14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Installation autonome</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(ANC) sur chaque parcelle : fosse septique + dispositif de traitement.</a:t>
            </a:r>
            <a:endParaRPr lang="en-US" sz="1600" dirty="0"/>
          </a:p>
        </p:txBody>
      </p:sp>
      <p:sp>
        <p:nvSpPr>
          <p:cNvPr id="34" name="Shape 32"/>
          <p:cNvSpPr/>
          <p:nvPr/>
        </p:nvSpPr>
        <p:spPr>
          <a:xfrm>
            <a:off x="6324600" y="2426494"/>
            <a:ext cx="5334000" cy="1409700"/>
          </a:xfrm>
          <a:custGeom>
            <a:avLst/>
            <a:gdLst/>
            <a:ahLst/>
            <a:cxnLst/>
            <a:rect l="l" t="t" r="r" b="b"/>
            <a:pathLst>
              <a:path w="5334000" h="1409700">
                <a:moveTo>
                  <a:pt x="76194" y="0"/>
                </a:moveTo>
                <a:lnTo>
                  <a:pt x="5257806" y="0"/>
                </a:lnTo>
                <a:cubicBezTo>
                  <a:pt x="5299858" y="0"/>
                  <a:pt x="5334000" y="34142"/>
                  <a:pt x="5334000" y="76194"/>
                </a:cubicBezTo>
                <a:lnTo>
                  <a:pt x="5334000" y="1333506"/>
                </a:lnTo>
                <a:cubicBezTo>
                  <a:pt x="5334000" y="1375587"/>
                  <a:pt x="5299887" y="1409700"/>
                  <a:pt x="5257806" y="1409700"/>
                </a:cubicBezTo>
                <a:lnTo>
                  <a:pt x="76194" y="1409700"/>
                </a:lnTo>
                <a:cubicBezTo>
                  <a:pt x="34142" y="1409700"/>
                  <a:pt x="0" y="1375558"/>
                  <a:pt x="0" y="1333506"/>
                </a:cubicBezTo>
                <a:lnTo>
                  <a:pt x="0" y="76194"/>
                </a:lnTo>
                <a:cubicBezTo>
                  <a:pt x="0" y="34142"/>
                  <a:pt x="34142" y="0"/>
                  <a:pt x="76194" y="0"/>
                </a:cubicBezTo>
                <a:close/>
              </a:path>
            </a:pathLst>
          </a:custGeom>
          <a:solidFill>
            <a:srgbClr val="16A085">
              <a:alpha val="10196"/>
            </a:srgbClr>
          </a:solidFill>
        </p:spPr>
      </p:sp>
      <p:sp>
        <p:nvSpPr>
          <p:cNvPr id="35" name="Shape 33"/>
          <p:cNvSpPr/>
          <p:nvPr/>
        </p:nvSpPr>
        <p:spPr>
          <a:xfrm>
            <a:off x="6457950" y="2569369"/>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60424" y="89595"/>
                </a:moveTo>
                <a:lnTo>
                  <a:pt x="60424" y="72926"/>
                </a:lnTo>
                <a:lnTo>
                  <a:pt x="43755" y="72926"/>
                </a:lnTo>
                <a:cubicBezTo>
                  <a:pt x="40291" y="72926"/>
                  <a:pt x="37505" y="70139"/>
                  <a:pt x="37505" y="66675"/>
                </a:cubicBezTo>
                <a:cubicBezTo>
                  <a:pt x="37505" y="63211"/>
                  <a:pt x="40291" y="60424"/>
                  <a:pt x="43755" y="60424"/>
                </a:cubicBezTo>
                <a:lnTo>
                  <a:pt x="60424" y="60424"/>
                </a:lnTo>
                <a:lnTo>
                  <a:pt x="60424" y="43755"/>
                </a:lnTo>
                <a:cubicBezTo>
                  <a:pt x="60424" y="40291"/>
                  <a:pt x="63211" y="37505"/>
                  <a:pt x="66675" y="37505"/>
                </a:cubicBezTo>
                <a:cubicBezTo>
                  <a:pt x="70139" y="37505"/>
                  <a:pt x="72926" y="40291"/>
                  <a:pt x="72926" y="43755"/>
                </a:cubicBezTo>
                <a:lnTo>
                  <a:pt x="72926" y="60424"/>
                </a:lnTo>
                <a:lnTo>
                  <a:pt x="89595" y="60424"/>
                </a:lnTo>
                <a:cubicBezTo>
                  <a:pt x="93059" y="60424"/>
                  <a:pt x="95845" y="63211"/>
                  <a:pt x="95845" y="66675"/>
                </a:cubicBezTo>
                <a:cubicBezTo>
                  <a:pt x="95845" y="70139"/>
                  <a:pt x="93059" y="72926"/>
                  <a:pt x="89595" y="72926"/>
                </a:cubicBezTo>
                <a:lnTo>
                  <a:pt x="72926" y="72926"/>
                </a:lnTo>
                <a:lnTo>
                  <a:pt x="72926" y="89595"/>
                </a:lnTo>
                <a:cubicBezTo>
                  <a:pt x="72926" y="93059"/>
                  <a:pt x="70139" y="95845"/>
                  <a:pt x="66675" y="95845"/>
                </a:cubicBezTo>
                <a:cubicBezTo>
                  <a:pt x="63211" y="95845"/>
                  <a:pt x="60424" y="93059"/>
                  <a:pt x="60424" y="89595"/>
                </a:cubicBezTo>
                <a:close/>
              </a:path>
            </a:pathLst>
          </a:custGeom>
          <a:solidFill>
            <a:srgbClr val="16A085"/>
          </a:solidFill>
        </p:spPr>
      </p:sp>
      <p:sp>
        <p:nvSpPr>
          <p:cNvPr id="36" name="Text 34"/>
          <p:cNvSpPr/>
          <p:nvPr/>
        </p:nvSpPr>
        <p:spPr>
          <a:xfrm>
            <a:off x="6610350" y="2540794"/>
            <a:ext cx="5000625"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Avantages</a:t>
            </a:r>
            <a:endParaRPr lang="en-US" sz="1600" dirty="0"/>
          </a:p>
        </p:txBody>
      </p:sp>
      <p:sp>
        <p:nvSpPr>
          <p:cNvPr id="37" name="Text 35"/>
          <p:cNvSpPr/>
          <p:nvPr/>
        </p:nvSpPr>
        <p:spPr>
          <a:xfrm>
            <a:off x="6438900" y="2807494"/>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Coûts réduits en zones peu denses</a:t>
            </a:r>
            <a:endParaRPr lang="en-US" sz="1600" dirty="0"/>
          </a:p>
        </p:txBody>
      </p:sp>
      <p:sp>
        <p:nvSpPr>
          <p:cNvPr id="38" name="Text 36"/>
          <p:cNvSpPr/>
          <p:nvPr/>
        </p:nvSpPr>
        <p:spPr>
          <a:xfrm>
            <a:off x="6438900" y="2997994"/>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Flexibilité et adaptation au terrain</a:t>
            </a:r>
            <a:endParaRPr lang="en-US" sz="1600" dirty="0"/>
          </a:p>
        </p:txBody>
      </p:sp>
      <p:sp>
        <p:nvSpPr>
          <p:cNvPr id="39" name="Text 37"/>
          <p:cNvSpPr/>
          <p:nvPr/>
        </p:nvSpPr>
        <p:spPr>
          <a:xfrm>
            <a:off x="6438900" y="3188494"/>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Autonomie de l'usager</a:t>
            </a:r>
            <a:endParaRPr lang="en-US" sz="1600" dirty="0"/>
          </a:p>
        </p:txBody>
      </p:sp>
      <p:sp>
        <p:nvSpPr>
          <p:cNvPr id="40" name="Text 38"/>
          <p:cNvSpPr/>
          <p:nvPr/>
        </p:nvSpPr>
        <p:spPr>
          <a:xfrm>
            <a:off x="6438900" y="3378994"/>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Faible impact si bien entretenu</a:t>
            </a:r>
            <a:endParaRPr lang="en-US" sz="1600" dirty="0"/>
          </a:p>
        </p:txBody>
      </p:sp>
      <p:sp>
        <p:nvSpPr>
          <p:cNvPr id="41" name="Text 39"/>
          <p:cNvSpPr/>
          <p:nvPr/>
        </p:nvSpPr>
        <p:spPr>
          <a:xfrm>
            <a:off x="6438900" y="3569494"/>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Mise en œuvre rapide</a:t>
            </a:r>
            <a:endParaRPr lang="en-US" sz="1600" dirty="0"/>
          </a:p>
        </p:txBody>
      </p:sp>
      <p:sp>
        <p:nvSpPr>
          <p:cNvPr id="42" name="Shape 40"/>
          <p:cNvSpPr/>
          <p:nvPr/>
        </p:nvSpPr>
        <p:spPr>
          <a:xfrm>
            <a:off x="6324600" y="3912394"/>
            <a:ext cx="5334000" cy="1409700"/>
          </a:xfrm>
          <a:custGeom>
            <a:avLst/>
            <a:gdLst/>
            <a:ahLst/>
            <a:cxnLst/>
            <a:rect l="l" t="t" r="r" b="b"/>
            <a:pathLst>
              <a:path w="5334000" h="1409700">
                <a:moveTo>
                  <a:pt x="76194" y="0"/>
                </a:moveTo>
                <a:lnTo>
                  <a:pt x="5257806" y="0"/>
                </a:lnTo>
                <a:cubicBezTo>
                  <a:pt x="5299858" y="0"/>
                  <a:pt x="5334000" y="34142"/>
                  <a:pt x="5334000" y="76194"/>
                </a:cubicBezTo>
                <a:lnTo>
                  <a:pt x="5334000" y="1333506"/>
                </a:lnTo>
                <a:cubicBezTo>
                  <a:pt x="5334000" y="1375587"/>
                  <a:pt x="5299887" y="1409700"/>
                  <a:pt x="5257806" y="1409700"/>
                </a:cubicBezTo>
                <a:lnTo>
                  <a:pt x="76194" y="1409700"/>
                </a:lnTo>
                <a:cubicBezTo>
                  <a:pt x="34142" y="1409700"/>
                  <a:pt x="0" y="1375558"/>
                  <a:pt x="0" y="1333506"/>
                </a:cubicBezTo>
                <a:lnTo>
                  <a:pt x="0" y="76194"/>
                </a:lnTo>
                <a:cubicBezTo>
                  <a:pt x="0" y="34142"/>
                  <a:pt x="34142" y="0"/>
                  <a:pt x="76194" y="0"/>
                </a:cubicBezTo>
                <a:close/>
              </a:path>
            </a:pathLst>
          </a:custGeom>
          <a:solidFill>
            <a:srgbClr val="34495E">
              <a:alpha val="10196"/>
            </a:srgbClr>
          </a:solidFill>
        </p:spPr>
      </p:sp>
      <p:sp>
        <p:nvSpPr>
          <p:cNvPr id="43" name="Shape 41"/>
          <p:cNvSpPr/>
          <p:nvPr/>
        </p:nvSpPr>
        <p:spPr>
          <a:xfrm>
            <a:off x="6457950" y="4055269"/>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43755" y="60424"/>
                </a:moveTo>
                <a:lnTo>
                  <a:pt x="89595" y="60424"/>
                </a:lnTo>
                <a:cubicBezTo>
                  <a:pt x="93059" y="60424"/>
                  <a:pt x="95845" y="63211"/>
                  <a:pt x="95845" y="66675"/>
                </a:cubicBezTo>
                <a:cubicBezTo>
                  <a:pt x="95845" y="70139"/>
                  <a:pt x="93059" y="72926"/>
                  <a:pt x="89595" y="72926"/>
                </a:cubicBezTo>
                <a:lnTo>
                  <a:pt x="43755" y="72926"/>
                </a:lnTo>
                <a:cubicBezTo>
                  <a:pt x="40291" y="72926"/>
                  <a:pt x="37505" y="70139"/>
                  <a:pt x="37505" y="66675"/>
                </a:cubicBezTo>
                <a:cubicBezTo>
                  <a:pt x="37505" y="63211"/>
                  <a:pt x="40291" y="60424"/>
                  <a:pt x="43755" y="60424"/>
                </a:cubicBezTo>
                <a:close/>
              </a:path>
            </a:pathLst>
          </a:custGeom>
          <a:solidFill>
            <a:srgbClr val="34495E"/>
          </a:solidFill>
        </p:spPr>
      </p:sp>
      <p:sp>
        <p:nvSpPr>
          <p:cNvPr id="44" name="Text 42"/>
          <p:cNvSpPr/>
          <p:nvPr/>
        </p:nvSpPr>
        <p:spPr>
          <a:xfrm>
            <a:off x="6610350" y="4026694"/>
            <a:ext cx="5000625"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Inconvénients</a:t>
            </a:r>
            <a:endParaRPr lang="en-US" sz="1600" dirty="0"/>
          </a:p>
        </p:txBody>
      </p:sp>
      <p:sp>
        <p:nvSpPr>
          <p:cNvPr id="45" name="Text 43"/>
          <p:cNvSpPr/>
          <p:nvPr/>
        </p:nvSpPr>
        <p:spPr>
          <a:xfrm>
            <a:off x="6438900" y="4293394"/>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Responsabilité entretien à l'usager</a:t>
            </a:r>
            <a:endParaRPr lang="en-US" sz="1600" dirty="0"/>
          </a:p>
        </p:txBody>
      </p:sp>
      <p:sp>
        <p:nvSpPr>
          <p:cNvPr id="46" name="Text 44"/>
          <p:cNvSpPr/>
          <p:nvPr/>
        </p:nvSpPr>
        <p:spPr>
          <a:xfrm>
            <a:off x="6438900" y="4483894"/>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Risque de pollution si négligé</a:t>
            </a:r>
            <a:endParaRPr lang="en-US" sz="1600" dirty="0"/>
          </a:p>
        </p:txBody>
      </p:sp>
      <p:sp>
        <p:nvSpPr>
          <p:cNvPr id="47" name="Text 45"/>
          <p:cNvSpPr/>
          <p:nvPr/>
        </p:nvSpPr>
        <p:spPr>
          <a:xfrm>
            <a:off x="6438900" y="4674394"/>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Performance moindre que collectif</a:t>
            </a:r>
            <a:endParaRPr lang="en-US" sz="1600" dirty="0"/>
          </a:p>
        </p:txBody>
      </p:sp>
      <p:sp>
        <p:nvSpPr>
          <p:cNvPr id="48" name="Text 46"/>
          <p:cNvSpPr/>
          <p:nvPr/>
        </p:nvSpPr>
        <p:spPr>
          <a:xfrm>
            <a:off x="6438900" y="4864894"/>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Contrôle sanitaire difficile</a:t>
            </a:r>
            <a:endParaRPr lang="en-US" sz="1600" dirty="0"/>
          </a:p>
        </p:txBody>
      </p:sp>
      <p:sp>
        <p:nvSpPr>
          <p:cNvPr id="49" name="Text 47"/>
          <p:cNvSpPr/>
          <p:nvPr/>
        </p:nvSpPr>
        <p:spPr>
          <a:xfrm>
            <a:off x="6438900" y="5055394"/>
            <a:ext cx="5162550"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Vidange régulière nécessaire</a:t>
            </a:r>
            <a:endParaRPr lang="en-US" sz="1600" dirty="0"/>
          </a:p>
        </p:txBody>
      </p:sp>
      <p:sp>
        <p:nvSpPr>
          <p:cNvPr id="50" name="Shape 48"/>
          <p:cNvSpPr/>
          <p:nvPr/>
        </p:nvSpPr>
        <p:spPr>
          <a:xfrm>
            <a:off x="6324600" y="5462588"/>
            <a:ext cx="5334000" cy="304800"/>
          </a:xfrm>
          <a:custGeom>
            <a:avLst/>
            <a:gdLst/>
            <a:ahLst/>
            <a:cxnLst/>
            <a:rect l="l" t="t" r="r" b="b"/>
            <a:pathLst>
              <a:path w="5334000" h="304800">
                <a:moveTo>
                  <a:pt x="76200" y="0"/>
                </a:moveTo>
                <a:lnTo>
                  <a:pt x="5257800" y="0"/>
                </a:lnTo>
                <a:cubicBezTo>
                  <a:pt x="5299856" y="0"/>
                  <a:pt x="5334000" y="34144"/>
                  <a:pt x="5334000" y="76200"/>
                </a:cubicBezTo>
                <a:lnTo>
                  <a:pt x="5334000" y="228600"/>
                </a:lnTo>
                <a:cubicBezTo>
                  <a:pt x="5334000" y="270656"/>
                  <a:pt x="5299856" y="304800"/>
                  <a:pt x="5257800" y="304800"/>
                </a:cubicBezTo>
                <a:lnTo>
                  <a:pt x="76200" y="304800"/>
                </a:lnTo>
                <a:cubicBezTo>
                  <a:pt x="34144" y="304800"/>
                  <a:pt x="0" y="270656"/>
                  <a:pt x="0" y="228600"/>
                </a:cubicBezTo>
                <a:lnTo>
                  <a:pt x="0" y="76200"/>
                </a:lnTo>
                <a:cubicBezTo>
                  <a:pt x="0" y="34144"/>
                  <a:pt x="34144" y="0"/>
                  <a:pt x="76200" y="0"/>
                </a:cubicBezTo>
                <a:close/>
              </a:path>
            </a:pathLst>
          </a:custGeom>
          <a:solidFill>
            <a:srgbClr val="34495E">
              <a:alpha val="10196"/>
            </a:srgbClr>
          </a:solidFill>
        </p:spPr>
      </p:sp>
      <p:sp>
        <p:nvSpPr>
          <p:cNvPr id="51" name="Text 49"/>
          <p:cNvSpPr/>
          <p:nvPr/>
        </p:nvSpPr>
        <p:spPr>
          <a:xfrm>
            <a:off x="6372225" y="5538788"/>
            <a:ext cx="5238750" cy="152400"/>
          </a:xfrm>
          <a:prstGeom prst="rect">
            <a:avLst/>
          </a:prstGeom>
          <a:noFill/>
        </p:spPr>
        <p:txBody>
          <a:bodyPr wrap="square" lIns="0" tIns="0" rIns="0" bIns="0" rtlCol="0" anchor="ctr"/>
          <a:lstStyle/>
          <a:p>
            <a:pPr algn="ct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Zones adaptées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Rurales, zones isolées, &lt;15 hab/ha</a:t>
            </a:r>
            <a:endParaRPr lang="en-US" sz="1600" dirty="0"/>
          </a:p>
        </p:txBody>
      </p:sp>
      <p:sp>
        <p:nvSpPr>
          <p:cNvPr id="52" name="Shape 50"/>
          <p:cNvSpPr/>
          <p:nvPr/>
        </p:nvSpPr>
        <p:spPr>
          <a:xfrm>
            <a:off x="381000" y="6034088"/>
            <a:ext cx="11430000" cy="647700"/>
          </a:xfrm>
          <a:custGeom>
            <a:avLst/>
            <a:gdLst/>
            <a:ahLst/>
            <a:cxnLst/>
            <a:rect l="l" t="t" r="r" b="b"/>
            <a:pathLst>
              <a:path w="11430000" h="647700">
                <a:moveTo>
                  <a:pt x="76202" y="0"/>
                </a:moveTo>
                <a:lnTo>
                  <a:pt x="11353798" y="0"/>
                </a:lnTo>
                <a:cubicBezTo>
                  <a:pt x="11395883" y="0"/>
                  <a:pt x="11430000" y="34117"/>
                  <a:pt x="11430000" y="76202"/>
                </a:cubicBezTo>
                <a:lnTo>
                  <a:pt x="11430000" y="571498"/>
                </a:lnTo>
                <a:cubicBezTo>
                  <a:pt x="11430000" y="613583"/>
                  <a:pt x="11395883" y="647700"/>
                  <a:pt x="11353798" y="647700"/>
                </a:cubicBezTo>
                <a:lnTo>
                  <a:pt x="76202" y="647700"/>
                </a:lnTo>
                <a:cubicBezTo>
                  <a:pt x="34117" y="647700"/>
                  <a:pt x="0" y="613583"/>
                  <a:pt x="0" y="571498"/>
                </a:cubicBezTo>
                <a:lnTo>
                  <a:pt x="0" y="76202"/>
                </a:lnTo>
                <a:cubicBezTo>
                  <a:pt x="0" y="34117"/>
                  <a:pt x="34117" y="0"/>
                  <a:pt x="76202" y="0"/>
                </a:cubicBezTo>
                <a:close/>
              </a:path>
            </a:pathLst>
          </a:custGeom>
          <a:solidFill>
            <a:srgbClr val="34495E"/>
          </a:solidFill>
        </p:spPr>
      </p:sp>
      <p:sp>
        <p:nvSpPr>
          <p:cNvPr id="53" name="Shape 51"/>
          <p:cNvSpPr/>
          <p:nvPr/>
        </p:nvSpPr>
        <p:spPr>
          <a:xfrm>
            <a:off x="495300" y="6243638"/>
            <a:ext cx="285750" cy="228600"/>
          </a:xfrm>
          <a:custGeom>
            <a:avLst/>
            <a:gdLst/>
            <a:ahLst/>
            <a:cxnLst/>
            <a:rect l="l" t="t" r="r" b="b"/>
            <a:pathLst>
              <a:path w="285750" h="228600">
                <a:moveTo>
                  <a:pt x="171450" y="14288"/>
                </a:moveTo>
                <a:lnTo>
                  <a:pt x="228600" y="14288"/>
                </a:lnTo>
                <a:cubicBezTo>
                  <a:pt x="236503" y="14288"/>
                  <a:pt x="242888" y="20672"/>
                  <a:pt x="242888" y="28575"/>
                </a:cubicBezTo>
                <a:cubicBezTo>
                  <a:pt x="242888" y="36478"/>
                  <a:pt x="236503" y="42863"/>
                  <a:pt x="228600" y="42863"/>
                </a:cubicBezTo>
                <a:lnTo>
                  <a:pt x="177879" y="42863"/>
                </a:lnTo>
                <a:cubicBezTo>
                  <a:pt x="175558" y="54382"/>
                  <a:pt x="167655" y="63892"/>
                  <a:pt x="157163" y="68446"/>
                </a:cubicBezTo>
                <a:lnTo>
                  <a:pt x="157163" y="200025"/>
                </a:lnTo>
                <a:lnTo>
                  <a:pt x="228600" y="200025"/>
                </a:lnTo>
                <a:cubicBezTo>
                  <a:pt x="236503" y="200025"/>
                  <a:pt x="242888" y="206410"/>
                  <a:pt x="242888" y="214313"/>
                </a:cubicBezTo>
                <a:cubicBezTo>
                  <a:pt x="242888" y="222215"/>
                  <a:pt x="236503" y="228600"/>
                  <a:pt x="228600" y="228600"/>
                </a:cubicBezTo>
                <a:lnTo>
                  <a:pt x="57150" y="228600"/>
                </a:lnTo>
                <a:cubicBezTo>
                  <a:pt x="49247" y="228600"/>
                  <a:pt x="42863" y="222215"/>
                  <a:pt x="42863" y="214313"/>
                </a:cubicBezTo>
                <a:cubicBezTo>
                  <a:pt x="42863" y="206410"/>
                  <a:pt x="49247" y="200025"/>
                  <a:pt x="57150" y="200025"/>
                </a:cubicBezTo>
                <a:lnTo>
                  <a:pt x="128588" y="200025"/>
                </a:lnTo>
                <a:lnTo>
                  <a:pt x="128588" y="68446"/>
                </a:lnTo>
                <a:cubicBezTo>
                  <a:pt x="118095" y="63847"/>
                  <a:pt x="110192" y="54337"/>
                  <a:pt x="107871" y="42863"/>
                </a:cubicBezTo>
                <a:lnTo>
                  <a:pt x="57150" y="42863"/>
                </a:lnTo>
                <a:cubicBezTo>
                  <a:pt x="49247" y="42863"/>
                  <a:pt x="42863" y="36478"/>
                  <a:pt x="42863" y="28575"/>
                </a:cubicBezTo>
                <a:cubicBezTo>
                  <a:pt x="42863" y="20672"/>
                  <a:pt x="49247" y="14288"/>
                  <a:pt x="57150" y="14288"/>
                </a:cubicBezTo>
                <a:lnTo>
                  <a:pt x="114300" y="14288"/>
                </a:lnTo>
                <a:cubicBezTo>
                  <a:pt x="120819" y="5626"/>
                  <a:pt x="131177" y="0"/>
                  <a:pt x="142875" y="0"/>
                </a:cubicBezTo>
                <a:cubicBezTo>
                  <a:pt x="154573" y="0"/>
                  <a:pt x="164931" y="5626"/>
                  <a:pt x="171450" y="14288"/>
                </a:cubicBezTo>
                <a:close/>
                <a:moveTo>
                  <a:pt x="196275" y="142875"/>
                </a:moveTo>
                <a:lnTo>
                  <a:pt x="260925" y="142875"/>
                </a:lnTo>
                <a:lnTo>
                  <a:pt x="228600" y="87422"/>
                </a:lnTo>
                <a:lnTo>
                  <a:pt x="196275" y="142875"/>
                </a:lnTo>
                <a:close/>
                <a:moveTo>
                  <a:pt x="228600" y="185738"/>
                </a:moveTo>
                <a:cubicBezTo>
                  <a:pt x="200516" y="185738"/>
                  <a:pt x="177165" y="170557"/>
                  <a:pt x="172343" y="150510"/>
                </a:cubicBezTo>
                <a:cubicBezTo>
                  <a:pt x="171182" y="145599"/>
                  <a:pt x="172789" y="140553"/>
                  <a:pt x="175334" y="136178"/>
                </a:cubicBezTo>
                <a:lnTo>
                  <a:pt x="217840" y="63311"/>
                </a:lnTo>
                <a:cubicBezTo>
                  <a:pt x="220072" y="59472"/>
                  <a:pt x="224180" y="57150"/>
                  <a:pt x="228600" y="57150"/>
                </a:cubicBezTo>
                <a:cubicBezTo>
                  <a:pt x="233020" y="57150"/>
                  <a:pt x="237128" y="59516"/>
                  <a:pt x="239360" y="63311"/>
                </a:cubicBezTo>
                <a:lnTo>
                  <a:pt x="281866" y="136178"/>
                </a:lnTo>
                <a:cubicBezTo>
                  <a:pt x="284411" y="140553"/>
                  <a:pt x="286018" y="145599"/>
                  <a:pt x="284857" y="150510"/>
                </a:cubicBezTo>
                <a:cubicBezTo>
                  <a:pt x="280035" y="170512"/>
                  <a:pt x="256684" y="185738"/>
                  <a:pt x="228600" y="185738"/>
                </a:cubicBezTo>
                <a:close/>
                <a:moveTo>
                  <a:pt x="56614" y="87422"/>
                </a:moveTo>
                <a:lnTo>
                  <a:pt x="24289" y="142875"/>
                </a:lnTo>
                <a:lnTo>
                  <a:pt x="88984" y="142875"/>
                </a:lnTo>
                <a:lnTo>
                  <a:pt x="56614" y="87422"/>
                </a:lnTo>
                <a:close/>
                <a:moveTo>
                  <a:pt x="402" y="150510"/>
                </a:moveTo>
                <a:cubicBezTo>
                  <a:pt x="-759" y="145599"/>
                  <a:pt x="848" y="140553"/>
                  <a:pt x="3393" y="136178"/>
                </a:cubicBezTo>
                <a:lnTo>
                  <a:pt x="45899" y="63311"/>
                </a:lnTo>
                <a:cubicBezTo>
                  <a:pt x="48131" y="59472"/>
                  <a:pt x="52239" y="57150"/>
                  <a:pt x="56659" y="57150"/>
                </a:cubicBezTo>
                <a:cubicBezTo>
                  <a:pt x="61079" y="57150"/>
                  <a:pt x="65187" y="59516"/>
                  <a:pt x="67419" y="63311"/>
                </a:cubicBezTo>
                <a:lnTo>
                  <a:pt x="109924" y="136178"/>
                </a:lnTo>
                <a:cubicBezTo>
                  <a:pt x="112469" y="140553"/>
                  <a:pt x="114077" y="145599"/>
                  <a:pt x="112916" y="150510"/>
                </a:cubicBezTo>
                <a:cubicBezTo>
                  <a:pt x="108094" y="170512"/>
                  <a:pt x="84743" y="185738"/>
                  <a:pt x="56659" y="185738"/>
                </a:cubicBezTo>
                <a:cubicBezTo>
                  <a:pt x="28575" y="185738"/>
                  <a:pt x="5224" y="170557"/>
                  <a:pt x="402" y="150510"/>
                </a:cubicBezTo>
                <a:close/>
              </a:path>
            </a:pathLst>
          </a:custGeom>
          <a:solidFill>
            <a:srgbClr val="16A085"/>
          </a:solidFill>
        </p:spPr>
      </p:sp>
      <p:sp>
        <p:nvSpPr>
          <p:cNvPr id="54" name="Text 52"/>
          <p:cNvSpPr/>
          <p:nvPr/>
        </p:nvSpPr>
        <p:spPr>
          <a:xfrm>
            <a:off x="933450" y="6148388"/>
            <a:ext cx="10839450" cy="228600"/>
          </a:xfrm>
          <a:prstGeom prst="rect">
            <a:avLst/>
          </a:prstGeom>
          <a:noFill/>
        </p:spPr>
        <p:txBody>
          <a:bodyPr wrap="square" lIns="0" tIns="0" rIns="0" bIns="0" rtlCol="0" anchor="ctr"/>
          <a:lstStyle/>
          <a:p>
            <a:pPr>
              <a:lnSpc>
                <a:spcPct val="130000"/>
              </a:lnSpc>
            </a:pPr>
            <a:r>
              <a:rPr lang="en-US" sz="1200" b="1" dirty="0">
                <a:solidFill>
                  <a:srgbClr val="ECF0F1"/>
                </a:solidFill>
                <a:latin typeface="Liter" panose="02000503030000020004" pitchFamily="34" charset="0"/>
                <a:ea typeface="Liter" panose="02000503030000020004" pitchFamily="34" charset="-122"/>
                <a:cs typeface="Liter" panose="02000503030000020004" pitchFamily="34" charset="-120"/>
              </a:rPr>
              <a:t>Critères de Décision</a:t>
            </a:r>
            <a:endParaRPr lang="en-US" sz="1600" dirty="0"/>
          </a:p>
        </p:txBody>
      </p:sp>
      <p:sp>
        <p:nvSpPr>
          <p:cNvPr id="55" name="Shape 53"/>
          <p:cNvSpPr/>
          <p:nvPr/>
        </p:nvSpPr>
        <p:spPr>
          <a:xfrm>
            <a:off x="933450" y="6434138"/>
            <a:ext cx="142875" cy="114300"/>
          </a:xfrm>
          <a:custGeom>
            <a:avLst/>
            <a:gdLst/>
            <a:ahLst/>
            <a:cxnLst/>
            <a:rect l="l" t="t" r="r" b="b"/>
            <a:pathLst>
              <a:path w="142875" h="114300">
                <a:moveTo>
                  <a:pt x="71438" y="3572"/>
                </a:moveTo>
                <a:cubicBezTo>
                  <a:pt x="84251" y="3572"/>
                  <a:pt x="94655" y="13975"/>
                  <a:pt x="94655" y="26789"/>
                </a:cubicBezTo>
                <a:cubicBezTo>
                  <a:pt x="94655" y="39603"/>
                  <a:pt x="84251" y="50006"/>
                  <a:pt x="71438" y="50006"/>
                </a:cubicBezTo>
                <a:cubicBezTo>
                  <a:pt x="58624" y="50006"/>
                  <a:pt x="48220" y="39603"/>
                  <a:pt x="48220" y="26789"/>
                </a:cubicBezTo>
                <a:cubicBezTo>
                  <a:pt x="48220" y="13975"/>
                  <a:pt x="58624" y="3572"/>
                  <a:pt x="71438" y="3572"/>
                </a:cubicBezTo>
                <a:close/>
                <a:moveTo>
                  <a:pt x="21431" y="19645"/>
                </a:moveTo>
                <a:cubicBezTo>
                  <a:pt x="30302" y="19645"/>
                  <a:pt x="37505" y="26848"/>
                  <a:pt x="37505" y="35719"/>
                </a:cubicBezTo>
                <a:cubicBezTo>
                  <a:pt x="37505" y="44590"/>
                  <a:pt x="30302" y="51792"/>
                  <a:pt x="21431" y="51792"/>
                </a:cubicBezTo>
                <a:cubicBezTo>
                  <a:pt x="12560" y="51792"/>
                  <a:pt x="5358" y="44590"/>
                  <a:pt x="5358" y="35719"/>
                </a:cubicBezTo>
                <a:cubicBezTo>
                  <a:pt x="5358" y="26848"/>
                  <a:pt x="12560" y="19645"/>
                  <a:pt x="21431" y="19645"/>
                </a:cubicBezTo>
                <a:close/>
                <a:moveTo>
                  <a:pt x="0" y="92869"/>
                </a:moveTo>
                <a:cubicBezTo>
                  <a:pt x="0" y="77086"/>
                  <a:pt x="12792" y="64294"/>
                  <a:pt x="28575" y="64294"/>
                </a:cubicBezTo>
                <a:cubicBezTo>
                  <a:pt x="31433" y="64294"/>
                  <a:pt x="34201" y="64718"/>
                  <a:pt x="36813" y="65499"/>
                </a:cubicBezTo>
                <a:cubicBezTo>
                  <a:pt x="29468" y="73715"/>
                  <a:pt x="25003" y="84564"/>
                  <a:pt x="25003" y="96441"/>
                </a:cubicBezTo>
                <a:lnTo>
                  <a:pt x="25003" y="100013"/>
                </a:lnTo>
                <a:cubicBezTo>
                  <a:pt x="25003" y="102557"/>
                  <a:pt x="25539" y="104968"/>
                  <a:pt x="26499" y="107156"/>
                </a:cubicBezTo>
                <a:lnTo>
                  <a:pt x="7144" y="107156"/>
                </a:lnTo>
                <a:cubicBezTo>
                  <a:pt x="3192" y="107156"/>
                  <a:pt x="0" y="103964"/>
                  <a:pt x="0" y="100013"/>
                </a:cubicBezTo>
                <a:lnTo>
                  <a:pt x="0" y="92869"/>
                </a:lnTo>
                <a:close/>
                <a:moveTo>
                  <a:pt x="116376" y="107156"/>
                </a:moveTo>
                <a:cubicBezTo>
                  <a:pt x="117336" y="104968"/>
                  <a:pt x="117872" y="102557"/>
                  <a:pt x="117872" y="100013"/>
                </a:cubicBezTo>
                <a:lnTo>
                  <a:pt x="117872" y="96441"/>
                </a:lnTo>
                <a:cubicBezTo>
                  <a:pt x="117872" y="84564"/>
                  <a:pt x="113407" y="73715"/>
                  <a:pt x="106062" y="65499"/>
                </a:cubicBezTo>
                <a:cubicBezTo>
                  <a:pt x="108674" y="64718"/>
                  <a:pt x="111443" y="64294"/>
                  <a:pt x="114300" y="64294"/>
                </a:cubicBezTo>
                <a:cubicBezTo>
                  <a:pt x="130083" y="64294"/>
                  <a:pt x="142875" y="77086"/>
                  <a:pt x="142875" y="92869"/>
                </a:cubicBezTo>
                <a:lnTo>
                  <a:pt x="142875" y="100013"/>
                </a:lnTo>
                <a:cubicBezTo>
                  <a:pt x="142875" y="103964"/>
                  <a:pt x="139683" y="107156"/>
                  <a:pt x="135731" y="107156"/>
                </a:cubicBezTo>
                <a:lnTo>
                  <a:pt x="116376" y="107156"/>
                </a:lnTo>
                <a:close/>
                <a:moveTo>
                  <a:pt x="105370" y="35719"/>
                </a:moveTo>
                <a:cubicBezTo>
                  <a:pt x="105370" y="26848"/>
                  <a:pt x="112573" y="19645"/>
                  <a:pt x="121444" y="19645"/>
                </a:cubicBezTo>
                <a:cubicBezTo>
                  <a:pt x="130315" y="19645"/>
                  <a:pt x="137517" y="26848"/>
                  <a:pt x="137517" y="35719"/>
                </a:cubicBezTo>
                <a:cubicBezTo>
                  <a:pt x="137517" y="44590"/>
                  <a:pt x="130315" y="51792"/>
                  <a:pt x="121444" y="51792"/>
                </a:cubicBezTo>
                <a:cubicBezTo>
                  <a:pt x="112573" y="51792"/>
                  <a:pt x="105370" y="44590"/>
                  <a:pt x="105370" y="35719"/>
                </a:cubicBezTo>
                <a:close/>
                <a:moveTo>
                  <a:pt x="35719" y="96441"/>
                </a:moveTo>
                <a:cubicBezTo>
                  <a:pt x="35719" y="76706"/>
                  <a:pt x="51703" y="60722"/>
                  <a:pt x="71438" y="60722"/>
                </a:cubicBezTo>
                <a:cubicBezTo>
                  <a:pt x="91172" y="60722"/>
                  <a:pt x="107156" y="76706"/>
                  <a:pt x="107156" y="96441"/>
                </a:cubicBezTo>
                <a:lnTo>
                  <a:pt x="107156" y="100013"/>
                </a:lnTo>
                <a:cubicBezTo>
                  <a:pt x="107156" y="103964"/>
                  <a:pt x="103964" y="107156"/>
                  <a:pt x="100013" y="107156"/>
                </a:cubicBezTo>
                <a:lnTo>
                  <a:pt x="42863" y="107156"/>
                </a:lnTo>
                <a:cubicBezTo>
                  <a:pt x="38911" y="107156"/>
                  <a:pt x="35719" y="103964"/>
                  <a:pt x="35719" y="100013"/>
                </a:cubicBezTo>
                <a:lnTo>
                  <a:pt x="35719" y="96441"/>
                </a:lnTo>
                <a:close/>
              </a:path>
            </a:pathLst>
          </a:custGeom>
          <a:solidFill>
            <a:srgbClr val="16A085"/>
          </a:solidFill>
        </p:spPr>
      </p:sp>
      <p:sp>
        <p:nvSpPr>
          <p:cNvPr id="56" name="Text 54"/>
          <p:cNvSpPr/>
          <p:nvPr/>
        </p:nvSpPr>
        <p:spPr>
          <a:xfrm>
            <a:off x="1152525" y="6415088"/>
            <a:ext cx="1543050" cy="152400"/>
          </a:xfrm>
          <a:prstGeom prst="rect">
            <a:avLst/>
          </a:prstGeom>
          <a:noFill/>
        </p:spPr>
        <p:txBody>
          <a:bodyPr wrap="square" lIns="0" tIns="0" rIns="0" bIns="0" rtlCol="0" anchor="ctr"/>
          <a:lstStyle/>
          <a:p>
            <a:pPr>
              <a:lnSpc>
                <a:spcPct val="110000"/>
              </a:lnSpc>
            </a:pPr>
            <a:r>
              <a:rPr lang="en-US" sz="900" b="1"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Densité :</a:t>
            </a:r>
            <a:r>
              <a:rPr lang="en-US" sz="900"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 &gt;15 hab/ha = collectif</a:t>
            </a:r>
            <a:endParaRPr lang="en-US" sz="1600" dirty="0"/>
          </a:p>
        </p:txBody>
      </p:sp>
      <p:sp>
        <p:nvSpPr>
          <p:cNvPr id="57" name="Shape 55"/>
          <p:cNvSpPr/>
          <p:nvPr/>
        </p:nvSpPr>
        <p:spPr>
          <a:xfrm>
            <a:off x="2883843" y="6434138"/>
            <a:ext cx="100013" cy="114300"/>
          </a:xfrm>
          <a:custGeom>
            <a:avLst/>
            <a:gdLst/>
            <a:ahLst/>
            <a:cxnLst/>
            <a:rect l="l" t="t" r="r" b="b"/>
            <a:pathLst>
              <a:path w="100013" h="114300">
                <a:moveTo>
                  <a:pt x="16364" y="42863"/>
                </a:moveTo>
                <a:cubicBezTo>
                  <a:pt x="22503" y="22213"/>
                  <a:pt x="41635" y="7144"/>
                  <a:pt x="64294" y="7144"/>
                </a:cubicBezTo>
                <a:lnTo>
                  <a:pt x="78581" y="7144"/>
                </a:lnTo>
                <a:cubicBezTo>
                  <a:pt x="82533" y="7144"/>
                  <a:pt x="85725" y="10336"/>
                  <a:pt x="85725" y="14288"/>
                </a:cubicBezTo>
                <a:cubicBezTo>
                  <a:pt x="85725" y="18239"/>
                  <a:pt x="82533" y="21431"/>
                  <a:pt x="78581" y="21431"/>
                </a:cubicBezTo>
                <a:lnTo>
                  <a:pt x="64294" y="21431"/>
                </a:lnTo>
                <a:cubicBezTo>
                  <a:pt x="49649" y="21431"/>
                  <a:pt x="37058" y="30249"/>
                  <a:pt x="31544" y="42863"/>
                </a:cubicBezTo>
                <a:lnTo>
                  <a:pt x="60722" y="42863"/>
                </a:lnTo>
                <a:cubicBezTo>
                  <a:pt x="63691" y="42863"/>
                  <a:pt x="66080" y="45251"/>
                  <a:pt x="66080" y="48220"/>
                </a:cubicBezTo>
                <a:cubicBezTo>
                  <a:pt x="66080" y="51189"/>
                  <a:pt x="63691" y="53578"/>
                  <a:pt x="60722" y="53578"/>
                </a:cubicBezTo>
                <a:lnTo>
                  <a:pt x="28754" y="53578"/>
                </a:lnTo>
                <a:cubicBezTo>
                  <a:pt x="28642" y="54761"/>
                  <a:pt x="28575" y="55944"/>
                  <a:pt x="28575" y="57150"/>
                </a:cubicBezTo>
                <a:cubicBezTo>
                  <a:pt x="28575" y="58356"/>
                  <a:pt x="28642" y="59539"/>
                  <a:pt x="28754" y="60722"/>
                </a:cubicBezTo>
                <a:lnTo>
                  <a:pt x="60722" y="60722"/>
                </a:lnTo>
                <a:cubicBezTo>
                  <a:pt x="63691" y="60722"/>
                  <a:pt x="66080" y="63111"/>
                  <a:pt x="66080" y="66080"/>
                </a:cubicBezTo>
                <a:cubicBezTo>
                  <a:pt x="66080" y="69049"/>
                  <a:pt x="63691" y="71438"/>
                  <a:pt x="60722" y="71438"/>
                </a:cubicBezTo>
                <a:lnTo>
                  <a:pt x="31544" y="71438"/>
                </a:lnTo>
                <a:cubicBezTo>
                  <a:pt x="37058" y="84051"/>
                  <a:pt x="49649" y="92869"/>
                  <a:pt x="64294" y="92869"/>
                </a:cubicBezTo>
                <a:lnTo>
                  <a:pt x="78581" y="92869"/>
                </a:lnTo>
                <a:cubicBezTo>
                  <a:pt x="82533" y="92869"/>
                  <a:pt x="85725" y="96061"/>
                  <a:pt x="85725" y="100013"/>
                </a:cubicBezTo>
                <a:cubicBezTo>
                  <a:pt x="85725" y="103964"/>
                  <a:pt x="82533" y="107156"/>
                  <a:pt x="78581" y="107156"/>
                </a:cubicBezTo>
                <a:lnTo>
                  <a:pt x="64294" y="107156"/>
                </a:lnTo>
                <a:cubicBezTo>
                  <a:pt x="41635" y="107156"/>
                  <a:pt x="22503" y="92087"/>
                  <a:pt x="16364" y="71438"/>
                </a:cubicBezTo>
                <a:lnTo>
                  <a:pt x="8930" y="71438"/>
                </a:lnTo>
                <a:cubicBezTo>
                  <a:pt x="5961" y="71438"/>
                  <a:pt x="3572" y="69049"/>
                  <a:pt x="3572" y="66080"/>
                </a:cubicBezTo>
                <a:cubicBezTo>
                  <a:pt x="3572" y="63111"/>
                  <a:pt x="5961" y="60722"/>
                  <a:pt x="8930" y="60722"/>
                </a:cubicBezTo>
                <a:lnTo>
                  <a:pt x="14421" y="60722"/>
                </a:lnTo>
                <a:cubicBezTo>
                  <a:pt x="14265" y="58378"/>
                  <a:pt x="14265" y="55922"/>
                  <a:pt x="14421" y="53578"/>
                </a:cubicBezTo>
                <a:lnTo>
                  <a:pt x="8930" y="53578"/>
                </a:lnTo>
                <a:cubicBezTo>
                  <a:pt x="5961" y="53578"/>
                  <a:pt x="3572" y="51189"/>
                  <a:pt x="3572" y="48220"/>
                </a:cubicBezTo>
                <a:cubicBezTo>
                  <a:pt x="3572" y="45251"/>
                  <a:pt x="5961" y="42863"/>
                  <a:pt x="8930" y="42863"/>
                </a:cubicBezTo>
                <a:lnTo>
                  <a:pt x="16364" y="42863"/>
                </a:lnTo>
                <a:close/>
              </a:path>
            </a:pathLst>
          </a:custGeom>
          <a:solidFill>
            <a:srgbClr val="16A085"/>
          </a:solidFill>
        </p:spPr>
      </p:sp>
      <p:sp>
        <p:nvSpPr>
          <p:cNvPr id="58" name="Text 56"/>
          <p:cNvSpPr/>
          <p:nvPr/>
        </p:nvSpPr>
        <p:spPr>
          <a:xfrm>
            <a:off x="3081486" y="6415088"/>
            <a:ext cx="2476500" cy="152400"/>
          </a:xfrm>
          <a:prstGeom prst="rect">
            <a:avLst/>
          </a:prstGeom>
          <a:noFill/>
        </p:spPr>
        <p:txBody>
          <a:bodyPr wrap="square" lIns="0" tIns="0" rIns="0" bIns="0" rtlCol="0" anchor="ctr"/>
          <a:lstStyle/>
          <a:p>
            <a:pPr>
              <a:lnSpc>
                <a:spcPct val="110000"/>
              </a:lnSpc>
            </a:pPr>
            <a:r>
              <a:rPr lang="en-US" sz="900" b="1"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Coûts :</a:t>
            </a:r>
            <a:r>
              <a:rPr lang="en-US" sz="900"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 Comparaison investissement/exploitation</a:t>
            </a:r>
            <a:endParaRPr lang="en-US" sz="1600" dirty="0"/>
          </a:p>
        </p:txBody>
      </p:sp>
      <p:sp>
        <p:nvSpPr>
          <p:cNvPr id="59" name="Shape 57"/>
          <p:cNvSpPr/>
          <p:nvPr/>
        </p:nvSpPr>
        <p:spPr>
          <a:xfrm>
            <a:off x="5730776" y="6434138"/>
            <a:ext cx="142875" cy="114300"/>
          </a:xfrm>
          <a:custGeom>
            <a:avLst/>
            <a:gdLst/>
            <a:ahLst/>
            <a:cxnLst/>
            <a:rect l="l" t="t" r="r" b="b"/>
            <a:pathLst>
              <a:path w="142875" h="114300">
                <a:moveTo>
                  <a:pt x="128588" y="10716"/>
                </a:moveTo>
                <a:cubicBezTo>
                  <a:pt x="128588" y="8238"/>
                  <a:pt x="127315" y="5938"/>
                  <a:pt x="125194" y="4643"/>
                </a:cubicBezTo>
                <a:cubicBezTo>
                  <a:pt x="123073" y="3349"/>
                  <a:pt x="120461" y="3215"/>
                  <a:pt x="118251" y="4331"/>
                </a:cubicBezTo>
                <a:lnTo>
                  <a:pt x="92311" y="17301"/>
                </a:lnTo>
                <a:lnTo>
                  <a:pt x="52261" y="3929"/>
                </a:lnTo>
                <a:cubicBezTo>
                  <a:pt x="50453" y="3326"/>
                  <a:pt x="48511" y="3460"/>
                  <a:pt x="46814" y="4309"/>
                </a:cubicBezTo>
                <a:lnTo>
                  <a:pt x="18239" y="18596"/>
                </a:lnTo>
                <a:cubicBezTo>
                  <a:pt x="15806" y="19824"/>
                  <a:pt x="14288" y="22302"/>
                  <a:pt x="14288" y="25003"/>
                </a:cubicBezTo>
                <a:lnTo>
                  <a:pt x="14288" y="103584"/>
                </a:lnTo>
                <a:cubicBezTo>
                  <a:pt x="14288" y="106062"/>
                  <a:pt x="15560" y="108362"/>
                  <a:pt x="17681" y="109657"/>
                </a:cubicBezTo>
                <a:cubicBezTo>
                  <a:pt x="19802" y="110951"/>
                  <a:pt x="22414" y="111085"/>
                  <a:pt x="24624" y="109969"/>
                </a:cubicBezTo>
                <a:lnTo>
                  <a:pt x="50542" y="96999"/>
                </a:lnTo>
                <a:lnTo>
                  <a:pt x="89230" y="109902"/>
                </a:lnTo>
                <a:cubicBezTo>
                  <a:pt x="88270" y="108473"/>
                  <a:pt x="87332" y="106978"/>
                  <a:pt x="86417" y="105460"/>
                </a:cubicBezTo>
                <a:cubicBezTo>
                  <a:pt x="83961" y="101374"/>
                  <a:pt x="81528" y="96686"/>
                  <a:pt x="79720" y="91663"/>
                </a:cubicBezTo>
                <a:lnTo>
                  <a:pt x="57128" y="84140"/>
                </a:lnTo>
                <a:lnTo>
                  <a:pt x="57128" y="20628"/>
                </a:lnTo>
                <a:lnTo>
                  <a:pt x="85703" y="30160"/>
                </a:lnTo>
                <a:lnTo>
                  <a:pt x="85703" y="52328"/>
                </a:lnTo>
                <a:cubicBezTo>
                  <a:pt x="92623" y="44336"/>
                  <a:pt x="102892" y="39291"/>
                  <a:pt x="114278" y="39291"/>
                </a:cubicBezTo>
                <a:cubicBezTo>
                  <a:pt x="119323" y="39291"/>
                  <a:pt x="124145" y="40273"/>
                  <a:pt x="128565" y="42081"/>
                </a:cubicBezTo>
                <a:lnTo>
                  <a:pt x="128588" y="10716"/>
                </a:lnTo>
                <a:close/>
                <a:moveTo>
                  <a:pt x="114300" y="50006"/>
                </a:moveTo>
                <a:cubicBezTo>
                  <a:pt x="99499" y="50006"/>
                  <a:pt x="87511" y="61793"/>
                  <a:pt x="87511" y="76327"/>
                </a:cubicBezTo>
                <a:cubicBezTo>
                  <a:pt x="87511" y="91708"/>
                  <a:pt x="101821" y="109902"/>
                  <a:pt x="109523" y="118586"/>
                </a:cubicBezTo>
                <a:cubicBezTo>
                  <a:pt x="112112" y="121488"/>
                  <a:pt x="116510" y="121488"/>
                  <a:pt x="119100" y="118586"/>
                </a:cubicBezTo>
                <a:cubicBezTo>
                  <a:pt x="126802" y="109902"/>
                  <a:pt x="141111" y="91708"/>
                  <a:pt x="141111" y="76327"/>
                </a:cubicBezTo>
                <a:cubicBezTo>
                  <a:pt x="141111" y="61793"/>
                  <a:pt x="129123" y="50006"/>
                  <a:pt x="114322" y="50006"/>
                </a:cubicBezTo>
                <a:close/>
                <a:moveTo>
                  <a:pt x="105370" y="76795"/>
                </a:moveTo>
                <a:cubicBezTo>
                  <a:pt x="105370" y="71867"/>
                  <a:pt x="109372" y="67866"/>
                  <a:pt x="114300" y="67866"/>
                </a:cubicBezTo>
                <a:cubicBezTo>
                  <a:pt x="119228" y="67866"/>
                  <a:pt x="123230" y="71867"/>
                  <a:pt x="123230" y="76795"/>
                </a:cubicBezTo>
                <a:cubicBezTo>
                  <a:pt x="123230" y="81724"/>
                  <a:pt x="119228" y="85725"/>
                  <a:pt x="114300" y="85725"/>
                </a:cubicBezTo>
                <a:cubicBezTo>
                  <a:pt x="109372" y="85725"/>
                  <a:pt x="105370" y="81724"/>
                  <a:pt x="105370" y="76795"/>
                </a:cubicBezTo>
                <a:close/>
              </a:path>
            </a:pathLst>
          </a:custGeom>
          <a:solidFill>
            <a:srgbClr val="16A085"/>
          </a:solidFill>
        </p:spPr>
      </p:sp>
      <p:sp>
        <p:nvSpPr>
          <p:cNvPr id="60" name="Text 58"/>
          <p:cNvSpPr/>
          <p:nvPr/>
        </p:nvSpPr>
        <p:spPr>
          <a:xfrm>
            <a:off x="5949851" y="6415088"/>
            <a:ext cx="1724025" cy="152400"/>
          </a:xfrm>
          <a:prstGeom prst="rect">
            <a:avLst/>
          </a:prstGeom>
          <a:noFill/>
        </p:spPr>
        <p:txBody>
          <a:bodyPr wrap="square" lIns="0" tIns="0" rIns="0" bIns="0" rtlCol="0" anchor="ctr"/>
          <a:lstStyle/>
          <a:p>
            <a:pPr>
              <a:lnSpc>
                <a:spcPct val="110000"/>
              </a:lnSpc>
            </a:pPr>
            <a:r>
              <a:rPr lang="en-US" sz="900" b="1"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Géologie :</a:t>
            </a:r>
            <a:r>
              <a:rPr lang="en-US" sz="900"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 Perméabilité sol, nappe</a:t>
            </a:r>
            <a:endParaRPr lang="en-US" sz="1600" dirty="0"/>
          </a:p>
        </p:txBody>
      </p:sp>
      <p:sp>
        <p:nvSpPr>
          <p:cNvPr id="61" name="Shape 59"/>
          <p:cNvSpPr/>
          <p:nvPr/>
        </p:nvSpPr>
        <p:spPr>
          <a:xfrm>
            <a:off x="7852618" y="6434138"/>
            <a:ext cx="128588" cy="114300"/>
          </a:xfrm>
          <a:custGeom>
            <a:avLst/>
            <a:gdLst/>
            <a:ahLst/>
            <a:cxnLst/>
            <a:rect l="l" t="t" r="r" b="b"/>
            <a:pathLst>
              <a:path w="128588" h="114300">
                <a:moveTo>
                  <a:pt x="37862" y="34245"/>
                </a:moveTo>
                <a:lnTo>
                  <a:pt x="33687" y="30071"/>
                </a:lnTo>
                <a:cubicBezTo>
                  <a:pt x="30897" y="27280"/>
                  <a:pt x="30897" y="22748"/>
                  <a:pt x="33687" y="19958"/>
                </a:cubicBezTo>
                <a:lnTo>
                  <a:pt x="59293" y="-5670"/>
                </a:lnTo>
                <a:cubicBezTo>
                  <a:pt x="62084" y="-8461"/>
                  <a:pt x="66615" y="-8461"/>
                  <a:pt x="69406" y="-5670"/>
                </a:cubicBezTo>
                <a:lnTo>
                  <a:pt x="73581" y="-1473"/>
                </a:lnTo>
                <a:cubicBezTo>
                  <a:pt x="76371" y="1317"/>
                  <a:pt x="76371" y="5849"/>
                  <a:pt x="73581" y="8639"/>
                </a:cubicBezTo>
                <a:lnTo>
                  <a:pt x="47975" y="34245"/>
                </a:lnTo>
                <a:cubicBezTo>
                  <a:pt x="45184" y="37036"/>
                  <a:pt x="40652" y="37036"/>
                  <a:pt x="37862" y="34245"/>
                </a:cubicBezTo>
                <a:close/>
                <a:moveTo>
                  <a:pt x="61615" y="47260"/>
                </a:moveTo>
                <a:lnTo>
                  <a:pt x="54605" y="40251"/>
                </a:lnTo>
                <a:lnTo>
                  <a:pt x="79608" y="15247"/>
                </a:lnTo>
                <a:lnTo>
                  <a:pt x="106263" y="41903"/>
                </a:lnTo>
                <a:lnTo>
                  <a:pt x="81260" y="66906"/>
                </a:lnTo>
                <a:lnTo>
                  <a:pt x="74250" y="59896"/>
                </a:lnTo>
                <a:lnTo>
                  <a:pt x="22458" y="111688"/>
                </a:lnTo>
                <a:cubicBezTo>
                  <a:pt x="18976" y="115171"/>
                  <a:pt x="13328" y="115171"/>
                  <a:pt x="9823" y="111688"/>
                </a:cubicBezTo>
                <a:cubicBezTo>
                  <a:pt x="6318" y="108205"/>
                  <a:pt x="6340" y="102557"/>
                  <a:pt x="9823" y="99053"/>
                </a:cubicBezTo>
                <a:lnTo>
                  <a:pt x="61615" y="47260"/>
                </a:lnTo>
                <a:close/>
                <a:moveTo>
                  <a:pt x="87265" y="83627"/>
                </a:moveTo>
                <a:cubicBezTo>
                  <a:pt x="84475" y="80836"/>
                  <a:pt x="84475" y="76304"/>
                  <a:pt x="87265" y="73514"/>
                </a:cubicBezTo>
                <a:lnTo>
                  <a:pt x="112871" y="47908"/>
                </a:lnTo>
                <a:cubicBezTo>
                  <a:pt x="115662" y="45117"/>
                  <a:pt x="120194" y="45117"/>
                  <a:pt x="122984" y="47908"/>
                </a:cubicBezTo>
                <a:lnTo>
                  <a:pt x="127159" y="52082"/>
                </a:lnTo>
                <a:cubicBezTo>
                  <a:pt x="129949" y="54873"/>
                  <a:pt x="129949" y="59405"/>
                  <a:pt x="127159" y="62195"/>
                </a:cubicBezTo>
                <a:lnTo>
                  <a:pt x="101553" y="87823"/>
                </a:lnTo>
                <a:cubicBezTo>
                  <a:pt x="98762" y="90614"/>
                  <a:pt x="94231" y="90614"/>
                  <a:pt x="91440" y="87823"/>
                </a:cubicBezTo>
                <a:lnTo>
                  <a:pt x="87265" y="83649"/>
                </a:lnTo>
                <a:close/>
              </a:path>
            </a:pathLst>
          </a:custGeom>
          <a:solidFill>
            <a:srgbClr val="16A085"/>
          </a:solidFill>
        </p:spPr>
      </p:sp>
      <p:sp>
        <p:nvSpPr>
          <p:cNvPr id="62" name="Text 60"/>
          <p:cNvSpPr/>
          <p:nvPr/>
        </p:nvSpPr>
        <p:spPr>
          <a:xfrm>
            <a:off x="8064550" y="6415088"/>
            <a:ext cx="2276475" cy="152400"/>
          </a:xfrm>
          <a:prstGeom prst="rect">
            <a:avLst/>
          </a:prstGeom>
          <a:noFill/>
        </p:spPr>
        <p:txBody>
          <a:bodyPr wrap="square" lIns="0" tIns="0" rIns="0" bIns="0" rtlCol="0" anchor="ctr"/>
          <a:lstStyle/>
          <a:p>
            <a:pPr>
              <a:lnSpc>
                <a:spcPct val="110000"/>
              </a:lnSpc>
            </a:pPr>
            <a:r>
              <a:rPr lang="en-US" sz="900" b="1"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Réglementation :</a:t>
            </a:r>
            <a:r>
              <a:rPr lang="en-US" sz="900"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 Normes environnementales</a:t>
            </a:r>
            <a:endParaRPr lang="en-US" sz="1600"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4495E"/>
        </a:solidFill>
        <a:effectLst/>
      </p:bgPr>
    </p:bg>
    <p:spTree>
      <p:nvGrpSpPr>
        <p:cNvPr id="1" name=""/>
        <p:cNvGrpSpPr/>
        <p:nvPr/>
      </p:nvGrpSpPr>
      <p:grpSpPr>
        <a:xfrm>
          <a:off x="0" y="0"/>
          <a:ext cx="0" cy="0"/>
          <a:chOff x="0" y="0"/>
          <a:chExt cx="0" cy="0"/>
        </a:xfrm>
      </p:grpSpPr>
      <p:pic>
        <p:nvPicPr>
          <p:cNvPr id="2" name="Image 0" descr="https://kimi-web-img.moonshot.cn/img/globaldesigningcities.org/9f74a09210bca59651ea37e7e418869fd7f54646.jpg"/>
          <p:cNvPicPr>
            <a:picLocks noChangeAspect="1"/>
          </p:cNvPicPr>
          <p:nvPr/>
        </p:nvPicPr>
        <p:blipFill>
          <a:blip r:embed="rId1">
            <a:alphaModFix amt="20000"/>
          </a:blip>
          <a:srcRect l="14148" r="14148"/>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4495E"/>
              </a:gs>
              <a:gs pos="50000">
                <a:srgbClr val="34495E">
                  <a:alpha val="95000"/>
                </a:srgbClr>
              </a:gs>
              <a:gs pos="100000">
                <a:srgbClr val="000000">
                  <a:alpha val="0"/>
                </a:srgbClr>
              </a:gs>
            </a:gsLst>
            <a:lin ang="0" scaled="1"/>
          </a:gradFill>
        </p:spPr>
      </p:sp>
      <p:sp>
        <p:nvSpPr>
          <p:cNvPr id="4" name="Shape 1"/>
          <p:cNvSpPr/>
          <p:nvPr/>
        </p:nvSpPr>
        <p:spPr>
          <a:xfrm>
            <a:off x="381000" y="1776413"/>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16A085"/>
          </a:solidFill>
        </p:spPr>
      </p:sp>
      <p:sp>
        <p:nvSpPr>
          <p:cNvPr id="5" name="Text 2"/>
          <p:cNvSpPr/>
          <p:nvPr/>
        </p:nvSpPr>
        <p:spPr>
          <a:xfrm>
            <a:off x="295275" y="1776413"/>
            <a:ext cx="933450" cy="762000"/>
          </a:xfrm>
          <a:prstGeom prst="rect">
            <a:avLst/>
          </a:prstGeom>
          <a:noFill/>
        </p:spPr>
        <p:txBody>
          <a:bodyPr wrap="square" lIns="0" tIns="0" rIns="0" bIns="0" rtlCol="0" anchor="ctr"/>
          <a:lstStyle/>
          <a:p>
            <a:pPr algn="ctr">
              <a:lnSpc>
                <a:spcPct val="90000"/>
              </a:lnSpc>
            </a:pPr>
            <a:r>
              <a:rPr lang="en-US" sz="2700" b="1" dirty="0">
                <a:solidFill>
                  <a:srgbClr val="FFFFFF"/>
                </a:solidFill>
                <a:latin typeface="Liter" panose="02000503030000020004" pitchFamily="34" charset="0"/>
                <a:ea typeface="Liter" panose="02000503030000020004" pitchFamily="34" charset="-122"/>
                <a:cs typeface="Liter" panose="02000503030000020004" pitchFamily="34" charset="-120"/>
              </a:rPr>
              <a:t>04</a:t>
            </a:r>
            <a:endParaRPr lang="en-US" sz="1600" dirty="0"/>
          </a:p>
        </p:txBody>
      </p:sp>
      <p:sp>
        <p:nvSpPr>
          <p:cNvPr id="6" name="Shape 3"/>
          <p:cNvSpPr/>
          <p:nvPr/>
        </p:nvSpPr>
        <p:spPr>
          <a:xfrm>
            <a:off x="1295400" y="2138363"/>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16A085"/>
          </a:solidFill>
        </p:spPr>
      </p:sp>
      <p:sp>
        <p:nvSpPr>
          <p:cNvPr id="7" name="Text 4"/>
          <p:cNvSpPr/>
          <p:nvPr/>
        </p:nvSpPr>
        <p:spPr>
          <a:xfrm>
            <a:off x="381000" y="2767013"/>
            <a:ext cx="4724400" cy="1714500"/>
          </a:xfrm>
          <a:prstGeom prst="rect">
            <a:avLst/>
          </a:prstGeom>
          <a:noFill/>
        </p:spPr>
        <p:txBody>
          <a:bodyPr wrap="square" lIns="0" tIns="0" rIns="0" bIns="0" rtlCol="0" anchor="ctr"/>
          <a:lstStyle/>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Gestion des</a:t>
            </a:r>
            <a:endParaRPr lang="en-US" sz="1600" dirty="0"/>
          </a:p>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Eaux Pluviales</a:t>
            </a:r>
            <a:endParaRPr lang="en-US" sz="1600" dirty="0"/>
          </a:p>
        </p:txBody>
      </p:sp>
      <p:sp>
        <p:nvSpPr>
          <p:cNvPr id="8" name="Text 5"/>
          <p:cNvSpPr/>
          <p:nvPr/>
        </p:nvSpPr>
        <p:spPr>
          <a:xfrm>
            <a:off x="381000" y="4710113"/>
            <a:ext cx="4495800" cy="371475"/>
          </a:xfrm>
          <a:prstGeom prst="rect">
            <a:avLst/>
          </a:prstGeom>
          <a:noFill/>
        </p:spPr>
        <p:txBody>
          <a:bodyPr wrap="square" lIns="0" tIns="0" rIns="0" bIns="0" rtlCol="0" anchor="ctr"/>
          <a:lstStyle/>
          <a:p>
            <a:pPr>
              <a:lnSpc>
                <a:spcPct val="140000"/>
              </a:lnSpc>
            </a:pPr>
            <a:r>
              <a:rPr lang="en-US" sz="1800" dirty="0">
                <a:solidFill>
                  <a:srgbClr val="ECF0F1">
                    <a:alpha val="80000"/>
                  </a:srgbClr>
                </a:solidFill>
                <a:latin typeface="Quattrocento Sans" panose="020B0502050000020003" pitchFamily="34" charset="0"/>
                <a:ea typeface="Quattrocento Sans" panose="020B0502050000020003" pitchFamily="34" charset="-122"/>
                <a:cs typeface="Quattrocento Sans" panose="020B0502050000020003" pitchFamily="34" charset="-120"/>
              </a:rPr>
              <a:t>Techniques alternatives et approche durable</a:t>
            </a:r>
            <a:endParaRPr lang="en-US" sz="1600" dirty="0"/>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79518" y="379518"/>
            <a:ext cx="11499381" cy="189759"/>
          </a:xfrm>
          <a:prstGeom prst="rect">
            <a:avLst/>
          </a:prstGeom>
          <a:noFill/>
        </p:spPr>
        <p:txBody>
          <a:bodyPr wrap="square" lIns="0" tIns="0" rIns="0" bIns="0" rtlCol="0" anchor="ctr"/>
          <a:lstStyle/>
          <a:p>
            <a:pPr>
              <a:lnSpc>
                <a:spcPct val="120000"/>
              </a:lnSpc>
            </a:pPr>
            <a:r>
              <a:rPr lang="en-US" sz="1045"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04 | Approche Durable</a:t>
            </a:r>
            <a:endParaRPr lang="en-US" sz="1600" dirty="0"/>
          </a:p>
        </p:txBody>
      </p:sp>
      <p:sp>
        <p:nvSpPr>
          <p:cNvPr id="3" name="Text 1"/>
          <p:cNvSpPr/>
          <p:nvPr/>
        </p:nvSpPr>
        <p:spPr>
          <a:xfrm>
            <a:off x="379518" y="645180"/>
            <a:ext cx="11603748" cy="379518"/>
          </a:xfrm>
          <a:prstGeom prst="rect">
            <a:avLst/>
          </a:prstGeom>
          <a:noFill/>
        </p:spPr>
        <p:txBody>
          <a:bodyPr wrap="square" lIns="0" tIns="0" rIns="0" bIns="0" rtlCol="0" anchor="ctr"/>
          <a:lstStyle/>
          <a:p>
            <a:pPr>
              <a:lnSpc>
                <a:spcPct val="90000"/>
              </a:lnSpc>
            </a:pPr>
            <a:r>
              <a:rPr lang="en-US" sz="2690" b="1" dirty="0">
                <a:solidFill>
                  <a:srgbClr val="34495E"/>
                </a:solidFill>
                <a:latin typeface="Liter" panose="02000503030000020004" pitchFamily="34" charset="0"/>
                <a:ea typeface="Liter" panose="02000503030000020004" pitchFamily="34" charset="-122"/>
                <a:cs typeface="Liter" panose="02000503030000020004" pitchFamily="34" charset="-120"/>
              </a:rPr>
              <a:t>Le Concept de Ville-Éponge</a:t>
            </a:r>
            <a:endParaRPr lang="en-US" sz="1600" dirty="0"/>
          </a:p>
        </p:txBody>
      </p:sp>
      <p:sp>
        <p:nvSpPr>
          <p:cNvPr id="4" name="Shape 2"/>
          <p:cNvSpPr/>
          <p:nvPr/>
        </p:nvSpPr>
        <p:spPr>
          <a:xfrm>
            <a:off x="379518" y="1138553"/>
            <a:ext cx="759035" cy="37952"/>
          </a:xfrm>
          <a:custGeom>
            <a:avLst/>
            <a:gdLst/>
            <a:ahLst/>
            <a:cxnLst/>
            <a:rect l="l" t="t" r="r" b="b"/>
            <a:pathLst>
              <a:path w="759035" h="37952">
                <a:moveTo>
                  <a:pt x="0" y="0"/>
                </a:moveTo>
                <a:lnTo>
                  <a:pt x="759035" y="0"/>
                </a:lnTo>
                <a:lnTo>
                  <a:pt x="759035" y="37952"/>
                </a:lnTo>
                <a:lnTo>
                  <a:pt x="0" y="37952"/>
                </a:lnTo>
                <a:lnTo>
                  <a:pt x="0" y="0"/>
                </a:lnTo>
                <a:close/>
              </a:path>
            </a:pathLst>
          </a:custGeom>
          <a:solidFill>
            <a:srgbClr val="16A085"/>
          </a:solidFill>
        </p:spPr>
      </p:sp>
      <p:sp>
        <p:nvSpPr>
          <p:cNvPr id="5" name="Shape 3"/>
          <p:cNvSpPr/>
          <p:nvPr/>
        </p:nvSpPr>
        <p:spPr>
          <a:xfrm>
            <a:off x="379518" y="1347287"/>
            <a:ext cx="6774388" cy="1907075"/>
          </a:xfrm>
          <a:custGeom>
            <a:avLst/>
            <a:gdLst/>
            <a:ahLst/>
            <a:cxnLst/>
            <a:rect l="l" t="t" r="r" b="b"/>
            <a:pathLst>
              <a:path w="6774388" h="1907075">
                <a:moveTo>
                  <a:pt x="37952" y="0"/>
                </a:moveTo>
                <a:lnTo>
                  <a:pt x="6736436" y="0"/>
                </a:lnTo>
                <a:cubicBezTo>
                  <a:pt x="6757396" y="0"/>
                  <a:pt x="6774388" y="16992"/>
                  <a:pt x="6774388" y="37952"/>
                </a:cubicBezTo>
                <a:lnTo>
                  <a:pt x="6774388" y="1831174"/>
                </a:lnTo>
                <a:cubicBezTo>
                  <a:pt x="6774388" y="1873093"/>
                  <a:pt x="6740405" y="1907075"/>
                  <a:pt x="6698486" y="1907075"/>
                </a:cubicBezTo>
                <a:lnTo>
                  <a:pt x="75902" y="1907075"/>
                </a:lnTo>
                <a:cubicBezTo>
                  <a:pt x="33982" y="1907075"/>
                  <a:pt x="0" y="1873093"/>
                  <a:pt x="0" y="1831174"/>
                </a:cubicBezTo>
                <a:lnTo>
                  <a:pt x="0" y="37952"/>
                </a:lnTo>
                <a:cubicBezTo>
                  <a:pt x="0" y="17006"/>
                  <a:pt x="17006" y="0"/>
                  <a:pt x="37952" y="0"/>
                </a:cubicBezTo>
                <a:close/>
              </a:path>
            </a:pathLst>
          </a:custGeom>
          <a:solidFill>
            <a:srgbClr val="FFFFFF"/>
          </a:solidFill>
          <a:effectLst>
            <a:outerShdw blurRad="28464" dist="9488" dir="5400000" algn="bl" rotWithShape="0">
              <a:srgbClr val="000000">
                <a:alpha val="10196"/>
              </a:srgbClr>
            </a:outerShdw>
          </a:effectLst>
        </p:spPr>
      </p:sp>
      <p:sp>
        <p:nvSpPr>
          <p:cNvPr id="6" name="Shape 4"/>
          <p:cNvSpPr/>
          <p:nvPr/>
        </p:nvSpPr>
        <p:spPr>
          <a:xfrm>
            <a:off x="379518" y="1347287"/>
            <a:ext cx="6774388" cy="37952"/>
          </a:xfrm>
          <a:custGeom>
            <a:avLst/>
            <a:gdLst/>
            <a:ahLst/>
            <a:cxnLst/>
            <a:rect l="l" t="t" r="r" b="b"/>
            <a:pathLst>
              <a:path w="6774388" h="37952">
                <a:moveTo>
                  <a:pt x="37952" y="0"/>
                </a:moveTo>
                <a:lnTo>
                  <a:pt x="6736436" y="0"/>
                </a:lnTo>
                <a:cubicBezTo>
                  <a:pt x="6757396" y="0"/>
                  <a:pt x="6774388" y="16992"/>
                  <a:pt x="6774388" y="37952"/>
                </a:cubicBezTo>
                <a:lnTo>
                  <a:pt x="6774388" y="37952"/>
                </a:lnTo>
                <a:lnTo>
                  <a:pt x="0" y="37952"/>
                </a:lnTo>
                <a:lnTo>
                  <a:pt x="0" y="37952"/>
                </a:lnTo>
                <a:cubicBezTo>
                  <a:pt x="0" y="17006"/>
                  <a:pt x="17006" y="0"/>
                  <a:pt x="37952" y="0"/>
                </a:cubicBezTo>
                <a:close/>
              </a:path>
            </a:pathLst>
          </a:custGeom>
          <a:solidFill>
            <a:srgbClr val="16A085"/>
          </a:solidFill>
        </p:spPr>
      </p:sp>
      <p:sp>
        <p:nvSpPr>
          <p:cNvPr id="7" name="Shape 5"/>
          <p:cNvSpPr/>
          <p:nvPr/>
        </p:nvSpPr>
        <p:spPr>
          <a:xfrm>
            <a:off x="555044" y="1565510"/>
            <a:ext cx="170783" cy="170783"/>
          </a:xfrm>
          <a:custGeom>
            <a:avLst/>
            <a:gdLst/>
            <a:ahLst/>
            <a:cxnLst/>
            <a:rect l="l" t="t" r="r" b="b"/>
            <a:pathLst>
              <a:path w="170783" h="170783">
                <a:moveTo>
                  <a:pt x="157207" y="2235"/>
                </a:moveTo>
                <a:cubicBezTo>
                  <a:pt x="159342" y="200"/>
                  <a:pt x="162444" y="-534"/>
                  <a:pt x="165312" y="400"/>
                </a:cubicBezTo>
                <a:cubicBezTo>
                  <a:pt x="168581" y="1501"/>
                  <a:pt x="170783" y="4570"/>
                  <a:pt x="170783" y="8005"/>
                </a:cubicBezTo>
                <a:lnTo>
                  <a:pt x="170783" y="70348"/>
                </a:lnTo>
                <a:cubicBezTo>
                  <a:pt x="170783" y="114111"/>
                  <a:pt x="134725" y="149435"/>
                  <a:pt x="91129" y="149435"/>
                </a:cubicBezTo>
                <a:cubicBezTo>
                  <a:pt x="65445" y="149435"/>
                  <a:pt x="43296" y="132924"/>
                  <a:pt x="35257" y="109841"/>
                </a:cubicBezTo>
                <a:cubicBezTo>
                  <a:pt x="23449" y="120115"/>
                  <a:pt x="16011" y="135225"/>
                  <a:pt x="16011" y="152104"/>
                </a:cubicBezTo>
                <a:cubicBezTo>
                  <a:pt x="16011" y="156540"/>
                  <a:pt x="12442" y="160109"/>
                  <a:pt x="8005" y="160109"/>
                </a:cubicBezTo>
                <a:cubicBezTo>
                  <a:pt x="3569" y="160109"/>
                  <a:pt x="0" y="156540"/>
                  <a:pt x="0" y="152104"/>
                </a:cubicBezTo>
                <a:cubicBezTo>
                  <a:pt x="0" y="127120"/>
                  <a:pt x="12742" y="105105"/>
                  <a:pt x="32055" y="92163"/>
                </a:cubicBezTo>
                <a:cubicBezTo>
                  <a:pt x="43830" y="84291"/>
                  <a:pt x="57873" y="80054"/>
                  <a:pt x="72049" y="80054"/>
                </a:cubicBezTo>
                <a:lnTo>
                  <a:pt x="98734" y="80054"/>
                </a:lnTo>
                <a:cubicBezTo>
                  <a:pt x="103170" y="80054"/>
                  <a:pt x="106739" y="76485"/>
                  <a:pt x="106739" y="72049"/>
                </a:cubicBezTo>
                <a:cubicBezTo>
                  <a:pt x="106739" y="67613"/>
                  <a:pt x="103170" y="64044"/>
                  <a:pt x="98734" y="64044"/>
                </a:cubicBezTo>
                <a:lnTo>
                  <a:pt x="72049" y="64044"/>
                </a:lnTo>
                <a:cubicBezTo>
                  <a:pt x="58807" y="64044"/>
                  <a:pt x="46265" y="66979"/>
                  <a:pt x="35024" y="72216"/>
                </a:cubicBezTo>
                <a:cubicBezTo>
                  <a:pt x="42796" y="48867"/>
                  <a:pt x="64777" y="32022"/>
                  <a:pt x="90728" y="32022"/>
                </a:cubicBezTo>
                <a:cubicBezTo>
                  <a:pt x="112877" y="32022"/>
                  <a:pt x="129355" y="24650"/>
                  <a:pt x="140329" y="17345"/>
                </a:cubicBezTo>
                <a:cubicBezTo>
                  <a:pt x="146733" y="13076"/>
                  <a:pt x="152170" y="7972"/>
                  <a:pt x="157240" y="2235"/>
                </a:cubicBezTo>
                <a:close/>
              </a:path>
            </a:pathLst>
          </a:custGeom>
          <a:solidFill>
            <a:srgbClr val="16A085"/>
          </a:solidFill>
        </p:spPr>
      </p:sp>
      <p:sp>
        <p:nvSpPr>
          <p:cNvPr id="8" name="Text 6"/>
          <p:cNvSpPr/>
          <p:nvPr/>
        </p:nvSpPr>
        <p:spPr>
          <a:xfrm>
            <a:off x="749547" y="1518070"/>
            <a:ext cx="6337942" cy="265662"/>
          </a:xfrm>
          <a:prstGeom prst="rect">
            <a:avLst/>
          </a:prstGeom>
          <a:noFill/>
        </p:spPr>
        <p:txBody>
          <a:bodyPr wrap="square" lIns="0" tIns="0" rIns="0" bIns="0" rtlCol="0" anchor="ctr"/>
          <a:lstStyle/>
          <a:p>
            <a:pPr>
              <a:lnSpc>
                <a:spcPct val="130000"/>
              </a:lnSpc>
            </a:pPr>
            <a:r>
              <a:rPr lang="en-US" sz="1345" b="1" dirty="0">
                <a:solidFill>
                  <a:srgbClr val="34495E"/>
                </a:solidFill>
                <a:latin typeface="Liter" panose="02000503030000020004" pitchFamily="34" charset="0"/>
                <a:ea typeface="Liter" panose="02000503030000020004" pitchFamily="34" charset="-122"/>
                <a:cs typeface="Liter" panose="02000503030000020004" pitchFamily="34" charset="-120"/>
              </a:rPr>
              <a:t>Paradigme de la Ville-Éponge (Sponge City)</a:t>
            </a:r>
            <a:endParaRPr lang="en-US" sz="1600" dirty="0"/>
          </a:p>
        </p:txBody>
      </p:sp>
      <p:sp>
        <p:nvSpPr>
          <p:cNvPr id="9" name="Text 7"/>
          <p:cNvSpPr/>
          <p:nvPr/>
        </p:nvSpPr>
        <p:spPr>
          <a:xfrm>
            <a:off x="531325" y="1897588"/>
            <a:ext cx="6537189" cy="436445"/>
          </a:xfrm>
          <a:prstGeom prst="rect">
            <a:avLst/>
          </a:prstGeom>
          <a:noFill/>
        </p:spPr>
        <p:txBody>
          <a:bodyPr wrap="square" lIns="0" tIns="0" rIns="0" bIns="0" rtlCol="0" anchor="ctr"/>
          <a:lstStyle/>
          <a:p>
            <a:pPr>
              <a:lnSpc>
                <a:spcPct val="140000"/>
              </a:lnSpc>
            </a:pPr>
            <a:r>
              <a:rPr lang="en-US" sz="1045"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Changement de perspective fondamental :</a:t>
            </a:r>
            <a:r>
              <a:rPr lang="en-US" sz="1045"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L'eau de pluie n'est plus un déchet à évacuer rapidement, mais une </a:t>
            </a:r>
            <a:r>
              <a:rPr lang="en-US" sz="1045"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ressource à valoriser</a:t>
            </a:r>
            <a:r>
              <a:rPr lang="en-US" sz="1045"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L'approche imite les cycles hydrologiques naturels en milieu urbain.</a:t>
            </a:r>
            <a:endParaRPr lang="en-US" sz="1600" dirty="0"/>
          </a:p>
        </p:txBody>
      </p:sp>
      <p:sp>
        <p:nvSpPr>
          <p:cNvPr id="10" name="Shape 8"/>
          <p:cNvSpPr/>
          <p:nvPr/>
        </p:nvSpPr>
        <p:spPr>
          <a:xfrm>
            <a:off x="550300" y="2443144"/>
            <a:ext cx="6451798" cy="664156"/>
          </a:xfrm>
          <a:custGeom>
            <a:avLst/>
            <a:gdLst/>
            <a:ahLst/>
            <a:cxnLst/>
            <a:rect l="l" t="t" r="r" b="b"/>
            <a:pathLst>
              <a:path w="6451798" h="664156">
                <a:moveTo>
                  <a:pt x="37952" y="0"/>
                </a:moveTo>
                <a:lnTo>
                  <a:pt x="6375891" y="0"/>
                </a:lnTo>
                <a:cubicBezTo>
                  <a:pt x="6417813" y="0"/>
                  <a:pt x="6451798" y="33984"/>
                  <a:pt x="6451798" y="75906"/>
                </a:cubicBezTo>
                <a:lnTo>
                  <a:pt x="6451798" y="588249"/>
                </a:lnTo>
                <a:cubicBezTo>
                  <a:pt x="6451798" y="630171"/>
                  <a:pt x="6417813" y="664156"/>
                  <a:pt x="6375891" y="664156"/>
                </a:cubicBezTo>
                <a:lnTo>
                  <a:pt x="37952" y="664156"/>
                </a:lnTo>
                <a:cubicBezTo>
                  <a:pt x="16992" y="664156"/>
                  <a:pt x="0" y="647164"/>
                  <a:pt x="0" y="626204"/>
                </a:cubicBezTo>
                <a:lnTo>
                  <a:pt x="0" y="37952"/>
                </a:lnTo>
                <a:cubicBezTo>
                  <a:pt x="0" y="17006"/>
                  <a:pt x="17006" y="0"/>
                  <a:pt x="37952" y="0"/>
                </a:cubicBezTo>
                <a:close/>
              </a:path>
            </a:pathLst>
          </a:custGeom>
          <a:solidFill>
            <a:srgbClr val="16A085">
              <a:alpha val="10196"/>
            </a:srgbClr>
          </a:solidFill>
        </p:spPr>
      </p:sp>
      <p:sp>
        <p:nvSpPr>
          <p:cNvPr id="11" name="Shape 9"/>
          <p:cNvSpPr/>
          <p:nvPr/>
        </p:nvSpPr>
        <p:spPr>
          <a:xfrm>
            <a:off x="550300" y="2443144"/>
            <a:ext cx="37952" cy="664156"/>
          </a:xfrm>
          <a:custGeom>
            <a:avLst/>
            <a:gdLst/>
            <a:ahLst/>
            <a:cxnLst/>
            <a:rect l="l" t="t" r="r" b="b"/>
            <a:pathLst>
              <a:path w="37952" h="664156">
                <a:moveTo>
                  <a:pt x="37952" y="0"/>
                </a:moveTo>
                <a:lnTo>
                  <a:pt x="37952" y="0"/>
                </a:lnTo>
                <a:lnTo>
                  <a:pt x="37952" y="664156"/>
                </a:lnTo>
                <a:lnTo>
                  <a:pt x="37952" y="664156"/>
                </a:lnTo>
                <a:cubicBezTo>
                  <a:pt x="16992" y="664156"/>
                  <a:pt x="0" y="647164"/>
                  <a:pt x="0" y="626204"/>
                </a:cubicBezTo>
                <a:lnTo>
                  <a:pt x="0" y="37952"/>
                </a:lnTo>
                <a:cubicBezTo>
                  <a:pt x="0" y="17006"/>
                  <a:pt x="17006" y="0"/>
                  <a:pt x="37952" y="0"/>
                </a:cubicBezTo>
                <a:close/>
              </a:path>
            </a:pathLst>
          </a:custGeom>
          <a:solidFill>
            <a:srgbClr val="16A085"/>
          </a:solidFill>
        </p:spPr>
      </p:sp>
      <p:sp>
        <p:nvSpPr>
          <p:cNvPr id="12" name="Shape 10"/>
          <p:cNvSpPr/>
          <p:nvPr/>
        </p:nvSpPr>
        <p:spPr>
          <a:xfrm>
            <a:off x="710409" y="2594951"/>
            <a:ext cx="116227" cy="132831"/>
          </a:xfrm>
          <a:custGeom>
            <a:avLst/>
            <a:gdLst/>
            <a:ahLst/>
            <a:cxnLst/>
            <a:rect l="l" t="t" r="r" b="b"/>
            <a:pathLst>
              <a:path w="116227" h="132831">
                <a:moveTo>
                  <a:pt x="0" y="56038"/>
                </a:moveTo>
                <a:cubicBezTo>
                  <a:pt x="0" y="38838"/>
                  <a:pt x="13932" y="24906"/>
                  <a:pt x="31132" y="24906"/>
                </a:cubicBezTo>
                <a:lnTo>
                  <a:pt x="33208" y="24906"/>
                </a:lnTo>
                <a:cubicBezTo>
                  <a:pt x="37800" y="24906"/>
                  <a:pt x="41510" y="28616"/>
                  <a:pt x="41510" y="33208"/>
                </a:cubicBezTo>
                <a:cubicBezTo>
                  <a:pt x="41510" y="37800"/>
                  <a:pt x="37800" y="41510"/>
                  <a:pt x="33208" y="41510"/>
                </a:cubicBezTo>
                <a:lnTo>
                  <a:pt x="31132" y="41510"/>
                </a:lnTo>
                <a:cubicBezTo>
                  <a:pt x="23116" y="41510"/>
                  <a:pt x="16604" y="48022"/>
                  <a:pt x="16604" y="56038"/>
                </a:cubicBezTo>
                <a:lnTo>
                  <a:pt x="16604" y="58114"/>
                </a:lnTo>
                <a:lnTo>
                  <a:pt x="33208" y="58114"/>
                </a:lnTo>
                <a:cubicBezTo>
                  <a:pt x="42366" y="58114"/>
                  <a:pt x="49812" y="65559"/>
                  <a:pt x="49812" y="74718"/>
                </a:cubicBezTo>
                <a:lnTo>
                  <a:pt x="49812" y="91321"/>
                </a:lnTo>
                <a:cubicBezTo>
                  <a:pt x="49812" y="100479"/>
                  <a:pt x="42366" y="107925"/>
                  <a:pt x="33208" y="107925"/>
                </a:cubicBezTo>
                <a:lnTo>
                  <a:pt x="16604" y="107925"/>
                </a:lnTo>
                <a:cubicBezTo>
                  <a:pt x="7446" y="107925"/>
                  <a:pt x="0" y="100479"/>
                  <a:pt x="0" y="91321"/>
                </a:cubicBezTo>
                <a:lnTo>
                  <a:pt x="0" y="56038"/>
                </a:lnTo>
                <a:close/>
                <a:moveTo>
                  <a:pt x="66416" y="56038"/>
                </a:moveTo>
                <a:cubicBezTo>
                  <a:pt x="66416" y="38838"/>
                  <a:pt x="80347" y="24906"/>
                  <a:pt x="97548" y="24906"/>
                </a:cubicBezTo>
                <a:lnTo>
                  <a:pt x="99623" y="24906"/>
                </a:lnTo>
                <a:cubicBezTo>
                  <a:pt x="104215" y="24906"/>
                  <a:pt x="107925" y="28616"/>
                  <a:pt x="107925" y="33208"/>
                </a:cubicBezTo>
                <a:cubicBezTo>
                  <a:pt x="107925" y="37800"/>
                  <a:pt x="104215" y="41510"/>
                  <a:pt x="99623" y="41510"/>
                </a:cubicBezTo>
                <a:lnTo>
                  <a:pt x="97548" y="41510"/>
                </a:lnTo>
                <a:cubicBezTo>
                  <a:pt x="89531" y="41510"/>
                  <a:pt x="83019" y="48022"/>
                  <a:pt x="83019" y="56038"/>
                </a:cubicBezTo>
                <a:lnTo>
                  <a:pt x="83019" y="58114"/>
                </a:lnTo>
                <a:lnTo>
                  <a:pt x="99623" y="58114"/>
                </a:lnTo>
                <a:cubicBezTo>
                  <a:pt x="108781" y="58114"/>
                  <a:pt x="116227" y="65559"/>
                  <a:pt x="116227" y="74718"/>
                </a:cubicBezTo>
                <a:lnTo>
                  <a:pt x="116227" y="91321"/>
                </a:lnTo>
                <a:cubicBezTo>
                  <a:pt x="116227" y="100479"/>
                  <a:pt x="108781" y="107925"/>
                  <a:pt x="99623" y="107925"/>
                </a:cubicBezTo>
                <a:lnTo>
                  <a:pt x="83019" y="107925"/>
                </a:lnTo>
                <a:cubicBezTo>
                  <a:pt x="73861" y="107925"/>
                  <a:pt x="66416" y="100479"/>
                  <a:pt x="66416" y="91321"/>
                </a:cubicBezTo>
                <a:lnTo>
                  <a:pt x="66416" y="56038"/>
                </a:lnTo>
                <a:close/>
              </a:path>
            </a:pathLst>
          </a:custGeom>
          <a:solidFill>
            <a:srgbClr val="16A085"/>
          </a:solidFill>
        </p:spPr>
      </p:sp>
      <p:sp>
        <p:nvSpPr>
          <p:cNvPr id="13" name="Text 11"/>
          <p:cNvSpPr/>
          <p:nvPr/>
        </p:nvSpPr>
        <p:spPr>
          <a:xfrm>
            <a:off x="910621" y="2556999"/>
            <a:ext cx="6044038" cy="436445"/>
          </a:xfrm>
          <a:prstGeom prst="rect">
            <a:avLst/>
          </a:prstGeom>
          <a:noFill/>
        </p:spPr>
        <p:txBody>
          <a:bodyPr wrap="square" lIns="0" tIns="0" rIns="0" bIns="0" rtlCol="0" anchor="ctr"/>
          <a:lstStyle/>
          <a:p>
            <a:pPr>
              <a:lnSpc>
                <a:spcPct val="140000"/>
              </a:lnSpc>
            </a:pPr>
            <a:r>
              <a:rPr lang="en-US" sz="1045"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Principe directeur :</a:t>
            </a:r>
            <a:r>
              <a:rPr lang="en-US" sz="1045"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"L'eau suit toujours la voie la plus facile pour s'écouler. Il est indispensable de créer des écoulements et de diriger l'eau vers des bassins de rétention appropriés."</a:t>
            </a:r>
            <a:endParaRPr lang="en-US" sz="1600" dirty="0"/>
          </a:p>
        </p:txBody>
      </p:sp>
      <p:sp>
        <p:nvSpPr>
          <p:cNvPr id="14" name="Shape 12"/>
          <p:cNvSpPr/>
          <p:nvPr/>
        </p:nvSpPr>
        <p:spPr>
          <a:xfrm>
            <a:off x="379518" y="3387194"/>
            <a:ext cx="6774388" cy="3472585"/>
          </a:xfrm>
          <a:custGeom>
            <a:avLst/>
            <a:gdLst/>
            <a:ahLst/>
            <a:cxnLst/>
            <a:rect l="l" t="t" r="r" b="b"/>
            <a:pathLst>
              <a:path w="6774388" h="3472585">
                <a:moveTo>
                  <a:pt x="37952" y="0"/>
                </a:moveTo>
                <a:lnTo>
                  <a:pt x="6736436" y="0"/>
                </a:lnTo>
                <a:cubicBezTo>
                  <a:pt x="6757396" y="0"/>
                  <a:pt x="6774388" y="16992"/>
                  <a:pt x="6774388" y="37952"/>
                </a:cubicBezTo>
                <a:lnTo>
                  <a:pt x="6774388" y="3396675"/>
                </a:lnTo>
                <a:cubicBezTo>
                  <a:pt x="6774388" y="3438599"/>
                  <a:pt x="6740401" y="3472585"/>
                  <a:pt x="6698477" y="3472585"/>
                </a:cubicBezTo>
                <a:lnTo>
                  <a:pt x="75911" y="3472585"/>
                </a:lnTo>
                <a:cubicBezTo>
                  <a:pt x="33986" y="3472585"/>
                  <a:pt x="0" y="3438599"/>
                  <a:pt x="0" y="3396675"/>
                </a:cubicBezTo>
                <a:lnTo>
                  <a:pt x="0" y="37952"/>
                </a:lnTo>
                <a:cubicBezTo>
                  <a:pt x="0" y="17006"/>
                  <a:pt x="17006" y="0"/>
                  <a:pt x="37952" y="0"/>
                </a:cubicBezTo>
                <a:close/>
              </a:path>
            </a:pathLst>
          </a:custGeom>
          <a:solidFill>
            <a:srgbClr val="FFFFFF"/>
          </a:solidFill>
          <a:effectLst>
            <a:outerShdw blurRad="28464" dist="9488" dir="5400000" algn="bl" rotWithShape="0">
              <a:srgbClr val="000000">
                <a:alpha val="10196"/>
              </a:srgbClr>
            </a:outerShdw>
          </a:effectLst>
        </p:spPr>
      </p:sp>
      <p:sp>
        <p:nvSpPr>
          <p:cNvPr id="15" name="Shape 13"/>
          <p:cNvSpPr/>
          <p:nvPr/>
        </p:nvSpPr>
        <p:spPr>
          <a:xfrm>
            <a:off x="379518" y="3387194"/>
            <a:ext cx="6774388" cy="37952"/>
          </a:xfrm>
          <a:custGeom>
            <a:avLst/>
            <a:gdLst/>
            <a:ahLst/>
            <a:cxnLst/>
            <a:rect l="l" t="t" r="r" b="b"/>
            <a:pathLst>
              <a:path w="6774388" h="37952">
                <a:moveTo>
                  <a:pt x="37952" y="0"/>
                </a:moveTo>
                <a:lnTo>
                  <a:pt x="6736436" y="0"/>
                </a:lnTo>
                <a:cubicBezTo>
                  <a:pt x="6757396" y="0"/>
                  <a:pt x="6774388" y="16992"/>
                  <a:pt x="6774388" y="37952"/>
                </a:cubicBezTo>
                <a:lnTo>
                  <a:pt x="6774388" y="37952"/>
                </a:lnTo>
                <a:lnTo>
                  <a:pt x="0" y="37952"/>
                </a:lnTo>
                <a:lnTo>
                  <a:pt x="0" y="37952"/>
                </a:lnTo>
                <a:cubicBezTo>
                  <a:pt x="0" y="17006"/>
                  <a:pt x="17006" y="0"/>
                  <a:pt x="37952" y="0"/>
                </a:cubicBezTo>
                <a:close/>
              </a:path>
            </a:pathLst>
          </a:custGeom>
          <a:solidFill>
            <a:srgbClr val="34495E"/>
          </a:solidFill>
        </p:spPr>
      </p:sp>
      <p:sp>
        <p:nvSpPr>
          <p:cNvPr id="16" name="Shape 14"/>
          <p:cNvSpPr/>
          <p:nvPr/>
        </p:nvSpPr>
        <p:spPr>
          <a:xfrm>
            <a:off x="544370" y="3605416"/>
            <a:ext cx="192131" cy="170783"/>
          </a:xfrm>
          <a:custGeom>
            <a:avLst/>
            <a:gdLst/>
            <a:ahLst/>
            <a:cxnLst/>
            <a:rect l="l" t="t" r="r" b="b"/>
            <a:pathLst>
              <a:path w="192131" h="170783">
                <a:moveTo>
                  <a:pt x="82256" y="124952"/>
                </a:moveTo>
                <a:lnTo>
                  <a:pt x="50234" y="156973"/>
                </a:lnTo>
                <a:cubicBezTo>
                  <a:pt x="46065" y="161143"/>
                  <a:pt x="39293" y="161143"/>
                  <a:pt x="35124" y="156973"/>
                </a:cubicBezTo>
                <a:lnTo>
                  <a:pt x="3102" y="124952"/>
                </a:lnTo>
                <a:cubicBezTo>
                  <a:pt x="-1067" y="120782"/>
                  <a:pt x="-1067" y="114011"/>
                  <a:pt x="3102" y="109841"/>
                </a:cubicBezTo>
                <a:cubicBezTo>
                  <a:pt x="7272" y="105672"/>
                  <a:pt x="14043" y="105672"/>
                  <a:pt x="18212" y="109841"/>
                </a:cubicBezTo>
                <a:lnTo>
                  <a:pt x="32022" y="123651"/>
                </a:lnTo>
                <a:lnTo>
                  <a:pt x="32022" y="21348"/>
                </a:lnTo>
                <a:cubicBezTo>
                  <a:pt x="32022" y="15444"/>
                  <a:pt x="36792" y="10674"/>
                  <a:pt x="42696" y="10674"/>
                </a:cubicBezTo>
                <a:cubicBezTo>
                  <a:pt x="48600" y="10674"/>
                  <a:pt x="53370" y="15444"/>
                  <a:pt x="53370" y="21348"/>
                </a:cubicBezTo>
                <a:lnTo>
                  <a:pt x="53370" y="123651"/>
                </a:lnTo>
                <a:lnTo>
                  <a:pt x="67179" y="109841"/>
                </a:lnTo>
                <a:cubicBezTo>
                  <a:pt x="71349" y="105672"/>
                  <a:pt x="78120" y="105672"/>
                  <a:pt x="82289" y="109841"/>
                </a:cubicBezTo>
                <a:cubicBezTo>
                  <a:pt x="86459" y="114011"/>
                  <a:pt x="86459" y="120782"/>
                  <a:pt x="82289" y="124952"/>
                </a:cubicBezTo>
                <a:close/>
                <a:moveTo>
                  <a:pt x="106739" y="160109"/>
                </a:moveTo>
                <a:cubicBezTo>
                  <a:pt x="100835" y="160109"/>
                  <a:pt x="96065" y="155339"/>
                  <a:pt x="96065" y="149435"/>
                </a:cubicBezTo>
                <a:cubicBezTo>
                  <a:pt x="96065" y="143531"/>
                  <a:pt x="100835" y="138761"/>
                  <a:pt x="106739" y="138761"/>
                </a:cubicBezTo>
                <a:lnTo>
                  <a:pt x="117413" y="138761"/>
                </a:lnTo>
                <a:cubicBezTo>
                  <a:pt x="123317" y="138761"/>
                  <a:pt x="128087" y="143531"/>
                  <a:pt x="128087" y="149435"/>
                </a:cubicBezTo>
                <a:cubicBezTo>
                  <a:pt x="128087" y="155339"/>
                  <a:pt x="123317" y="160109"/>
                  <a:pt x="117413" y="160109"/>
                </a:cubicBezTo>
                <a:lnTo>
                  <a:pt x="106739" y="160109"/>
                </a:lnTo>
                <a:close/>
                <a:moveTo>
                  <a:pt x="106739" y="117413"/>
                </a:moveTo>
                <a:cubicBezTo>
                  <a:pt x="100835" y="117413"/>
                  <a:pt x="96065" y="112643"/>
                  <a:pt x="96065" y="106739"/>
                </a:cubicBezTo>
                <a:cubicBezTo>
                  <a:pt x="96065" y="100835"/>
                  <a:pt x="100835" y="96065"/>
                  <a:pt x="106739" y="96065"/>
                </a:cubicBezTo>
                <a:lnTo>
                  <a:pt x="138761" y="96065"/>
                </a:lnTo>
                <a:cubicBezTo>
                  <a:pt x="144665" y="96065"/>
                  <a:pt x="149435" y="100835"/>
                  <a:pt x="149435" y="106739"/>
                </a:cubicBezTo>
                <a:cubicBezTo>
                  <a:pt x="149435" y="112643"/>
                  <a:pt x="144665" y="117413"/>
                  <a:pt x="138761" y="117413"/>
                </a:cubicBezTo>
                <a:lnTo>
                  <a:pt x="106739" y="117413"/>
                </a:lnTo>
                <a:close/>
                <a:moveTo>
                  <a:pt x="106739" y="74718"/>
                </a:moveTo>
                <a:cubicBezTo>
                  <a:pt x="100835" y="74718"/>
                  <a:pt x="96065" y="69948"/>
                  <a:pt x="96065" y="64044"/>
                </a:cubicBezTo>
                <a:cubicBezTo>
                  <a:pt x="96065" y="58140"/>
                  <a:pt x="100835" y="53370"/>
                  <a:pt x="106739" y="53370"/>
                </a:cubicBezTo>
                <a:lnTo>
                  <a:pt x="160109" y="53370"/>
                </a:lnTo>
                <a:cubicBezTo>
                  <a:pt x="166013" y="53370"/>
                  <a:pt x="170783" y="58140"/>
                  <a:pt x="170783" y="64044"/>
                </a:cubicBezTo>
                <a:cubicBezTo>
                  <a:pt x="170783" y="69948"/>
                  <a:pt x="166013" y="74718"/>
                  <a:pt x="160109" y="74718"/>
                </a:cubicBezTo>
                <a:lnTo>
                  <a:pt x="106739" y="74718"/>
                </a:lnTo>
                <a:close/>
                <a:moveTo>
                  <a:pt x="106739" y="32022"/>
                </a:moveTo>
                <a:cubicBezTo>
                  <a:pt x="100835" y="32022"/>
                  <a:pt x="96065" y="27252"/>
                  <a:pt x="96065" y="21348"/>
                </a:cubicBezTo>
                <a:cubicBezTo>
                  <a:pt x="96065" y="15444"/>
                  <a:pt x="100835" y="10674"/>
                  <a:pt x="106739" y="10674"/>
                </a:cubicBezTo>
                <a:lnTo>
                  <a:pt x="181457" y="10674"/>
                </a:lnTo>
                <a:cubicBezTo>
                  <a:pt x="187361" y="10674"/>
                  <a:pt x="192131" y="15444"/>
                  <a:pt x="192131" y="21348"/>
                </a:cubicBezTo>
                <a:cubicBezTo>
                  <a:pt x="192131" y="27252"/>
                  <a:pt x="187361" y="32022"/>
                  <a:pt x="181457" y="32022"/>
                </a:cubicBezTo>
                <a:lnTo>
                  <a:pt x="106739" y="32022"/>
                </a:lnTo>
                <a:close/>
              </a:path>
            </a:pathLst>
          </a:custGeom>
          <a:solidFill>
            <a:srgbClr val="34495E"/>
          </a:solidFill>
        </p:spPr>
      </p:sp>
      <p:sp>
        <p:nvSpPr>
          <p:cNvPr id="17" name="Text 15"/>
          <p:cNvSpPr/>
          <p:nvPr/>
        </p:nvSpPr>
        <p:spPr>
          <a:xfrm>
            <a:off x="749547" y="3557977"/>
            <a:ext cx="6337942" cy="265662"/>
          </a:xfrm>
          <a:prstGeom prst="rect">
            <a:avLst/>
          </a:prstGeom>
          <a:noFill/>
        </p:spPr>
        <p:txBody>
          <a:bodyPr wrap="square" lIns="0" tIns="0" rIns="0" bIns="0" rtlCol="0" anchor="ctr"/>
          <a:lstStyle/>
          <a:p>
            <a:pPr>
              <a:lnSpc>
                <a:spcPct val="130000"/>
              </a:lnSpc>
            </a:pPr>
            <a:r>
              <a:rPr lang="en-US" sz="1345" b="1" dirty="0">
                <a:solidFill>
                  <a:srgbClr val="34495E"/>
                </a:solidFill>
                <a:latin typeface="Liter" panose="02000503030000020004" pitchFamily="34" charset="0"/>
                <a:ea typeface="Liter" panose="02000503030000020004" pitchFamily="34" charset="-122"/>
                <a:cs typeface="Liter" panose="02000503030000020004" pitchFamily="34" charset="-120"/>
              </a:rPr>
              <a:t>Hiérarchie des Solutions (Priorité Dégressive)</a:t>
            </a:r>
            <a:endParaRPr lang="en-US" sz="1600" dirty="0"/>
          </a:p>
        </p:txBody>
      </p:sp>
      <p:sp>
        <p:nvSpPr>
          <p:cNvPr id="18" name="Shape 16"/>
          <p:cNvSpPr/>
          <p:nvPr/>
        </p:nvSpPr>
        <p:spPr>
          <a:xfrm>
            <a:off x="531325" y="3937494"/>
            <a:ext cx="303614" cy="303614"/>
          </a:xfrm>
          <a:custGeom>
            <a:avLst/>
            <a:gdLst/>
            <a:ahLst/>
            <a:cxnLst/>
            <a:rect l="l" t="t" r="r" b="b"/>
            <a:pathLst>
              <a:path w="303614" h="303614">
                <a:moveTo>
                  <a:pt x="151807" y="0"/>
                </a:moveTo>
                <a:lnTo>
                  <a:pt x="151807" y="0"/>
                </a:lnTo>
                <a:cubicBezTo>
                  <a:pt x="235592" y="0"/>
                  <a:pt x="303614" y="68022"/>
                  <a:pt x="303614" y="151807"/>
                </a:cubicBezTo>
                <a:lnTo>
                  <a:pt x="303614" y="151807"/>
                </a:lnTo>
                <a:cubicBezTo>
                  <a:pt x="303614" y="235592"/>
                  <a:pt x="235592" y="303614"/>
                  <a:pt x="151807" y="303614"/>
                </a:cubicBezTo>
                <a:lnTo>
                  <a:pt x="151807" y="303614"/>
                </a:lnTo>
                <a:cubicBezTo>
                  <a:pt x="68022" y="303614"/>
                  <a:pt x="0" y="235592"/>
                  <a:pt x="0" y="151807"/>
                </a:cubicBezTo>
                <a:lnTo>
                  <a:pt x="0" y="151807"/>
                </a:lnTo>
                <a:cubicBezTo>
                  <a:pt x="0" y="68022"/>
                  <a:pt x="68022" y="0"/>
                  <a:pt x="151807" y="0"/>
                </a:cubicBezTo>
                <a:close/>
              </a:path>
            </a:pathLst>
          </a:custGeom>
          <a:solidFill>
            <a:srgbClr val="16A085"/>
          </a:solidFill>
        </p:spPr>
      </p:sp>
      <p:sp>
        <p:nvSpPr>
          <p:cNvPr id="19" name="Text 17"/>
          <p:cNvSpPr/>
          <p:nvPr/>
        </p:nvSpPr>
        <p:spPr>
          <a:xfrm>
            <a:off x="498117" y="3937494"/>
            <a:ext cx="370030" cy="303614"/>
          </a:xfrm>
          <a:prstGeom prst="rect">
            <a:avLst/>
          </a:prstGeom>
          <a:noFill/>
        </p:spPr>
        <p:txBody>
          <a:bodyPr wrap="square" lIns="0" tIns="0" rIns="0" bIns="0" rtlCol="0" anchor="ctr"/>
          <a:lstStyle/>
          <a:p>
            <a:pPr algn="ctr">
              <a:lnSpc>
                <a:spcPct val="120000"/>
              </a:lnSpc>
            </a:pPr>
            <a:r>
              <a:rPr lang="en-US" sz="1045" b="1" dirty="0">
                <a:solidFill>
                  <a:srgbClr val="FFFFFF"/>
                </a:solidFill>
                <a:latin typeface="Quattrocento Sans" panose="020B0502050000020003" pitchFamily="34" charset="0"/>
                <a:ea typeface="Quattrocento Sans" panose="020B0502050000020003" pitchFamily="34" charset="-122"/>
                <a:cs typeface="Quattrocento Sans" panose="020B0502050000020003" pitchFamily="34" charset="-120"/>
              </a:rPr>
              <a:t>1</a:t>
            </a:r>
            <a:endParaRPr lang="en-US" sz="1600" dirty="0"/>
          </a:p>
        </p:txBody>
      </p:sp>
      <p:sp>
        <p:nvSpPr>
          <p:cNvPr id="20" name="Shape 18"/>
          <p:cNvSpPr/>
          <p:nvPr/>
        </p:nvSpPr>
        <p:spPr>
          <a:xfrm>
            <a:off x="948794" y="3937494"/>
            <a:ext cx="6053304" cy="493373"/>
          </a:xfrm>
          <a:custGeom>
            <a:avLst/>
            <a:gdLst/>
            <a:ahLst/>
            <a:cxnLst/>
            <a:rect l="l" t="t" r="r" b="b"/>
            <a:pathLst>
              <a:path w="6053304" h="493373">
                <a:moveTo>
                  <a:pt x="75905" y="0"/>
                </a:moveTo>
                <a:lnTo>
                  <a:pt x="5977399" y="0"/>
                </a:lnTo>
                <a:cubicBezTo>
                  <a:pt x="6019320" y="0"/>
                  <a:pt x="6053304" y="33984"/>
                  <a:pt x="6053304" y="75905"/>
                </a:cubicBezTo>
                <a:lnTo>
                  <a:pt x="6053304" y="417467"/>
                </a:lnTo>
                <a:cubicBezTo>
                  <a:pt x="6053304" y="459389"/>
                  <a:pt x="6019320" y="493373"/>
                  <a:pt x="5977399" y="493373"/>
                </a:cubicBezTo>
                <a:lnTo>
                  <a:pt x="75905" y="493373"/>
                </a:lnTo>
                <a:cubicBezTo>
                  <a:pt x="34012" y="493373"/>
                  <a:pt x="0" y="459361"/>
                  <a:pt x="0" y="417467"/>
                </a:cubicBezTo>
                <a:lnTo>
                  <a:pt x="0" y="75905"/>
                </a:lnTo>
                <a:cubicBezTo>
                  <a:pt x="0" y="34012"/>
                  <a:pt x="34012" y="0"/>
                  <a:pt x="75905" y="0"/>
                </a:cubicBezTo>
                <a:close/>
              </a:path>
            </a:pathLst>
          </a:custGeom>
          <a:solidFill>
            <a:srgbClr val="F4F6F7"/>
          </a:solidFill>
        </p:spPr>
      </p:sp>
      <p:sp>
        <p:nvSpPr>
          <p:cNvPr id="21" name="Text 19"/>
          <p:cNvSpPr/>
          <p:nvPr/>
        </p:nvSpPr>
        <p:spPr>
          <a:xfrm>
            <a:off x="1024697" y="4013398"/>
            <a:ext cx="5967913" cy="189759"/>
          </a:xfrm>
          <a:prstGeom prst="rect">
            <a:avLst/>
          </a:prstGeom>
          <a:noFill/>
        </p:spPr>
        <p:txBody>
          <a:bodyPr wrap="square" lIns="0" tIns="0" rIns="0" bIns="0" rtlCol="0" anchor="ctr"/>
          <a:lstStyle/>
          <a:p>
            <a:pPr>
              <a:lnSpc>
                <a:spcPct val="120000"/>
              </a:lnSpc>
            </a:pPr>
            <a:r>
              <a:rPr lang="en-US" sz="1045"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Éviter et Minimiser les Surfaces Imperméables</a:t>
            </a:r>
            <a:endParaRPr lang="en-US" sz="1600" dirty="0"/>
          </a:p>
        </p:txBody>
      </p:sp>
      <p:sp>
        <p:nvSpPr>
          <p:cNvPr id="22" name="Text 20"/>
          <p:cNvSpPr/>
          <p:nvPr/>
        </p:nvSpPr>
        <p:spPr>
          <a:xfrm>
            <a:off x="1024697" y="4203156"/>
            <a:ext cx="5958425" cy="151807"/>
          </a:xfrm>
          <a:prstGeom prst="rect">
            <a:avLst/>
          </a:prstGeom>
          <a:noFill/>
        </p:spPr>
        <p:txBody>
          <a:bodyPr wrap="square" lIns="0" tIns="0" rIns="0" bIns="0" rtlCol="0" anchor="ctr"/>
          <a:lstStyle/>
          <a:p>
            <a:pPr>
              <a:lnSpc>
                <a:spcPct val="110000"/>
              </a:lnSpc>
            </a:pPr>
            <a:r>
              <a:rPr lang="en-US" sz="895"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Revêtements perméables, engazonnement, réduction artificialisation</a:t>
            </a:r>
            <a:endParaRPr lang="en-US" sz="1600" dirty="0"/>
          </a:p>
        </p:txBody>
      </p:sp>
      <p:sp>
        <p:nvSpPr>
          <p:cNvPr id="23" name="Shape 21"/>
          <p:cNvSpPr/>
          <p:nvPr/>
        </p:nvSpPr>
        <p:spPr>
          <a:xfrm>
            <a:off x="531325" y="4506770"/>
            <a:ext cx="303614" cy="303614"/>
          </a:xfrm>
          <a:custGeom>
            <a:avLst/>
            <a:gdLst/>
            <a:ahLst/>
            <a:cxnLst/>
            <a:rect l="l" t="t" r="r" b="b"/>
            <a:pathLst>
              <a:path w="303614" h="303614">
                <a:moveTo>
                  <a:pt x="151807" y="0"/>
                </a:moveTo>
                <a:lnTo>
                  <a:pt x="151807" y="0"/>
                </a:lnTo>
                <a:cubicBezTo>
                  <a:pt x="235592" y="0"/>
                  <a:pt x="303614" y="68022"/>
                  <a:pt x="303614" y="151807"/>
                </a:cubicBezTo>
                <a:lnTo>
                  <a:pt x="303614" y="151807"/>
                </a:lnTo>
                <a:cubicBezTo>
                  <a:pt x="303614" y="235592"/>
                  <a:pt x="235592" y="303614"/>
                  <a:pt x="151807" y="303614"/>
                </a:cubicBezTo>
                <a:lnTo>
                  <a:pt x="151807" y="303614"/>
                </a:lnTo>
                <a:cubicBezTo>
                  <a:pt x="68022" y="303614"/>
                  <a:pt x="0" y="235592"/>
                  <a:pt x="0" y="151807"/>
                </a:cubicBezTo>
                <a:lnTo>
                  <a:pt x="0" y="151807"/>
                </a:lnTo>
                <a:cubicBezTo>
                  <a:pt x="0" y="68022"/>
                  <a:pt x="68022" y="0"/>
                  <a:pt x="151807" y="0"/>
                </a:cubicBezTo>
                <a:close/>
              </a:path>
            </a:pathLst>
          </a:custGeom>
          <a:solidFill>
            <a:srgbClr val="16A085"/>
          </a:solidFill>
        </p:spPr>
      </p:sp>
      <p:sp>
        <p:nvSpPr>
          <p:cNvPr id="24" name="Text 22"/>
          <p:cNvSpPr/>
          <p:nvPr/>
        </p:nvSpPr>
        <p:spPr>
          <a:xfrm>
            <a:off x="498117" y="4506770"/>
            <a:ext cx="370030" cy="303614"/>
          </a:xfrm>
          <a:prstGeom prst="rect">
            <a:avLst/>
          </a:prstGeom>
          <a:noFill/>
        </p:spPr>
        <p:txBody>
          <a:bodyPr wrap="square" lIns="0" tIns="0" rIns="0" bIns="0" rtlCol="0" anchor="ctr"/>
          <a:lstStyle/>
          <a:p>
            <a:pPr algn="ctr">
              <a:lnSpc>
                <a:spcPct val="120000"/>
              </a:lnSpc>
            </a:pPr>
            <a:r>
              <a:rPr lang="en-US" sz="1045" b="1" dirty="0">
                <a:solidFill>
                  <a:srgbClr val="FFFFFF"/>
                </a:solidFill>
                <a:latin typeface="Quattrocento Sans" panose="020B0502050000020003" pitchFamily="34" charset="0"/>
                <a:ea typeface="Quattrocento Sans" panose="020B0502050000020003" pitchFamily="34" charset="-122"/>
                <a:cs typeface="Quattrocento Sans" panose="020B0502050000020003" pitchFamily="34" charset="-120"/>
              </a:rPr>
              <a:t>2</a:t>
            </a:r>
            <a:endParaRPr lang="en-US" sz="1600" dirty="0"/>
          </a:p>
        </p:txBody>
      </p:sp>
      <p:sp>
        <p:nvSpPr>
          <p:cNvPr id="25" name="Shape 23"/>
          <p:cNvSpPr/>
          <p:nvPr/>
        </p:nvSpPr>
        <p:spPr>
          <a:xfrm>
            <a:off x="948794" y="4506770"/>
            <a:ext cx="6053304" cy="493373"/>
          </a:xfrm>
          <a:custGeom>
            <a:avLst/>
            <a:gdLst/>
            <a:ahLst/>
            <a:cxnLst/>
            <a:rect l="l" t="t" r="r" b="b"/>
            <a:pathLst>
              <a:path w="6053304" h="493373">
                <a:moveTo>
                  <a:pt x="75905" y="0"/>
                </a:moveTo>
                <a:lnTo>
                  <a:pt x="5977399" y="0"/>
                </a:lnTo>
                <a:cubicBezTo>
                  <a:pt x="6019320" y="0"/>
                  <a:pt x="6053304" y="33984"/>
                  <a:pt x="6053304" y="75905"/>
                </a:cubicBezTo>
                <a:lnTo>
                  <a:pt x="6053304" y="417467"/>
                </a:lnTo>
                <a:cubicBezTo>
                  <a:pt x="6053304" y="459389"/>
                  <a:pt x="6019320" y="493373"/>
                  <a:pt x="5977399" y="493373"/>
                </a:cubicBezTo>
                <a:lnTo>
                  <a:pt x="75905" y="493373"/>
                </a:lnTo>
                <a:cubicBezTo>
                  <a:pt x="34012" y="493373"/>
                  <a:pt x="0" y="459361"/>
                  <a:pt x="0" y="417467"/>
                </a:cubicBezTo>
                <a:lnTo>
                  <a:pt x="0" y="75905"/>
                </a:lnTo>
                <a:cubicBezTo>
                  <a:pt x="0" y="34012"/>
                  <a:pt x="34012" y="0"/>
                  <a:pt x="75905" y="0"/>
                </a:cubicBezTo>
                <a:close/>
              </a:path>
            </a:pathLst>
          </a:custGeom>
          <a:solidFill>
            <a:srgbClr val="F4F6F7"/>
          </a:solidFill>
        </p:spPr>
      </p:sp>
      <p:sp>
        <p:nvSpPr>
          <p:cNvPr id="26" name="Text 24"/>
          <p:cNvSpPr/>
          <p:nvPr/>
        </p:nvSpPr>
        <p:spPr>
          <a:xfrm>
            <a:off x="1024697" y="4582674"/>
            <a:ext cx="5967913" cy="189759"/>
          </a:xfrm>
          <a:prstGeom prst="rect">
            <a:avLst/>
          </a:prstGeom>
          <a:noFill/>
        </p:spPr>
        <p:txBody>
          <a:bodyPr wrap="square" lIns="0" tIns="0" rIns="0" bIns="0" rtlCol="0" anchor="ctr"/>
          <a:lstStyle/>
          <a:p>
            <a:pPr>
              <a:lnSpc>
                <a:spcPct val="120000"/>
              </a:lnSpc>
            </a:pPr>
            <a:r>
              <a:rPr lang="en-US" sz="1045"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Rétention, Stockage et Évaporation</a:t>
            </a:r>
            <a:endParaRPr lang="en-US" sz="1600" dirty="0"/>
          </a:p>
        </p:txBody>
      </p:sp>
      <p:sp>
        <p:nvSpPr>
          <p:cNvPr id="27" name="Text 25"/>
          <p:cNvSpPr/>
          <p:nvPr/>
        </p:nvSpPr>
        <p:spPr>
          <a:xfrm>
            <a:off x="1024697" y="4772433"/>
            <a:ext cx="5958425" cy="151807"/>
          </a:xfrm>
          <a:prstGeom prst="rect">
            <a:avLst/>
          </a:prstGeom>
          <a:noFill/>
        </p:spPr>
        <p:txBody>
          <a:bodyPr wrap="square" lIns="0" tIns="0" rIns="0" bIns="0" rtlCol="0" anchor="ctr"/>
          <a:lstStyle/>
          <a:p>
            <a:pPr>
              <a:lnSpc>
                <a:spcPct val="110000"/>
              </a:lnSpc>
            </a:pPr>
            <a:r>
              <a:rPr lang="en-US" sz="895"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Toitures végétalisées, espaces verts creux, récupération eau de pluie</a:t>
            </a:r>
            <a:endParaRPr lang="en-US" sz="1600" dirty="0"/>
          </a:p>
        </p:txBody>
      </p:sp>
      <p:sp>
        <p:nvSpPr>
          <p:cNvPr id="28" name="Shape 26"/>
          <p:cNvSpPr/>
          <p:nvPr/>
        </p:nvSpPr>
        <p:spPr>
          <a:xfrm>
            <a:off x="531325" y="5076047"/>
            <a:ext cx="303614" cy="303614"/>
          </a:xfrm>
          <a:custGeom>
            <a:avLst/>
            <a:gdLst/>
            <a:ahLst/>
            <a:cxnLst/>
            <a:rect l="l" t="t" r="r" b="b"/>
            <a:pathLst>
              <a:path w="303614" h="303614">
                <a:moveTo>
                  <a:pt x="151807" y="0"/>
                </a:moveTo>
                <a:lnTo>
                  <a:pt x="151807" y="0"/>
                </a:lnTo>
                <a:cubicBezTo>
                  <a:pt x="235592" y="0"/>
                  <a:pt x="303614" y="68022"/>
                  <a:pt x="303614" y="151807"/>
                </a:cubicBezTo>
                <a:lnTo>
                  <a:pt x="303614" y="151807"/>
                </a:lnTo>
                <a:cubicBezTo>
                  <a:pt x="303614" y="235592"/>
                  <a:pt x="235592" y="303614"/>
                  <a:pt x="151807" y="303614"/>
                </a:cubicBezTo>
                <a:lnTo>
                  <a:pt x="151807" y="303614"/>
                </a:lnTo>
                <a:cubicBezTo>
                  <a:pt x="68022" y="303614"/>
                  <a:pt x="0" y="235592"/>
                  <a:pt x="0" y="151807"/>
                </a:cubicBezTo>
                <a:lnTo>
                  <a:pt x="0" y="151807"/>
                </a:lnTo>
                <a:cubicBezTo>
                  <a:pt x="0" y="68022"/>
                  <a:pt x="68022" y="0"/>
                  <a:pt x="151807" y="0"/>
                </a:cubicBezTo>
                <a:close/>
              </a:path>
            </a:pathLst>
          </a:custGeom>
          <a:solidFill>
            <a:srgbClr val="34495E"/>
          </a:solidFill>
        </p:spPr>
      </p:sp>
      <p:sp>
        <p:nvSpPr>
          <p:cNvPr id="29" name="Text 27"/>
          <p:cNvSpPr/>
          <p:nvPr/>
        </p:nvSpPr>
        <p:spPr>
          <a:xfrm>
            <a:off x="498117" y="5076047"/>
            <a:ext cx="370030" cy="303614"/>
          </a:xfrm>
          <a:prstGeom prst="rect">
            <a:avLst/>
          </a:prstGeom>
          <a:noFill/>
        </p:spPr>
        <p:txBody>
          <a:bodyPr wrap="square" lIns="0" tIns="0" rIns="0" bIns="0" rtlCol="0" anchor="ctr"/>
          <a:lstStyle/>
          <a:p>
            <a:pPr algn="ctr">
              <a:lnSpc>
                <a:spcPct val="120000"/>
              </a:lnSpc>
            </a:pPr>
            <a:r>
              <a:rPr lang="en-US" sz="1045" b="1" dirty="0">
                <a:solidFill>
                  <a:srgbClr val="FFFFFF"/>
                </a:solidFill>
                <a:latin typeface="Quattrocento Sans" panose="020B0502050000020003" pitchFamily="34" charset="0"/>
                <a:ea typeface="Quattrocento Sans" panose="020B0502050000020003" pitchFamily="34" charset="-122"/>
                <a:cs typeface="Quattrocento Sans" panose="020B0502050000020003" pitchFamily="34" charset="-120"/>
              </a:rPr>
              <a:t>3</a:t>
            </a:r>
            <a:endParaRPr lang="en-US" sz="1600" dirty="0"/>
          </a:p>
        </p:txBody>
      </p:sp>
      <p:sp>
        <p:nvSpPr>
          <p:cNvPr id="30" name="Shape 28"/>
          <p:cNvSpPr/>
          <p:nvPr/>
        </p:nvSpPr>
        <p:spPr>
          <a:xfrm>
            <a:off x="948794" y="5076047"/>
            <a:ext cx="6053304" cy="493373"/>
          </a:xfrm>
          <a:custGeom>
            <a:avLst/>
            <a:gdLst/>
            <a:ahLst/>
            <a:cxnLst/>
            <a:rect l="l" t="t" r="r" b="b"/>
            <a:pathLst>
              <a:path w="6053304" h="493373">
                <a:moveTo>
                  <a:pt x="75905" y="0"/>
                </a:moveTo>
                <a:lnTo>
                  <a:pt x="5977399" y="0"/>
                </a:lnTo>
                <a:cubicBezTo>
                  <a:pt x="6019320" y="0"/>
                  <a:pt x="6053304" y="33984"/>
                  <a:pt x="6053304" y="75905"/>
                </a:cubicBezTo>
                <a:lnTo>
                  <a:pt x="6053304" y="417467"/>
                </a:lnTo>
                <a:cubicBezTo>
                  <a:pt x="6053304" y="459389"/>
                  <a:pt x="6019320" y="493373"/>
                  <a:pt x="5977399" y="493373"/>
                </a:cubicBezTo>
                <a:lnTo>
                  <a:pt x="75905" y="493373"/>
                </a:lnTo>
                <a:cubicBezTo>
                  <a:pt x="34012" y="493373"/>
                  <a:pt x="0" y="459361"/>
                  <a:pt x="0" y="417467"/>
                </a:cubicBezTo>
                <a:lnTo>
                  <a:pt x="0" y="75905"/>
                </a:lnTo>
                <a:cubicBezTo>
                  <a:pt x="0" y="34012"/>
                  <a:pt x="34012" y="0"/>
                  <a:pt x="75905" y="0"/>
                </a:cubicBezTo>
                <a:close/>
              </a:path>
            </a:pathLst>
          </a:custGeom>
          <a:solidFill>
            <a:srgbClr val="F4F6F7"/>
          </a:solidFill>
        </p:spPr>
      </p:sp>
      <p:sp>
        <p:nvSpPr>
          <p:cNvPr id="31" name="Text 29"/>
          <p:cNvSpPr/>
          <p:nvPr/>
        </p:nvSpPr>
        <p:spPr>
          <a:xfrm>
            <a:off x="1024697" y="5151950"/>
            <a:ext cx="5967913" cy="189759"/>
          </a:xfrm>
          <a:prstGeom prst="rect">
            <a:avLst/>
          </a:prstGeom>
          <a:noFill/>
        </p:spPr>
        <p:txBody>
          <a:bodyPr wrap="square" lIns="0" tIns="0" rIns="0" bIns="0" rtlCol="0" anchor="ctr"/>
          <a:lstStyle/>
          <a:p>
            <a:pPr>
              <a:lnSpc>
                <a:spcPct val="120000"/>
              </a:lnSpc>
            </a:pPr>
            <a:r>
              <a:rPr lang="en-US" sz="1045"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Infiltration dans le Sol</a:t>
            </a:r>
            <a:endParaRPr lang="en-US" sz="1600" dirty="0"/>
          </a:p>
        </p:txBody>
      </p:sp>
      <p:sp>
        <p:nvSpPr>
          <p:cNvPr id="32" name="Text 30"/>
          <p:cNvSpPr/>
          <p:nvPr/>
        </p:nvSpPr>
        <p:spPr>
          <a:xfrm>
            <a:off x="1024697" y="5341709"/>
            <a:ext cx="5958425" cy="151807"/>
          </a:xfrm>
          <a:prstGeom prst="rect">
            <a:avLst/>
          </a:prstGeom>
          <a:noFill/>
        </p:spPr>
        <p:txBody>
          <a:bodyPr wrap="square" lIns="0" tIns="0" rIns="0" bIns="0" rtlCol="0" anchor="ctr"/>
          <a:lstStyle/>
          <a:p>
            <a:pPr>
              <a:lnSpc>
                <a:spcPct val="110000"/>
              </a:lnSpc>
            </a:pPr>
            <a:r>
              <a:rPr lang="en-US" sz="895"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Noues, tranchées drainantes, puits perdus, recharge nappe</a:t>
            </a:r>
            <a:endParaRPr lang="en-US" sz="1600" dirty="0"/>
          </a:p>
        </p:txBody>
      </p:sp>
      <p:sp>
        <p:nvSpPr>
          <p:cNvPr id="33" name="Shape 31"/>
          <p:cNvSpPr/>
          <p:nvPr/>
        </p:nvSpPr>
        <p:spPr>
          <a:xfrm>
            <a:off x="531325" y="5645323"/>
            <a:ext cx="303614" cy="303614"/>
          </a:xfrm>
          <a:custGeom>
            <a:avLst/>
            <a:gdLst/>
            <a:ahLst/>
            <a:cxnLst/>
            <a:rect l="l" t="t" r="r" b="b"/>
            <a:pathLst>
              <a:path w="303614" h="303614">
                <a:moveTo>
                  <a:pt x="151807" y="0"/>
                </a:moveTo>
                <a:lnTo>
                  <a:pt x="151807" y="0"/>
                </a:lnTo>
                <a:cubicBezTo>
                  <a:pt x="235592" y="0"/>
                  <a:pt x="303614" y="68022"/>
                  <a:pt x="303614" y="151807"/>
                </a:cubicBezTo>
                <a:lnTo>
                  <a:pt x="303614" y="151807"/>
                </a:lnTo>
                <a:cubicBezTo>
                  <a:pt x="303614" y="235592"/>
                  <a:pt x="235592" y="303614"/>
                  <a:pt x="151807" y="303614"/>
                </a:cubicBezTo>
                <a:lnTo>
                  <a:pt x="151807" y="303614"/>
                </a:lnTo>
                <a:cubicBezTo>
                  <a:pt x="68022" y="303614"/>
                  <a:pt x="0" y="235592"/>
                  <a:pt x="0" y="151807"/>
                </a:cubicBezTo>
                <a:lnTo>
                  <a:pt x="0" y="151807"/>
                </a:lnTo>
                <a:cubicBezTo>
                  <a:pt x="0" y="68022"/>
                  <a:pt x="68022" y="0"/>
                  <a:pt x="151807" y="0"/>
                </a:cubicBezTo>
                <a:close/>
              </a:path>
            </a:pathLst>
          </a:custGeom>
          <a:solidFill>
            <a:srgbClr val="34495E"/>
          </a:solidFill>
        </p:spPr>
      </p:sp>
      <p:sp>
        <p:nvSpPr>
          <p:cNvPr id="34" name="Text 32"/>
          <p:cNvSpPr/>
          <p:nvPr/>
        </p:nvSpPr>
        <p:spPr>
          <a:xfrm>
            <a:off x="498117" y="5645323"/>
            <a:ext cx="370030" cy="303614"/>
          </a:xfrm>
          <a:prstGeom prst="rect">
            <a:avLst/>
          </a:prstGeom>
          <a:noFill/>
        </p:spPr>
        <p:txBody>
          <a:bodyPr wrap="square" lIns="0" tIns="0" rIns="0" bIns="0" rtlCol="0" anchor="ctr"/>
          <a:lstStyle/>
          <a:p>
            <a:pPr algn="ctr">
              <a:lnSpc>
                <a:spcPct val="120000"/>
              </a:lnSpc>
            </a:pPr>
            <a:r>
              <a:rPr lang="en-US" sz="1045" b="1" dirty="0">
                <a:solidFill>
                  <a:srgbClr val="FFFFFF"/>
                </a:solidFill>
                <a:latin typeface="Quattrocento Sans" panose="020B0502050000020003" pitchFamily="34" charset="0"/>
                <a:ea typeface="Quattrocento Sans" panose="020B0502050000020003" pitchFamily="34" charset="-122"/>
                <a:cs typeface="Quattrocento Sans" panose="020B0502050000020003" pitchFamily="34" charset="-120"/>
              </a:rPr>
              <a:t>4</a:t>
            </a:r>
            <a:endParaRPr lang="en-US" sz="1600" dirty="0"/>
          </a:p>
        </p:txBody>
      </p:sp>
      <p:sp>
        <p:nvSpPr>
          <p:cNvPr id="35" name="Shape 33"/>
          <p:cNvSpPr/>
          <p:nvPr/>
        </p:nvSpPr>
        <p:spPr>
          <a:xfrm>
            <a:off x="948794" y="5645323"/>
            <a:ext cx="6053304" cy="493373"/>
          </a:xfrm>
          <a:custGeom>
            <a:avLst/>
            <a:gdLst/>
            <a:ahLst/>
            <a:cxnLst/>
            <a:rect l="l" t="t" r="r" b="b"/>
            <a:pathLst>
              <a:path w="6053304" h="493373">
                <a:moveTo>
                  <a:pt x="75905" y="0"/>
                </a:moveTo>
                <a:lnTo>
                  <a:pt x="5977399" y="0"/>
                </a:lnTo>
                <a:cubicBezTo>
                  <a:pt x="6019320" y="0"/>
                  <a:pt x="6053304" y="33984"/>
                  <a:pt x="6053304" y="75905"/>
                </a:cubicBezTo>
                <a:lnTo>
                  <a:pt x="6053304" y="417467"/>
                </a:lnTo>
                <a:cubicBezTo>
                  <a:pt x="6053304" y="459389"/>
                  <a:pt x="6019320" y="493373"/>
                  <a:pt x="5977399" y="493373"/>
                </a:cubicBezTo>
                <a:lnTo>
                  <a:pt x="75905" y="493373"/>
                </a:lnTo>
                <a:cubicBezTo>
                  <a:pt x="34012" y="493373"/>
                  <a:pt x="0" y="459361"/>
                  <a:pt x="0" y="417467"/>
                </a:cubicBezTo>
                <a:lnTo>
                  <a:pt x="0" y="75905"/>
                </a:lnTo>
                <a:cubicBezTo>
                  <a:pt x="0" y="34012"/>
                  <a:pt x="34012" y="0"/>
                  <a:pt x="75905" y="0"/>
                </a:cubicBezTo>
                <a:close/>
              </a:path>
            </a:pathLst>
          </a:custGeom>
          <a:solidFill>
            <a:srgbClr val="F4F6F7"/>
          </a:solidFill>
        </p:spPr>
      </p:sp>
      <p:sp>
        <p:nvSpPr>
          <p:cNvPr id="36" name="Text 34"/>
          <p:cNvSpPr/>
          <p:nvPr/>
        </p:nvSpPr>
        <p:spPr>
          <a:xfrm>
            <a:off x="1024697" y="5721226"/>
            <a:ext cx="5967913" cy="189759"/>
          </a:xfrm>
          <a:prstGeom prst="rect">
            <a:avLst/>
          </a:prstGeom>
          <a:noFill/>
        </p:spPr>
        <p:txBody>
          <a:bodyPr wrap="square" lIns="0" tIns="0" rIns="0" bIns="0" rtlCol="0" anchor="ctr"/>
          <a:lstStyle/>
          <a:p>
            <a:pPr>
              <a:lnSpc>
                <a:spcPct val="120000"/>
              </a:lnSpc>
            </a:pPr>
            <a:r>
              <a:rPr lang="en-US" sz="1045"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Rejet dans les Eaux de Surface</a:t>
            </a:r>
            <a:endParaRPr lang="en-US" sz="1600" dirty="0"/>
          </a:p>
        </p:txBody>
      </p:sp>
      <p:sp>
        <p:nvSpPr>
          <p:cNvPr id="37" name="Text 35"/>
          <p:cNvSpPr/>
          <p:nvPr/>
        </p:nvSpPr>
        <p:spPr>
          <a:xfrm>
            <a:off x="1024697" y="5910985"/>
            <a:ext cx="5958425" cy="151807"/>
          </a:xfrm>
          <a:prstGeom prst="rect">
            <a:avLst/>
          </a:prstGeom>
          <a:noFill/>
        </p:spPr>
        <p:txBody>
          <a:bodyPr wrap="square" lIns="0" tIns="0" rIns="0" bIns="0" rtlCol="0" anchor="ctr"/>
          <a:lstStyle/>
          <a:p>
            <a:pPr>
              <a:lnSpc>
                <a:spcPct val="110000"/>
              </a:lnSpc>
            </a:pPr>
            <a:r>
              <a:rPr lang="en-US" sz="895"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Ruisseaux, rivières avec régulation débit</a:t>
            </a:r>
            <a:endParaRPr lang="en-US" sz="1600" dirty="0"/>
          </a:p>
        </p:txBody>
      </p:sp>
      <p:sp>
        <p:nvSpPr>
          <p:cNvPr id="38" name="Shape 36"/>
          <p:cNvSpPr/>
          <p:nvPr/>
        </p:nvSpPr>
        <p:spPr>
          <a:xfrm>
            <a:off x="531325" y="6214599"/>
            <a:ext cx="303614" cy="303614"/>
          </a:xfrm>
          <a:custGeom>
            <a:avLst/>
            <a:gdLst/>
            <a:ahLst/>
            <a:cxnLst/>
            <a:rect l="l" t="t" r="r" b="b"/>
            <a:pathLst>
              <a:path w="303614" h="303614">
                <a:moveTo>
                  <a:pt x="151807" y="0"/>
                </a:moveTo>
                <a:lnTo>
                  <a:pt x="151807" y="0"/>
                </a:lnTo>
                <a:cubicBezTo>
                  <a:pt x="235592" y="0"/>
                  <a:pt x="303614" y="68022"/>
                  <a:pt x="303614" y="151807"/>
                </a:cubicBezTo>
                <a:lnTo>
                  <a:pt x="303614" y="151807"/>
                </a:lnTo>
                <a:cubicBezTo>
                  <a:pt x="303614" y="235592"/>
                  <a:pt x="235592" y="303614"/>
                  <a:pt x="151807" y="303614"/>
                </a:cubicBezTo>
                <a:lnTo>
                  <a:pt x="151807" y="303614"/>
                </a:lnTo>
                <a:cubicBezTo>
                  <a:pt x="68022" y="303614"/>
                  <a:pt x="0" y="235592"/>
                  <a:pt x="0" y="151807"/>
                </a:cubicBezTo>
                <a:lnTo>
                  <a:pt x="0" y="151807"/>
                </a:lnTo>
                <a:cubicBezTo>
                  <a:pt x="0" y="68022"/>
                  <a:pt x="68022" y="0"/>
                  <a:pt x="151807" y="0"/>
                </a:cubicBezTo>
                <a:close/>
              </a:path>
            </a:pathLst>
          </a:custGeom>
          <a:solidFill>
            <a:srgbClr val="7F8C8D"/>
          </a:solidFill>
        </p:spPr>
      </p:sp>
      <p:sp>
        <p:nvSpPr>
          <p:cNvPr id="39" name="Text 37"/>
          <p:cNvSpPr/>
          <p:nvPr/>
        </p:nvSpPr>
        <p:spPr>
          <a:xfrm>
            <a:off x="498117" y="6214599"/>
            <a:ext cx="370030" cy="303614"/>
          </a:xfrm>
          <a:prstGeom prst="rect">
            <a:avLst/>
          </a:prstGeom>
          <a:noFill/>
        </p:spPr>
        <p:txBody>
          <a:bodyPr wrap="square" lIns="0" tIns="0" rIns="0" bIns="0" rtlCol="0" anchor="ctr"/>
          <a:lstStyle/>
          <a:p>
            <a:pPr algn="ctr">
              <a:lnSpc>
                <a:spcPct val="120000"/>
              </a:lnSpc>
            </a:pPr>
            <a:r>
              <a:rPr lang="en-US" sz="1045" b="1" dirty="0">
                <a:solidFill>
                  <a:srgbClr val="FFFFFF"/>
                </a:solidFill>
                <a:latin typeface="Quattrocento Sans" panose="020B0502050000020003" pitchFamily="34" charset="0"/>
                <a:ea typeface="Quattrocento Sans" panose="020B0502050000020003" pitchFamily="34" charset="-122"/>
                <a:cs typeface="Quattrocento Sans" panose="020B0502050000020003" pitchFamily="34" charset="-120"/>
              </a:rPr>
              <a:t>5</a:t>
            </a:r>
            <a:endParaRPr lang="en-US" sz="1600" dirty="0"/>
          </a:p>
        </p:txBody>
      </p:sp>
      <p:sp>
        <p:nvSpPr>
          <p:cNvPr id="40" name="Shape 38"/>
          <p:cNvSpPr/>
          <p:nvPr/>
        </p:nvSpPr>
        <p:spPr>
          <a:xfrm>
            <a:off x="948794" y="6214599"/>
            <a:ext cx="6053304" cy="493373"/>
          </a:xfrm>
          <a:custGeom>
            <a:avLst/>
            <a:gdLst/>
            <a:ahLst/>
            <a:cxnLst/>
            <a:rect l="l" t="t" r="r" b="b"/>
            <a:pathLst>
              <a:path w="6053304" h="493373">
                <a:moveTo>
                  <a:pt x="75905" y="0"/>
                </a:moveTo>
                <a:lnTo>
                  <a:pt x="5977399" y="0"/>
                </a:lnTo>
                <a:cubicBezTo>
                  <a:pt x="6019320" y="0"/>
                  <a:pt x="6053304" y="33984"/>
                  <a:pt x="6053304" y="75905"/>
                </a:cubicBezTo>
                <a:lnTo>
                  <a:pt x="6053304" y="417467"/>
                </a:lnTo>
                <a:cubicBezTo>
                  <a:pt x="6053304" y="459389"/>
                  <a:pt x="6019320" y="493373"/>
                  <a:pt x="5977399" y="493373"/>
                </a:cubicBezTo>
                <a:lnTo>
                  <a:pt x="75905" y="493373"/>
                </a:lnTo>
                <a:cubicBezTo>
                  <a:pt x="34012" y="493373"/>
                  <a:pt x="0" y="459361"/>
                  <a:pt x="0" y="417467"/>
                </a:cubicBezTo>
                <a:lnTo>
                  <a:pt x="0" y="75905"/>
                </a:lnTo>
                <a:cubicBezTo>
                  <a:pt x="0" y="34012"/>
                  <a:pt x="34012" y="0"/>
                  <a:pt x="75905" y="0"/>
                </a:cubicBezTo>
                <a:close/>
              </a:path>
            </a:pathLst>
          </a:custGeom>
          <a:solidFill>
            <a:srgbClr val="F4F6F7"/>
          </a:solidFill>
        </p:spPr>
      </p:sp>
      <p:sp>
        <p:nvSpPr>
          <p:cNvPr id="41" name="Text 39"/>
          <p:cNvSpPr/>
          <p:nvPr/>
        </p:nvSpPr>
        <p:spPr>
          <a:xfrm>
            <a:off x="1024697" y="6290503"/>
            <a:ext cx="5967913" cy="189759"/>
          </a:xfrm>
          <a:prstGeom prst="rect">
            <a:avLst/>
          </a:prstGeom>
          <a:noFill/>
        </p:spPr>
        <p:txBody>
          <a:bodyPr wrap="square" lIns="0" tIns="0" rIns="0" bIns="0" rtlCol="0" anchor="ctr"/>
          <a:lstStyle/>
          <a:p>
            <a:pPr>
              <a:lnSpc>
                <a:spcPct val="120000"/>
              </a:lnSpc>
            </a:pPr>
            <a:r>
              <a:rPr lang="en-US" sz="1045"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Drainage vers Réseau d'Égouts (Dernier Recours)</a:t>
            </a:r>
            <a:endParaRPr lang="en-US" sz="1600" dirty="0"/>
          </a:p>
        </p:txBody>
      </p:sp>
      <p:sp>
        <p:nvSpPr>
          <p:cNvPr id="42" name="Text 40"/>
          <p:cNvSpPr/>
          <p:nvPr/>
        </p:nvSpPr>
        <p:spPr>
          <a:xfrm>
            <a:off x="1024697" y="6480261"/>
            <a:ext cx="5958425" cy="151807"/>
          </a:xfrm>
          <a:prstGeom prst="rect">
            <a:avLst/>
          </a:prstGeom>
          <a:noFill/>
        </p:spPr>
        <p:txBody>
          <a:bodyPr wrap="square" lIns="0" tIns="0" rIns="0" bIns="0" rtlCol="0" anchor="ctr"/>
          <a:lstStyle/>
          <a:p>
            <a:pPr>
              <a:lnSpc>
                <a:spcPct val="110000"/>
              </a:lnSpc>
            </a:pPr>
            <a:r>
              <a:rPr lang="en-US" sz="895"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Réseau pluvial séparatif ou unitaire</a:t>
            </a:r>
            <a:endParaRPr lang="en-US" sz="1600" dirty="0"/>
          </a:p>
        </p:txBody>
      </p:sp>
      <p:sp>
        <p:nvSpPr>
          <p:cNvPr id="43" name="Shape 41"/>
          <p:cNvSpPr/>
          <p:nvPr/>
        </p:nvSpPr>
        <p:spPr>
          <a:xfrm>
            <a:off x="7320833" y="1328311"/>
            <a:ext cx="4497282" cy="2466864"/>
          </a:xfrm>
          <a:custGeom>
            <a:avLst/>
            <a:gdLst/>
            <a:ahLst/>
            <a:cxnLst/>
            <a:rect l="l" t="t" r="r" b="b"/>
            <a:pathLst>
              <a:path w="4497282" h="2466864">
                <a:moveTo>
                  <a:pt x="37952" y="0"/>
                </a:moveTo>
                <a:lnTo>
                  <a:pt x="4421377" y="0"/>
                </a:lnTo>
                <a:cubicBezTo>
                  <a:pt x="4463298" y="0"/>
                  <a:pt x="4497282" y="33984"/>
                  <a:pt x="4497282" y="75905"/>
                </a:cubicBezTo>
                <a:lnTo>
                  <a:pt x="4497282" y="2390958"/>
                </a:lnTo>
                <a:cubicBezTo>
                  <a:pt x="4497282" y="2432880"/>
                  <a:pt x="4463298" y="2466864"/>
                  <a:pt x="4421377" y="2466864"/>
                </a:cubicBezTo>
                <a:lnTo>
                  <a:pt x="37952" y="2466864"/>
                </a:lnTo>
                <a:cubicBezTo>
                  <a:pt x="16992" y="2466864"/>
                  <a:pt x="0" y="2449872"/>
                  <a:pt x="0" y="2428912"/>
                </a:cubicBezTo>
                <a:lnTo>
                  <a:pt x="0" y="37952"/>
                </a:lnTo>
                <a:cubicBezTo>
                  <a:pt x="0" y="17006"/>
                  <a:pt x="17006" y="0"/>
                  <a:pt x="37952" y="0"/>
                </a:cubicBezTo>
                <a:close/>
              </a:path>
            </a:pathLst>
          </a:custGeom>
          <a:solidFill>
            <a:srgbClr val="FFFFFF"/>
          </a:solidFill>
          <a:effectLst>
            <a:outerShdw blurRad="28464" dist="9488" dir="5400000" algn="bl" rotWithShape="0">
              <a:srgbClr val="000000">
                <a:alpha val="10196"/>
              </a:srgbClr>
            </a:outerShdw>
          </a:effectLst>
        </p:spPr>
      </p:sp>
      <p:sp>
        <p:nvSpPr>
          <p:cNvPr id="44" name="Shape 42"/>
          <p:cNvSpPr/>
          <p:nvPr/>
        </p:nvSpPr>
        <p:spPr>
          <a:xfrm>
            <a:off x="7320833" y="1328311"/>
            <a:ext cx="37952" cy="2466864"/>
          </a:xfrm>
          <a:custGeom>
            <a:avLst/>
            <a:gdLst/>
            <a:ahLst/>
            <a:cxnLst/>
            <a:rect l="l" t="t" r="r" b="b"/>
            <a:pathLst>
              <a:path w="37952" h="2466864">
                <a:moveTo>
                  <a:pt x="37952" y="0"/>
                </a:moveTo>
                <a:lnTo>
                  <a:pt x="37952" y="0"/>
                </a:lnTo>
                <a:lnTo>
                  <a:pt x="37952" y="2466864"/>
                </a:lnTo>
                <a:lnTo>
                  <a:pt x="37952" y="2466864"/>
                </a:lnTo>
                <a:cubicBezTo>
                  <a:pt x="16992" y="2466864"/>
                  <a:pt x="0" y="2449872"/>
                  <a:pt x="0" y="2428912"/>
                </a:cubicBezTo>
                <a:lnTo>
                  <a:pt x="0" y="37952"/>
                </a:lnTo>
                <a:cubicBezTo>
                  <a:pt x="0" y="17006"/>
                  <a:pt x="17006" y="0"/>
                  <a:pt x="37952" y="0"/>
                </a:cubicBezTo>
                <a:close/>
              </a:path>
            </a:pathLst>
          </a:custGeom>
          <a:solidFill>
            <a:srgbClr val="16A085"/>
          </a:solidFill>
        </p:spPr>
      </p:sp>
      <p:sp>
        <p:nvSpPr>
          <p:cNvPr id="45" name="Text 43"/>
          <p:cNvSpPr/>
          <p:nvPr/>
        </p:nvSpPr>
        <p:spPr>
          <a:xfrm>
            <a:off x="7491616" y="1480118"/>
            <a:ext cx="4250596" cy="227711"/>
          </a:xfrm>
          <a:prstGeom prst="rect">
            <a:avLst/>
          </a:prstGeom>
          <a:noFill/>
        </p:spPr>
        <p:txBody>
          <a:bodyPr wrap="square" lIns="0" tIns="0" rIns="0" bIns="0" rtlCol="0" anchor="ctr"/>
          <a:lstStyle/>
          <a:p>
            <a:pPr>
              <a:lnSpc>
                <a:spcPct val="130000"/>
              </a:lnSpc>
            </a:pPr>
            <a:r>
              <a:rPr lang="en-US" sz="1195" b="1" dirty="0">
                <a:solidFill>
                  <a:srgbClr val="34495E"/>
                </a:solidFill>
                <a:latin typeface="Liter" panose="02000503030000020004" pitchFamily="34" charset="0"/>
                <a:ea typeface="Liter" panose="02000503030000020004" pitchFamily="34" charset="-122"/>
                <a:cs typeface="Liter" panose="02000503030000020004" pitchFamily="34" charset="-120"/>
              </a:rPr>
              <a:t>Objectifs Multiples</a:t>
            </a:r>
            <a:endParaRPr lang="en-US" sz="1600" dirty="0"/>
          </a:p>
        </p:txBody>
      </p:sp>
      <p:sp>
        <p:nvSpPr>
          <p:cNvPr id="46" name="Shape 44"/>
          <p:cNvSpPr/>
          <p:nvPr/>
        </p:nvSpPr>
        <p:spPr>
          <a:xfrm>
            <a:off x="7510592" y="1859636"/>
            <a:ext cx="132831" cy="132831"/>
          </a:xfrm>
          <a:custGeom>
            <a:avLst/>
            <a:gdLst/>
            <a:ahLst/>
            <a:cxnLst/>
            <a:rect l="l" t="t" r="r" b="b"/>
            <a:pathLst>
              <a:path w="132831" h="132831">
                <a:moveTo>
                  <a:pt x="66416" y="0"/>
                </a:moveTo>
                <a:cubicBezTo>
                  <a:pt x="67609" y="0"/>
                  <a:pt x="68802" y="259"/>
                  <a:pt x="69892" y="752"/>
                </a:cubicBezTo>
                <a:lnTo>
                  <a:pt x="118770" y="21481"/>
                </a:lnTo>
                <a:cubicBezTo>
                  <a:pt x="124477" y="23894"/>
                  <a:pt x="128732" y="29524"/>
                  <a:pt x="128706" y="36321"/>
                </a:cubicBezTo>
                <a:cubicBezTo>
                  <a:pt x="128576" y="62057"/>
                  <a:pt x="117991" y="109145"/>
                  <a:pt x="73291" y="130548"/>
                </a:cubicBezTo>
                <a:cubicBezTo>
                  <a:pt x="68958" y="132624"/>
                  <a:pt x="63925" y="132624"/>
                  <a:pt x="59592" y="130548"/>
                </a:cubicBezTo>
                <a:cubicBezTo>
                  <a:pt x="14866" y="109145"/>
                  <a:pt x="4307" y="62057"/>
                  <a:pt x="4177" y="36321"/>
                </a:cubicBezTo>
                <a:cubicBezTo>
                  <a:pt x="4151" y="29524"/>
                  <a:pt x="8406" y="23894"/>
                  <a:pt x="14113" y="21481"/>
                </a:cubicBezTo>
                <a:lnTo>
                  <a:pt x="62965" y="752"/>
                </a:lnTo>
                <a:cubicBezTo>
                  <a:pt x="64055" y="259"/>
                  <a:pt x="65222" y="0"/>
                  <a:pt x="66416" y="0"/>
                </a:cubicBezTo>
                <a:close/>
                <a:moveTo>
                  <a:pt x="66416" y="17330"/>
                </a:moveTo>
                <a:lnTo>
                  <a:pt x="66416" y="115423"/>
                </a:lnTo>
                <a:cubicBezTo>
                  <a:pt x="102218" y="98093"/>
                  <a:pt x="111843" y="59696"/>
                  <a:pt x="112076" y="36710"/>
                </a:cubicBezTo>
                <a:lnTo>
                  <a:pt x="66416" y="17356"/>
                </a:lnTo>
                <a:lnTo>
                  <a:pt x="66416" y="17356"/>
                </a:lnTo>
                <a:close/>
              </a:path>
            </a:pathLst>
          </a:custGeom>
          <a:solidFill>
            <a:srgbClr val="16A085"/>
          </a:solidFill>
        </p:spPr>
      </p:sp>
      <p:sp>
        <p:nvSpPr>
          <p:cNvPr id="47" name="Text 45"/>
          <p:cNvSpPr/>
          <p:nvPr/>
        </p:nvSpPr>
        <p:spPr>
          <a:xfrm>
            <a:off x="7733559" y="1821684"/>
            <a:ext cx="2163250" cy="151807"/>
          </a:xfrm>
          <a:prstGeom prst="rect">
            <a:avLst/>
          </a:prstGeom>
          <a:noFill/>
        </p:spPr>
        <p:txBody>
          <a:bodyPr wrap="square" lIns="0" tIns="0" rIns="0" bIns="0" rtlCol="0" anchor="ctr"/>
          <a:lstStyle/>
          <a:p>
            <a:pPr>
              <a:lnSpc>
                <a:spcPct val="110000"/>
              </a:lnSpc>
            </a:pPr>
            <a:r>
              <a:rPr lang="en-US" sz="895"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Prévention Inondations</a:t>
            </a:r>
            <a:endParaRPr lang="en-US" sz="1600" dirty="0"/>
          </a:p>
        </p:txBody>
      </p:sp>
      <p:sp>
        <p:nvSpPr>
          <p:cNvPr id="48" name="Text 46"/>
          <p:cNvSpPr/>
          <p:nvPr/>
        </p:nvSpPr>
        <p:spPr>
          <a:xfrm>
            <a:off x="7733559" y="1973491"/>
            <a:ext cx="2163250" cy="151807"/>
          </a:xfrm>
          <a:prstGeom prst="rect">
            <a:avLst/>
          </a:prstGeom>
          <a:noFill/>
        </p:spPr>
        <p:txBody>
          <a:bodyPr wrap="square" lIns="0" tIns="0" rIns="0" bIns="0" rtlCol="0" anchor="ctr"/>
          <a:lstStyle/>
          <a:p>
            <a:pPr>
              <a:lnSpc>
                <a:spcPct val="110000"/>
              </a:lnSpc>
            </a:pPr>
            <a:r>
              <a:rPr lang="en-US" sz="895"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Maîtrise ruissellement, réduction pics débit</a:t>
            </a:r>
            <a:endParaRPr lang="en-US" sz="1600" dirty="0"/>
          </a:p>
        </p:txBody>
      </p:sp>
      <p:sp>
        <p:nvSpPr>
          <p:cNvPr id="49" name="Shape 47"/>
          <p:cNvSpPr/>
          <p:nvPr/>
        </p:nvSpPr>
        <p:spPr>
          <a:xfrm>
            <a:off x="7510592" y="2239153"/>
            <a:ext cx="132831" cy="132831"/>
          </a:xfrm>
          <a:custGeom>
            <a:avLst/>
            <a:gdLst/>
            <a:ahLst/>
            <a:cxnLst/>
            <a:rect l="l" t="t" r="r" b="b"/>
            <a:pathLst>
              <a:path w="132831" h="132831">
                <a:moveTo>
                  <a:pt x="106524" y="32196"/>
                </a:moveTo>
                <a:cubicBezTo>
                  <a:pt x="111895" y="36243"/>
                  <a:pt x="118458" y="40161"/>
                  <a:pt x="125774" y="41147"/>
                </a:cubicBezTo>
                <a:cubicBezTo>
                  <a:pt x="129173" y="41614"/>
                  <a:pt x="132312" y="39201"/>
                  <a:pt x="132779" y="35802"/>
                </a:cubicBezTo>
                <a:cubicBezTo>
                  <a:pt x="133246" y="32404"/>
                  <a:pt x="130833" y="29264"/>
                  <a:pt x="127435" y="28797"/>
                </a:cubicBezTo>
                <a:cubicBezTo>
                  <a:pt x="123310" y="28253"/>
                  <a:pt x="118822" y="25866"/>
                  <a:pt x="114022" y="22260"/>
                </a:cubicBezTo>
                <a:cubicBezTo>
                  <a:pt x="104060" y="14736"/>
                  <a:pt x="90543" y="14736"/>
                  <a:pt x="80555" y="22260"/>
                </a:cubicBezTo>
                <a:cubicBezTo>
                  <a:pt x="74328" y="26955"/>
                  <a:pt x="69996" y="29083"/>
                  <a:pt x="66416" y="29083"/>
                </a:cubicBezTo>
                <a:cubicBezTo>
                  <a:pt x="62835" y="29083"/>
                  <a:pt x="58503" y="26955"/>
                  <a:pt x="52276" y="22260"/>
                </a:cubicBezTo>
                <a:cubicBezTo>
                  <a:pt x="42314" y="14736"/>
                  <a:pt x="28797" y="14736"/>
                  <a:pt x="18809" y="22260"/>
                </a:cubicBezTo>
                <a:cubicBezTo>
                  <a:pt x="14010" y="25866"/>
                  <a:pt x="9521" y="28253"/>
                  <a:pt x="5396" y="28797"/>
                </a:cubicBezTo>
                <a:cubicBezTo>
                  <a:pt x="1998" y="29264"/>
                  <a:pt x="-415" y="32378"/>
                  <a:pt x="52" y="35802"/>
                </a:cubicBezTo>
                <a:cubicBezTo>
                  <a:pt x="519" y="39227"/>
                  <a:pt x="3632" y="41614"/>
                  <a:pt x="7057" y="41147"/>
                </a:cubicBezTo>
                <a:cubicBezTo>
                  <a:pt x="14373" y="40161"/>
                  <a:pt x="20962" y="36243"/>
                  <a:pt x="26307" y="32196"/>
                </a:cubicBezTo>
                <a:cubicBezTo>
                  <a:pt x="31833" y="28019"/>
                  <a:pt x="39253" y="28019"/>
                  <a:pt x="44779" y="32196"/>
                </a:cubicBezTo>
                <a:cubicBezTo>
                  <a:pt x="51057" y="36944"/>
                  <a:pt x="58347" y="41510"/>
                  <a:pt x="66416" y="41510"/>
                </a:cubicBezTo>
                <a:cubicBezTo>
                  <a:pt x="74484" y="41510"/>
                  <a:pt x="81748" y="36918"/>
                  <a:pt x="88053" y="32196"/>
                </a:cubicBezTo>
                <a:cubicBezTo>
                  <a:pt x="93578" y="28019"/>
                  <a:pt x="100998" y="28019"/>
                  <a:pt x="106524" y="32196"/>
                </a:cubicBezTo>
                <a:close/>
                <a:moveTo>
                  <a:pt x="106524" y="69555"/>
                </a:moveTo>
                <a:cubicBezTo>
                  <a:pt x="111895" y="73602"/>
                  <a:pt x="118458" y="77519"/>
                  <a:pt x="125774" y="78505"/>
                </a:cubicBezTo>
                <a:cubicBezTo>
                  <a:pt x="129173" y="78972"/>
                  <a:pt x="132312" y="76560"/>
                  <a:pt x="132779" y="73161"/>
                </a:cubicBezTo>
                <a:cubicBezTo>
                  <a:pt x="133246" y="69762"/>
                  <a:pt x="130833" y="66623"/>
                  <a:pt x="127435" y="66156"/>
                </a:cubicBezTo>
                <a:cubicBezTo>
                  <a:pt x="123310" y="65611"/>
                  <a:pt x="118822" y="63225"/>
                  <a:pt x="114022" y="59618"/>
                </a:cubicBezTo>
                <a:cubicBezTo>
                  <a:pt x="104060" y="52095"/>
                  <a:pt x="90543" y="52095"/>
                  <a:pt x="80555" y="59618"/>
                </a:cubicBezTo>
                <a:cubicBezTo>
                  <a:pt x="74328" y="64314"/>
                  <a:pt x="69996" y="66442"/>
                  <a:pt x="66416" y="66442"/>
                </a:cubicBezTo>
                <a:cubicBezTo>
                  <a:pt x="62835" y="66442"/>
                  <a:pt x="58503" y="64314"/>
                  <a:pt x="52276" y="59618"/>
                </a:cubicBezTo>
                <a:cubicBezTo>
                  <a:pt x="42314" y="52095"/>
                  <a:pt x="28797" y="52095"/>
                  <a:pt x="18809" y="59618"/>
                </a:cubicBezTo>
                <a:cubicBezTo>
                  <a:pt x="14010" y="63225"/>
                  <a:pt x="9521" y="65611"/>
                  <a:pt x="5396" y="66156"/>
                </a:cubicBezTo>
                <a:cubicBezTo>
                  <a:pt x="1998" y="66597"/>
                  <a:pt x="-415" y="69736"/>
                  <a:pt x="52" y="73161"/>
                </a:cubicBezTo>
                <a:cubicBezTo>
                  <a:pt x="519" y="76585"/>
                  <a:pt x="3632" y="78972"/>
                  <a:pt x="7057" y="78505"/>
                </a:cubicBezTo>
                <a:cubicBezTo>
                  <a:pt x="14373" y="77519"/>
                  <a:pt x="20962" y="73602"/>
                  <a:pt x="26307" y="69555"/>
                </a:cubicBezTo>
                <a:cubicBezTo>
                  <a:pt x="31833" y="65378"/>
                  <a:pt x="39253" y="65378"/>
                  <a:pt x="44779" y="69555"/>
                </a:cubicBezTo>
                <a:cubicBezTo>
                  <a:pt x="51057" y="74302"/>
                  <a:pt x="58347" y="78868"/>
                  <a:pt x="66416" y="78868"/>
                </a:cubicBezTo>
                <a:cubicBezTo>
                  <a:pt x="74484" y="78868"/>
                  <a:pt x="81748" y="74276"/>
                  <a:pt x="88053" y="69555"/>
                </a:cubicBezTo>
                <a:cubicBezTo>
                  <a:pt x="93578" y="65378"/>
                  <a:pt x="100998" y="65378"/>
                  <a:pt x="106524" y="69555"/>
                </a:cubicBezTo>
                <a:close/>
                <a:moveTo>
                  <a:pt x="88053" y="106913"/>
                </a:moveTo>
                <a:cubicBezTo>
                  <a:pt x="93578" y="102737"/>
                  <a:pt x="100998" y="102737"/>
                  <a:pt x="106524" y="106913"/>
                </a:cubicBezTo>
                <a:cubicBezTo>
                  <a:pt x="111895" y="110961"/>
                  <a:pt x="118458" y="114878"/>
                  <a:pt x="125774" y="115864"/>
                </a:cubicBezTo>
                <a:cubicBezTo>
                  <a:pt x="129173" y="116331"/>
                  <a:pt x="132312" y="113918"/>
                  <a:pt x="132779" y="110520"/>
                </a:cubicBezTo>
                <a:cubicBezTo>
                  <a:pt x="133246" y="107121"/>
                  <a:pt x="130833" y="103982"/>
                  <a:pt x="127435" y="103515"/>
                </a:cubicBezTo>
                <a:cubicBezTo>
                  <a:pt x="123310" y="102970"/>
                  <a:pt x="118822" y="100583"/>
                  <a:pt x="114022" y="96977"/>
                </a:cubicBezTo>
                <a:cubicBezTo>
                  <a:pt x="104060" y="89453"/>
                  <a:pt x="90543" y="89453"/>
                  <a:pt x="80555" y="96977"/>
                </a:cubicBezTo>
                <a:cubicBezTo>
                  <a:pt x="74328" y="101673"/>
                  <a:pt x="69996" y="103800"/>
                  <a:pt x="66416" y="103800"/>
                </a:cubicBezTo>
                <a:cubicBezTo>
                  <a:pt x="62835" y="103800"/>
                  <a:pt x="58503" y="101673"/>
                  <a:pt x="52276" y="96977"/>
                </a:cubicBezTo>
                <a:cubicBezTo>
                  <a:pt x="42314" y="89453"/>
                  <a:pt x="28797" y="89453"/>
                  <a:pt x="18809" y="96977"/>
                </a:cubicBezTo>
                <a:cubicBezTo>
                  <a:pt x="14010" y="100583"/>
                  <a:pt x="9521" y="102970"/>
                  <a:pt x="5396" y="103515"/>
                </a:cubicBezTo>
                <a:cubicBezTo>
                  <a:pt x="1998" y="103982"/>
                  <a:pt x="-415" y="107095"/>
                  <a:pt x="52" y="110520"/>
                </a:cubicBezTo>
                <a:cubicBezTo>
                  <a:pt x="519" y="113944"/>
                  <a:pt x="3632" y="116331"/>
                  <a:pt x="7057" y="115864"/>
                </a:cubicBezTo>
                <a:cubicBezTo>
                  <a:pt x="14373" y="114878"/>
                  <a:pt x="20962" y="110961"/>
                  <a:pt x="26307" y="106913"/>
                </a:cubicBezTo>
                <a:cubicBezTo>
                  <a:pt x="31833" y="102737"/>
                  <a:pt x="39253" y="102737"/>
                  <a:pt x="44779" y="106913"/>
                </a:cubicBezTo>
                <a:cubicBezTo>
                  <a:pt x="51057" y="111661"/>
                  <a:pt x="58347" y="116227"/>
                  <a:pt x="66416" y="116227"/>
                </a:cubicBezTo>
                <a:cubicBezTo>
                  <a:pt x="74484" y="116227"/>
                  <a:pt x="81748" y="111635"/>
                  <a:pt x="88053" y="106913"/>
                </a:cubicBezTo>
                <a:close/>
              </a:path>
            </a:pathLst>
          </a:custGeom>
          <a:solidFill>
            <a:srgbClr val="16A085"/>
          </a:solidFill>
        </p:spPr>
      </p:sp>
      <p:sp>
        <p:nvSpPr>
          <p:cNvPr id="50" name="Text 48"/>
          <p:cNvSpPr/>
          <p:nvPr/>
        </p:nvSpPr>
        <p:spPr>
          <a:xfrm>
            <a:off x="7733559" y="2201202"/>
            <a:ext cx="1907075" cy="151807"/>
          </a:xfrm>
          <a:prstGeom prst="rect">
            <a:avLst/>
          </a:prstGeom>
          <a:noFill/>
        </p:spPr>
        <p:txBody>
          <a:bodyPr wrap="square" lIns="0" tIns="0" rIns="0" bIns="0" rtlCol="0" anchor="ctr"/>
          <a:lstStyle/>
          <a:p>
            <a:pPr>
              <a:lnSpc>
                <a:spcPct val="110000"/>
              </a:lnSpc>
            </a:pPr>
            <a:r>
              <a:rPr lang="en-US" sz="895"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Recharge Nappes</a:t>
            </a:r>
            <a:endParaRPr lang="en-US" sz="1600" dirty="0"/>
          </a:p>
        </p:txBody>
      </p:sp>
      <p:sp>
        <p:nvSpPr>
          <p:cNvPr id="51" name="Text 49"/>
          <p:cNvSpPr/>
          <p:nvPr/>
        </p:nvSpPr>
        <p:spPr>
          <a:xfrm>
            <a:off x="7733559" y="2353009"/>
            <a:ext cx="1907075" cy="151807"/>
          </a:xfrm>
          <a:prstGeom prst="rect">
            <a:avLst/>
          </a:prstGeom>
          <a:noFill/>
        </p:spPr>
        <p:txBody>
          <a:bodyPr wrap="square" lIns="0" tIns="0" rIns="0" bIns="0" rtlCol="0" anchor="ctr"/>
          <a:lstStyle/>
          <a:p>
            <a:pPr>
              <a:lnSpc>
                <a:spcPct val="110000"/>
              </a:lnSpc>
            </a:pPr>
            <a:r>
              <a:rPr lang="en-US" sz="895"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Infiltration diffuse, maintien ressource</a:t>
            </a:r>
            <a:endParaRPr lang="en-US" sz="1600" dirty="0"/>
          </a:p>
        </p:txBody>
      </p:sp>
      <p:sp>
        <p:nvSpPr>
          <p:cNvPr id="52" name="Shape 50"/>
          <p:cNvSpPr/>
          <p:nvPr/>
        </p:nvSpPr>
        <p:spPr>
          <a:xfrm>
            <a:off x="7510592" y="2618671"/>
            <a:ext cx="132831" cy="132831"/>
          </a:xfrm>
          <a:custGeom>
            <a:avLst/>
            <a:gdLst/>
            <a:ahLst/>
            <a:cxnLst/>
            <a:rect l="l" t="t" r="r" b="b"/>
            <a:pathLst>
              <a:path w="132831" h="132831">
                <a:moveTo>
                  <a:pt x="132831" y="8302"/>
                </a:moveTo>
                <a:cubicBezTo>
                  <a:pt x="132831" y="36347"/>
                  <a:pt x="112958" y="59748"/>
                  <a:pt x="86548" y="65222"/>
                </a:cubicBezTo>
                <a:cubicBezTo>
                  <a:pt x="84498" y="50149"/>
                  <a:pt x="77727" y="36580"/>
                  <a:pt x="67739" y="26073"/>
                </a:cubicBezTo>
                <a:cubicBezTo>
                  <a:pt x="78142" y="10377"/>
                  <a:pt x="95965" y="0"/>
                  <a:pt x="116227" y="0"/>
                </a:cubicBezTo>
                <a:lnTo>
                  <a:pt x="124529" y="0"/>
                </a:lnTo>
                <a:cubicBezTo>
                  <a:pt x="129121" y="0"/>
                  <a:pt x="132831" y="3710"/>
                  <a:pt x="132831" y="8302"/>
                </a:cubicBezTo>
                <a:close/>
                <a:moveTo>
                  <a:pt x="0" y="24906"/>
                </a:moveTo>
                <a:cubicBezTo>
                  <a:pt x="0" y="20314"/>
                  <a:pt x="3710" y="16604"/>
                  <a:pt x="8302" y="16604"/>
                </a:cubicBezTo>
                <a:lnTo>
                  <a:pt x="16604" y="16604"/>
                </a:lnTo>
                <a:cubicBezTo>
                  <a:pt x="48696" y="16604"/>
                  <a:pt x="74718" y="42625"/>
                  <a:pt x="74718" y="74718"/>
                </a:cubicBezTo>
                <a:lnTo>
                  <a:pt x="74718" y="124529"/>
                </a:lnTo>
                <a:cubicBezTo>
                  <a:pt x="74718" y="129121"/>
                  <a:pt x="71008" y="132831"/>
                  <a:pt x="66416" y="132831"/>
                </a:cubicBezTo>
                <a:cubicBezTo>
                  <a:pt x="61824" y="132831"/>
                  <a:pt x="58114" y="129121"/>
                  <a:pt x="58114" y="124529"/>
                </a:cubicBezTo>
                <a:lnTo>
                  <a:pt x="58114" y="83019"/>
                </a:lnTo>
                <a:cubicBezTo>
                  <a:pt x="26021" y="83019"/>
                  <a:pt x="0" y="56998"/>
                  <a:pt x="0" y="24906"/>
                </a:cubicBezTo>
                <a:close/>
              </a:path>
            </a:pathLst>
          </a:custGeom>
          <a:solidFill>
            <a:srgbClr val="16A085"/>
          </a:solidFill>
        </p:spPr>
      </p:sp>
      <p:sp>
        <p:nvSpPr>
          <p:cNvPr id="53" name="Text 51"/>
          <p:cNvSpPr/>
          <p:nvPr/>
        </p:nvSpPr>
        <p:spPr>
          <a:xfrm>
            <a:off x="7733559" y="2580719"/>
            <a:ext cx="1584486" cy="151807"/>
          </a:xfrm>
          <a:prstGeom prst="rect">
            <a:avLst/>
          </a:prstGeom>
          <a:noFill/>
        </p:spPr>
        <p:txBody>
          <a:bodyPr wrap="square" lIns="0" tIns="0" rIns="0" bIns="0" rtlCol="0" anchor="ctr"/>
          <a:lstStyle/>
          <a:p>
            <a:pPr>
              <a:lnSpc>
                <a:spcPct val="110000"/>
              </a:lnSpc>
            </a:pPr>
            <a:r>
              <a:rPr lang="en-US" sz="895"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Biodiversité Urbaine</a:t>
            </a:r>
            <a:endParaRPr lang="en-US" sz="1600" dirty="0"/>
          </a:p>
        </p:txBody>
      </p:sp>
      <p:sp>
        <p:nvSpPr>
          <p:cNvPr id="54" name="Text 52"/>
          <p:cNvSpPr/>
          <p:nvPr/>
        </p:nvSpPr>
        <p:spPr>
          <a:xfrm>
            <a:off x="7733559" y="2732526"/>
            <a:ext cx="1584486" cy="151807"/>
          </a:xfrm>
          <a:prstGeom prst="rect">
            <a:avLst/>
          </a:prstGeom>
          <a:noFill/>
        </p:spPr>
        <p:txBody>
          <a:bodyPr wrap="square" lIns="0" tIns="0" rIns="0" bIns="0" rtlCol="0" anchor="ctr"/>
          <a:lstStyle/>
          <a:p>
            <a:pPr>
              <a:lnSpc>
                <a:spcPct val="110000"/>
              </a:lnSpc>
            </a:pPr>
            <a:r>
              <a:rPr lang="en-US" sz="895"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Habitats, corridors écologiques</a:t>
            </a:r>
            <a:endParaRPr lang="en-US" sz="1600" dirty="0"/>
          </a:p>
        </p:txBody>
      </p:sp>
      <p:sp>
        <p:nvSpPr>
          <p:cNvPr id="55" name="Shape 53"/>
          <p:cNvSpPr/>
          <p:nvPr/>
        </p:nvSpPr>
        <p:spPr>
          <a:xfrm>
            <a:off x="7535498" y="2998188"/>
            <a:ext cx="83019" cy="132831"/>
          </a:xfrm>
          <a:custGeom>
            <a:avLst/>
            <a:gdLst/>
            <a:ahLst/>
            <a:cxnLst/>
            <a:rect l="l" t="t" r="r" b="b"/>
            <a:pathLst>
              <a:path w="83019" h="132831">
                <a:moveTo>
                  <a:pt x="41510" y="0"/>
                </a:moveTo>
                <a:cubicBezTo>
                  <a:pt x="27760" y="0"/>
                  <a:pt x="16604" y="11156"/>
                  <a:pt x="16604" y="24906"/>
                </a:cubicBezTo>
                <a:lnTo>
                  <a:pt x="16604" y="67635"/>
                </a:lnTo>
                <a:cubicBezTo>
                  <a:pt x="8951" y="74458"/>
                  <a:pt x="4151" y="84420"/>
                  <a:pt x="4151" y="95472"/>
                </a:cubicBezTo>
                <a:cubicBezTo>
                  <a:pt x="4151" y="116098"/>
                  <a:pt x="20885" y="132831"/>
                  <a:pt x="41510" y="132831"/>
                </a:cubicBezTo>
                <a:cubicBezTo>
                  <a:pt x="62135" y="132831"/>
                  <a:pt x="78868" y="116098"/>
                  <a:pt x="78868" y="95472"/>
                </a:cubicBezTo>
                <a:cubicBezTo>
                  <a:pt x="78868" y="84420"/>
                  <a:pt x="74069" y="74458"/>
                  <a:pt x="66416" y="67635"/>
                </a:cubicBezTo>
                <a:lnTo>
                  <a:pt x="66416" y="24906"/>
                </a:lnTo>
                <a:cubicBezTo>
                  <a:pt x="66416" y="11156"/>
                  <a:pt x="55260" y="0"/>
                  <a:pt x="41510" y="0"/>
                </a:cubicBezTo>
                <a:close/>
                <a:moveTo>
                  <a:pt x="58114" y="95472"/>
                </a:moveTo>
                <a:cubicBezTo>
                  <a:pt x="58114" y="104630"/>
                  <a:pt x="50668" y="112076"/>
                  <a:pt x="41510" y="112076"/>
                </a:cubicBezTo>
                <a:cubicBezTo>
                  <a:pt x="32352" y="112076"/>
                  <a:pt x="24906" y="104630"/>
                  <a:pt x="24906" y="95472"/>
                </a:cubicBezTo>
                <a:cubicBezTo>
                  <a:pt x="24906" y="88494"/>
                  <a:pt x="29187" y="82527"/>
                  <a:pt x="35283" y="80088"/>
                </a:cubicBezTo>
                <a:lnTo>
                  <a:pt x="35283" y="56038"/>
                </a:lnTo>
                <a:cubicBezTo>
                  <a:pt x="35283" y="52588"/>
                  <a:pt x="38059" y="49812"/>
                  <a:pt x="41510" y="49812"/>
                </a:cubicBezTo>
                <a:cubicBezTo>
                  <a:pt x="44960" y="49812"/>
                  <a:pt x="47736" y="52588"/>
                  <a:pt x="47736" y="56038"/>
                </a:cubicBezTo>
                <a:lnTo>
                  <a:pt x="47736" y="80088"/>
                </a:lnTo>
                <a:cubicBezTo>
                  <a:pt x="53833" y="82552"/>
                  <a:pt x="58114" y="88519"/>
                  <a:pt x="58114" y="95472"/>
                </a:cubicBezTo>
                <a:close/>
              </a:path>
            </a:pathLst>
          </a:custGeom>
          <a:solidFill>
            <a:srgbClr val="16A085"/>
          </a:solidFill>
        </p:spPr>
      </p:sp>
      <p:sp>
        <p:nvSpPr>
          <p:cNvPr id="56" name="Text 54"/>
          <p:cNvSpPr/>
          <p:nvPr/>
        </p:nvSpPr>
        <p:spPr>
          <a:xfrm>
            <a:off x="7733559" y="2960237"/>
            <a:ext cx="1375751" cy="151807"/>
          </a:xfrm>
          <a:prstGeom prst="rect">
            <a:avLst/>
          </a:prstGeom>
          <a:noFill/>
        </p:spPr>
        <p:txBody>
          <a:bodyPr wrap="square" lIns="0" tIns="0" rIns="0" bIns="0" rtlCol="0" anchor="ctr"/>
          <a:lstStyle/>
          <a:p>
            <a:pPr>
              <a:lnSpc>
                <a:spcPct val="110000"/>
              </a:lnSpc>
            </a:pPr>
            <a:r>
              <a:rPr lang="en-US" sz="895"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Îlots de Chaleur</a:t>
            </a:r>
            <a:endParaRPr lang="en-US" sz="1600" dirty="0"/>
          </a:p>
        </p:txBody>
      </p:sp>
      <p:sp>
        <p:nvSpPr>
          <p:cNvPr id="57" name="Text 55"/>
          <p:cNvSpPr/>
          <p:nvPr/>
        </p:nvSpPr>
        <p:spPr>
          <a:xfrm>
            <a:off x="7733559" y="3112044"/>
            <a:ext cx="1375751" cy="151807"/>
          </a:xfrm>
          <a:prstGeom prst="rect">
            <a:avLst/>
          </a:prstGeom>
          <a:noFill/>
        </p:spPr>
        <p:txBody>
          <a:bodyPr wrap="square" lIns="0" tIns="0" rIns="0" bIns="0" rtlCol="0" anchor="ctr"/>
          <a:lstStyle/>
          <a:p>
            <a:pPr>
              <a:lnSpc>
                <a:spcPct val="110000"/>
              </a:lnSpc>
            </a:pPr>
            <a:r>
              <a:rPr lang="en-US" sz="895"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Évaporation, végétalisation</a:t>
            </a:r>
            <a:endParaRPr lang="en-US" sz="1600" dirty="0"/>
          </a:p>
        </p:txBody>
      </p:sp>
      <p:sp>
        <p:nvSpPr>
          <p:cNvPr id="58" name="Shape 56"/>
          <p:cNvSpPr/>
          <p:nvPr/>
        </p:nvSpPr>
        <p:spPr>
          <a:xfrm>
            <a:off x="7518894" y="3377706"/>
            <a:ext cx="116227" cy="132831"/>
          </a:xfrm>
          <a:custGeom>
            <a:avLst/>
            <a:gdLst/>
            <a:ahLst/>
            <a:cxnLst/>
            <a:rect l="l" t="t" r="r" b="b"/>
            <a:pathLst>
              <a:path w="116227" h="132831">
                <a:moveTo>
                  <a:pt x="19017" y="49812"/>
                </a:moveTo>
                <a:cubicBezTo>
                  <a:pt x="26151" y="25814"/>
                  <a:pt x="48385" y="8302"/>
                  <a:pt x="74718" y="8302"/>
                </a:cubicBezTo>
                <a:lnTo>
                  <a:pt x="91321" y="8302"/>
                </a:lnTo>
                <a:cubicBezTo>
                  <a:pt x="95913" y="8302"/>
                  <a:pt x="99623" y="12012"/>
                  <a:pt x="99623" y="16604"/>
                </a:cubicBezTo>
                <a:cubicBezTo>
                  <a:pt x="99623" y="21196"/>
                  <a:pt x="95913" y="24906"/>
                  <a:pt x="91321" y="24906"/>
                </a:cubicBezTo>
                <a:lnTo>
                  <a:pt x="74718" y="24906"/>
                </a:lnTo>
                <a:cubicBezTo>
                  <a:pt x="57699" y="24906"/>
                  <a:pt x="43066" y="35154"/>
                  <a:pt x="36658" y="49812"/>
                </a:cubicBezTo>
                <a:lnTo>
                  <a:pt x="70567" y="49812"/>
                </a:lnTo>
                <a:cubicBezTo>
                  <a:pt x="74017" y="49812"/>
                  <a:pt x="76793" y="52588"/>
                  <a:pt x="76793" y="56038"/>
                </a:cubicBezTo>
                <a:cubicBezTo>
                  <a:pt x="76793" y="59489"/>
                  <a:pt x="74017" y="62265"/>
                  <a:pt x="70567" y="62265"/>
                </a:cubicBezTo>
                <a:lnTo>
                  <a:pt x="33415" y="62265"/>
                </a:lnTo>
                <a:cubicBezTo>
                  <a:pt x="33286" y="63640"/>
                  <a:pt x="33208" y="65015"/>
                  <a:pt x="33208" y="66416"/>
                </a:cubicBezTo>
                <a:cubicBezTo>
                  <a:pt x="33208" y="67817"/>
                  <a:pt x="33286" y="69192"/>
                  <a:pt x="33415" y="70567"/>
                </a:cubicBezTo>
                <a:lnTo>
                  <a:pt x="70567" y="70567"/>
                </a:lnTo>
                <a:cubicBezTo>
                  <a:pt x="74017" y="70567"/>
                  <a:pt x="76793" y="73343"/>
                  <a:pt x="76793" y="76793"/>
                </a:cubicBezTo>
                <a:cubicBezTo>
                  <a:pt x="76793" y="80243"/>
                  <a:pt x="74017" y="83019"/>
                  <a:pt x="70567" y="83019"/>
                </a:cubicBezTo>
                <a:lnTo>
                  <a:pt x="36658" y="83019"/>
                </a:lnTo>
                <a:cubicBezTo>
                  <a:pt x="43066" y="97678"/>
                  <a:pt x="57699" y="107925"/>
                  <a:pt x="74718" y="107925"/>
                </a:cubicBezTo>
                <a:lnTo>
                  <a:pt x="91321" y="107925"/>
                </a:lnTo>
                <a:cubicBezTo>
                  <a:pt x="95913" y="107925"/>
                  <a:pt x="99623" y="111635"/>
                  <a:pt x="99623" y="116227"/>
                </a:cubicBezTo>
                <a:cubicBezTo>
                  <a:pt x="99623" y="120819"/>
                  <a:pt x="95913" y="124529"/>
                  <a:pt x="91321" y="124529"/>
                </a:cubicBezTo>
                <a:lnTo>
                  <a:pt x="74718" y="124529"/>
                </a:lnTo>
                <a:cubicBezTo>
                  <a:pt x="48385" y="124529"/>
                  <a:pt x="26151" y="107017"/>
                  <a:pt x="19017" y="83019"/>
                </a:cubicBezTo>
                <a:lnTo>
                  <a:pt x="10377" y="83019"/>
                </a:lnTo>
                <a:cubicBezTo>
                  <a:pt x="6927" y="83019"/>
                  <a:pt x="4151" y="80243"/>
                  <a:pt x="4151" y="76793"/>
                </a:cubicBezTo>
                <a:cubicBezTo>
                  <a:pt x="4151" y="73343"/>
                  <a:pt x="6927" y="70567"/>
                  <a:pt x="10377" y="70567"/>
                </a:cubicBezTo>
                <a:lnTo>
                  <a:pt x="16760" y="70567"/>
                </a:lnTo>
                <a:cubicBezTo>
                  <a:pt x="16578" y="67842"/>
                  <a:pt x="16578" y="64989"/>
                  <a:pt x="16760" y="62265"/>
                </a:cubicBezTo>
                <a:lnTo>
                  <a:pt x="10377" y="62265"/>
                </a:lnTo>
                <a:cubicBezTo>
                  <a:pt x="6927" y="62265"/>
                  <a:pt x="4151" y="59489"/>
                  <a:pt x="4151" y="56038"/>
                </a:cubicBezTo>
                <a:cubicBezTo>
                  <a:pt x="4151" y="52588"/>
                  <a:pt x="6927" y="49812"/>
                  <a:pt x="10377" y="49812"/>
                </a:cubicBezTo>
                <a:lnTo>
                  <a:pt x="19017" y="49812"/>
                </a:lnTo>
                <a:close/>
              </a:path>
            </a:pathLst>
          </a:custGeom>
          <a:solidFill>
            <a:srgbClr val="16A085"/>
          </a:solidFill>
        </p:spPr>
      </p:sp>
      <p:sp>
        <p:nvSpPr>
          <p:cNvPr id="59" name="Text 57"/>
          <p:cNvSpPr/>
          <p:nvPr/>
        </p:nvSpPr>
        <p:spPr>
          <a:xfrm>
            <a:off x="7733559" y="3339754"/>
            <a:ext cx="1774244" cy="151807"/>
          </a:xfrm>
          <a:prstGeom prst="rect">
            <a:avLst/>
          </a:prstGeom>
          <a:noFill/>
        </p:spPr>
        <p:txBody>
          <a:bodyPr wrap="square" lIns="0" tIns="0" rIns="0" bIns="0" rtlCol="0" anchor="ctr"/>
          <a:lstStyle/>
          <a:p>
            <a:pPr>
              <a:lnSpc>
                <a:spcPct val="110000"/>
              </a:lnSpc>
            </a:pPr>
            <a:r>
              <a:rPr lang="en-US" sz="895"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Optimisation Coûts</a:t>
            </a:r>
            <a:endParaRPr lang="en-US" sz="1600" dirty="0"/>
          </a:p>
        </p:txBody>
      </p:sp>
      <p:sp>
        <p:nvSpPr>
          <p:cNvPr id="60" name="Text 58"/>
          <p:cNvSpPr/>
          <p:nvPr/>
        </p:nvSpPr>
        <p:spPr>
          <a:xfrm>
            <a:off x="7733559" y="3491561"/>
            <a:ext cx="1774244" cy="151807"/>
          </a:xfrm>
          <a:prstGeom prst="rect">
            <a:avLst/>
          </a:prstGeom>
          <a:noFill/>
        </p:spPr>
        <p:txBody>
          <a:bodyPr wrap="square" lIns="0" tIns="0" rIns="0" bIns="0" rtlCol="0" anchor="ctr"/>
          <a:lstStyle/>
          <a:p>
            <a:pPr>
              <a:lnSpc>
                <a:spcPct val="110000"/>
              </a:lnSpc>
            </a:pPr>
            <a:r>
              <a:rPr lang="en-US" sz="895"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Réduction investissements réseaux</a:t>
            </a:r>
            <a:endParaRPr lang="en-US" sz="1600" dirty="0"/>
          </a:p>
        </p:txBody>
      </p:sp>
      <p:sp>
        <p:nvSpPr>
          <p:cNvPr id="61" name="Shape 59"/>
          <p:cNvSpPr/>
          <p:nvPr/>
        </p:nvSpPr>
        <p:spPr>
          <a:xfrm>
            <a:off x="7301858" y="3909030"/>
            <a:ext cx="4516258" cy="1518070"/>
          </a:xfrm>
          <a:custGeom>
            <a:avLst/>
            <a:gdLst/>
            <a:ahLst/>
            <a:cxnLst/>
            <a:rect l="l" t="t" r="r" b="b"/>
            <a:pathLst>
              <a:path w="4516258" h="1518070">
                <a:moveTo>
                  <a:pt x="75904" y="0"/>
                </a:moveTo>
                <a:lnTo>
                  <a:pt x="4440355" y="0"/>
                </a:lnTo>
                <a:cubicBezTo>
                  <a:pt x="4482275" y="0"/>
                  <a:pt x="4516258" y="33983"/>
                  <a:pt x="4516258" y="75904"/>
                </a:cubicBezTo>
                <a:lnTo>
                  <a:pt x="4516258" y="1442167"/>
                </a:lnTo>
                <a:cubicBezTo>
                  <a:pt x="4516258" y="1484087"/>
                  <a:pt x="4482275" y="1518070"/>
                  <a:pt x="4440355" y="1518070"/>
                </a:cubicBezTo>
                <a:lnTo>
                  <a:pt x="75904" y="1518070"/>
                </a:lnTo>
                <a:cubicBezTo>
                  <a:pt x="33983" y="1518070"/>
                  <a:pt x="0" y="1484087"/>
                  <a:pt x="0" y="1442167"/>
                </a:cubicBezTo>
                <a:lnTo>
                  <a:pt x="0" y="75904"/>
                </a:lnTo>
                <a:cubicBezTo>
                  <a:pt x="0" y="34011"/>
                  <a:pt x="34011" y="0"/>
                  <a:pt x="75904" y="0"/>
                </a:cubicBezTo>
                <a:close/>
              </a:path>
            </a:pathLst>
          </a:custGeom>
          <a:solidFill>
            <a:srgbClr val="34495E"/>
          </a:solidFill>
        </p:spPr>
      </p:sp>
      <p:sp>
        <p:nvSpPr>
          <p:cNvPr id="62" name="Text 60"/>
          <p:cNvSpPr/>
          <p:nvPr/>
        </p:nvSpPr>
        <p:spPr>
          <a:xfrm>
            <a:off x="7453665" y="4060837"/>
            <a:ext cx="4288548" cy="227711"/>
          </a:xfrm>
          <a:prstGeom prst="rect">
            <a:avLst/>
          </a:prstGeom>
          <a:noFill/>
        </p:spPr>
        <p:txBody>
          <a:bodyPr wrap="square" lIns="0" tIns="0" rIns="0" bIns="0" rtlCol="0" anchor="ctr"/>
          <a:lstStyle/>
          <a:p>
            <a:pPr>
              <a:lnSpc>
                <a:spcPct val="130000"/>
              </a:lnSpc>
            </a:pPr>
            <a:r>
              <a:rPr lang="en-US" sz="1195" b="1" dirty="0">
                <a:solidFill>
                  <a:srgbClr val="ECF0F1"/>
                </a:solidFill>
                <a:latin typeface="Liter" panose="02000503030000020004" pitchFamily="34" charset="0"/>
                <a:ea typeface="Liter" panose="02000503030000020004" pitchFamily="34" charset="-122"/>
                <a:cs typeface="Liter" panose="02000503030000020004" pitchFamily="34" charset="-120"/>
              </a:rPr>
              <a:t>Bénéfices</a:t>
            </a:r>
            <a:endParaRPr lang="en-US" sz="1600" dirty="0"/>
          </a:p>
        </p:txBody>
      </p:sp>
      <p:sp>
        <p:nvSpPr>
          <p:cNvPr id="63" name="Text 61"/>
          <p:cNvSpPr/>
          <p:nvPr/>
        </p:nvSpPr>
        <p:spPr>
          <a:xfrm>
            <a:off x="7453665" y="4364451"/>
            <a:ext cx="4269572" cy="151807"/>
          </a:xfrm>
          <a:prstGeom prst="rect">
            <a:avLst/>
          </a:prstGeom>
          <a:noFill/>
        </p:spPr>
        <p:txBody>
          <a:bodyPr wrap="square" lIns="0" tIns="0" rIns="0" bIns="0" rtlCol="0" anchor="ctr"/>
          <a:lstStyle/>
          <a:p>
            <a:pPr>
              <a:lnSpc>
                <a:spcPct val="110000"/>
              </a:lnSpc>
            </a:pPr>
            <a:r>
              <a:rPr lang="en-US" sz="895"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Réduction surfaces imperméables</a:t>
            </a:r>
            <a:endParaRPr lang="en-US" sz="1600" dirty="0"/>
          </a:p>
        </p:txBody>
      </p:sp>
      <p:sp>
        <p:nvSpPr>
          <p:cNvPr id="64" name="Text 62"/>
          <p:cNvSpPr/>
          <p:nvPr/>
        </p:nvSpPr>
        <p:spPr>
          <a:xfrm>
            <a:off x="7453665" y="4554210"/>
            <a:ext cx="4269572" cy="151807"/>
          </a:xfrm>
          <a:prstGeom prst="rect">
            <a:avLst/>
          </a:prstGeom>
          <a:noFill/>
        </p:spPr>
        <p:txBody>
          <a:bodyPr wrap="square" lIns="0" tIns="0" rIns="0" bIns="0" rtlCol="0" anchor="ctr"/>
          <a:lstStyle/>
          <a:p>
            <a:pPr>
              <a:lnSpc>
                <a:spcPct val="110000"/>
              </a:lnSpc>
            </a:pPr>
            <a:r>
              <a:rPr lang="en-US" sz="895"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Amélioration cadre de vie urbain</a:t>
            </a:r>
            <a:endParaRPr lang="en-US" sz="1600" dirty="0"/>
          </a:p>
        </p:txBody>
      </p:sp>
      <p:sp>
        <p:nvSpPr>
          <p:cNvPr id="65" name="Text 63"/>
          <p:cNvSpPr/>
          <p:nvPr/>
        </p:nvSpPr>
        <p:spPr>
          <a:xfrm>
            <a:off x="7453665" y="4743969"/>
            <a:ext cx="4269572" cy="151807"/>
          </a:xfrm>
          <a:prstGeom prst="rect">
            <a:avLst/>
          </a:prstGeom>
          <a:noFill/>
        </p:spPr>
        <p:txBody>
          <a:bodyPr wrap="square" lIns="0" tIns="0" rIns="0" bIns="0" rtlCol="0" anchor="ctr"/>
          <a:lstStyle/>
          <a:p>
            <a:pPr>
              <a:lnSpc>
                <a:spcPct val="110000"/>
              </a:lnSpc>
            </a:pPr>
            <a:r>
              <a:rPr lang="en-US" sz="895"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Création espaces verts multifonctionnels</a:t>
            </a:r>
            <a:endParaRPr lang="en-US" sz="1600" dirty="0"/>
          </a:p>
        </p:txBody>
      </p:sp>
      <p:sp>
        <p:nvSpPr>
          <p:cNvPr id="66" name="Text 64"/>
          <p:cNvSpPr/>
          <p:nvPr/>
        </p:nvSpPr>
        <p:spPr>
          <a:xfrm>
            <a:off x="7453665" y="4933728"/>
            <a:ext cx="4269572" cy="151807"/>
          </a:xfrm>
          <a:prstGeom prst="rect">
            <a:avLst/>
          </a:prstGeom>
          <a:noFill/>
        </p:spPr>
        <p:txBody>
          <a:bodyPr wrap="square" lIns="0" tIns="0" rIns="0" bIns="0" rtlCol="0" anchor="ctr"/>
          <a:lstStyle/>
          <a:p>
            <a:pPr>
              <a:lnSpc>
                <a:spcPct val="110000"/>
              </a:lnSpc>
            </a:pPr>
            <a:r>
              <a:rPr lang="en-US" sz="895"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Valorisation paysagère des équipements</a:t>
            </a:r>
            <a:endParaRPr lang="en-US" sz="1600" dirty="0"/>
          </a:p>
        </p:txBody>
      </p:sp>
      <p:sp>
        <p:nvSpPr>
          <p:cNvPr id="67" name="Text 65"/>
          <p:cNvSpPr/>
          <p:nvPr/>
        </p:nvSpPr>
        <p:spPr>
          <a:xfrm>
            <a:off x="7453665" y="5123486"/>
            <a:ext cx="4269572" cy="151807"/>
          </a:xfrm>
          <a:prstGeom prst="rect">
            <a:avLst/>
          </a:prstGeom>
          <a:noFill/>
        </p:spPr>
        <p:txBody>
          <a:bodyPr wrap="square" lIns="0" tIns="0" rIns="0" bIns="0" rtlCol="0" anchor="ctr"/>
          <a:lstStyle/>
          <a:p>
            <a:pPr>
              <a:lnSpc>
                <a:spcPct val="110000"/>
              </a:lnSpc>
            </a:pPr>
            <a:r>
              <a:rPr lang="en-US" sz="895"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Contribution économie circulaire</a:t>
            </a:r>
            <a:endParaRPr lang="en-US" sz="1600" dirty="0"/>
          </a:p>
        </p:txBody>
      </p:sp>
      <p:sp>
        <p:nvSpPr>
          <p:cNvPr id="68" name="Shape 66"/>
          <p:cNvSpPr/>
          <p:nvPr/>
        </p:nvSpPr>
        <p:spPr>
          <a:xfrm>
            <a:off x="7320833" y="5540956"/>
            <a:ext cx="4497282" cy="597740"/>
          </a:xfrm>
          <a:custGeom>
            <a:avLst/>
            <a:gdLst/>
            <a:ahLst/>
            <a:cxnLst/>
            <a:rect l="l" t="t" r="r" b="b"/>
            <a:pathLst>
              <a:path w="4497282" h="597740">
                <a:moveTo>
                  <a:pt x="37952" y="0"/>
                </a:moveTo>
                <a:lnTo>
                  <a:pt x="4421381" y="0"/>
                </a:lnTo>
                <a:cubicBezTo>
                  <a:pt x="4463300" y="0"/>
                  <a:pt x="4497282" y="33982"/>
                  <a:pt x="4497282" y="75901"/>
                </a:cubicBezTo>
                <a:lnTo>
                  <a:pt x="4497282" y="521839"/>
                </a:lnTo>
                <a:cubicBezTo>
                  <a:pt x="4497282" y="563758"/>
                  <a:pt x="4463300" y="597740"/>
                  <a:pt x="4421381" y="597740"/>
                </a:cubicBezTo>
                <a:lnTo>
                  <a:pt x="37952" y="597740"/>
                </a:lnTo>
                <a:cubicBezTo>
                  <a:pt x="16992" y="597740"/>
                  <a:pt x="0" y="580749"/>
                  <a:pt x="0" y="559788"/>
                </a:cubicBezTo>
                <a:lnTo>
                  <a:pt x="0" y="37952"/>
                </a:lnTo>
                <a:cubicBezTo>
                  <a:pt x="0" y="17006"/>
                  <a:pt x="17006" y="0"/>
                  <a:pt x="37952" y="0"/>
                </a:cubicBezTo>
                <a:close/>
              </a:path>
            </a:pathLst>
          </a:custGeom>
          <a:solidFill>
            <a:srgbClr val="16A085">
              <a:alpha val="10196"/>
            </a:srgbClr>
          </a:solidFill>
        </p:spPr>
      </p:sp>
      <p:sp>
        <p:nvSpPr>
          <p:cNvPr id="69" name="Shape 67"/>
          <p:cNvSpPr/>
          <p:nvPr/>
        </p:nvSpPr>
        <p:spPr>
          <a:xfrm>
            <a:off x="7320833" y="5540956"/>
            <a:ext cx="37952" cy="597740"/>
          </a:xfrm>
          <a:custGeom>
            <a:avLst/>
            <a:gdLst/>
            <a:ahLst/>
            <a:cxnLst/>
            <a:rect l="l" t="t" r="r" b="b"/>
            <a:pathLst>
              <a:path w="37952" h="597740">
                <a:moveTo>
                  <a:pt x="37952" y="0"/>
                </a:moveTo>
                <a:lnTo>
                  <a:pt x="37952" y="0"/>
                </a:lnTo>
                <a:lnTo>
                  <a:pt x="37952" y="597740"/>
                </a:lnTo>
                <a:lnTo>
                  <a:pt x="37952" y="597740"/>
                </a:lnTo>
                <a:cubicBezTo>
                  <a:pt x="16992" y="597740"/>
                  <a:pt x="0" y="580749"/>
                  <a:pt x="0" y="559788"/>
                </a:cubicBezTo>
                <a:lnTo>
                  <a:pt x="0" y="37952"/>
                </a:lnTo>
                <a:cubicBezTo>
                  <a:pt x="0" y="17006"/>
                  <a:pt x="17006" y="0"/>
                  <a:pt x="37952" y="0"/>
                </a:cubicBezTo>
                <a:close/>
              </a:path>
            </a:pathLst>
          </a:custGeom>
          <a:solidFill>
            <a:srgbClr val="16A085"/>
          </a:solidFill>
        </p:spPr>
      </p:sp>
      <p:sp>
        <p:nvSpPr>
          <p:cNvPr id="70" name="Shape 68"/>
          <p:cNvSpPr/>
          <p:nvPr/>
        </p:nvSpPr>
        <p:spPr>
          <a:xfrm>
            <a:off x="7482128" y="5683275"/>
            <a:ext cx="85391" cy="113855"/>
          </a:xfrm>
          <a:custGeom>
            <a:avLst/>
            <a:gdLst/>
            <a:ahLst/>
            <a:cxnLst/>
            <a:rect l="l" t="t" r="r" b="b"/>
            <a:pathLst>
              <a:path w="85391" h="113855">
                <a:moveTo>
                  <a:pt x="65133" y="85391"/>
                </a:moveTo>
                <a:cubicBezTo>
                  <a:pt x="66757" y="80433"/>
                  <a:pt x="70003" y="75941"/>
                  <a:pt x="73672" y="72071"/>
                </a:cubicBezTo>
                <a:cubicBezTo>
                  <a:pt x="80944" y="64422"/>
                  <a:pt x="85391" y="54081"/>
                  <a:pt x="85391" y="42696"/>
                </a:cubicBezTo>
                <a:cubicBezTo>
                  <a:pt x="85391" y="19124"/>
                  <a:pt x="66267" y="0"/>
                  <a:pt x="42696" y="0"/>
                </a:cubicBezTo>
                <a:cubicBezTo>
                  <a:pt x="19124" y="0"/>
                  <a:pt x="0" y="19124"/>
                  <a:pt x="0" y="42696"/>
                </a:cubicBezTo>
                <a:cubicBezTo>
                  <a:pt x="0" y="54081"/>
                  <a:pt x="4447" y="64422"/>
                  <a:pt x="11719" y="72071"/>
                </a:cubicBezTo>
                <a:cubicBezTo>
                  <a:pt x="15388" y="75941"/>
                  <a:pt x="18657" y="80433"/>
                  <a:pt x="20258" y="85391"/>
                </a:cubicBezTo>
                <a:lnTo>
                  <a:pt x="65111" y="85391"/>
                </a:lnTo>
                <a:close/>
                <a:moveTo>
                  <a:pt x="64044" y="96065"/>
                </a:moveTo>
                <a:lnTo>
                  <a:pt x="21348" y="96065"/>
                </a:lnTo>
                <a:lnTo>
                  <a:pt x="21348" y="99623"/>
                </a:lnTo>
                <a:cubicBezTo>
                  <a:pt x="21348" y="109452"/>
                  <a:pt x="29309" y="117413"/>
                  <a:pt x="39138" y="117413"/>
                </a:cubicBezTo>
                <a:lnTo>
                  <a:pt x="46254" y="117413"/>
                </a:lnTo>
                <a:cubicBezTo>
                  <a:pt x="56083" y="117413"/>
                  <a:pt x="64044" y="109452"/>
                  <a:pt x="64044" y="99623"/>
                </a:cubicBezTo>
                <a:lnTo>
                  <a:pt x="64044" y="96065"/>
                </a:lnTo>
                <a:close/>
                <a:moveTo>
                  <a:pt x="40917" y="24906"/>
                </a:moveTo>
                <a:cubicBezTo>
                  <a:pt x="32066" y="24906"/>
                  <a:pt x="24906" y="32066"/>
                  <a:pt x="24906" y="40917"/>
                </a:cubicBezTo>
                <a:cubicBezTo>
                  <a:pt x="24906" y="43874"/>
                  <a:pt x="22526" y="46254"/>
                  <a:pt x="19569" y="46254"/>
                </a:cubicBezTo>
                <a:cubicBezTo>
                  <a:pt x="16611" y="46254"/>
                  <a:pt x="14232" y="43874"/>
                  <a:pt x="14232" y="40917"/>
                </a:cubicBezTo>
                <a:cubicBezTo>
                  <a:pt x="14232" y="26173"/>
                  <a:pt x="26173" y="14232"/>
                  <a:pt x="40917" y="14232"/>
                </a:cubicBezTo>
                <a:cubicBezTo>
                  <a:pt x="43874" y="14232"/>
                  <a:pt x="46254" y="16611"/>
                  <a:pt x="46254" y="19569"/>
                </a:cubicBezTo>
                <a:cubicBezTo>
                  <a:pt x="46254" y="22526"/>
                  <a:pt x="43874" y="24906"/>
                  <a:pt x="40917" y="24906"/>
                </a:cubicBezTo>
                <a:close/>
              </a:path>
            </a:pathLst>
          </a:custGeom>
          <a:solidFill>
            <a:srgbClr val="16A085"/>
          </a:solidFill>
        </p:spPr>
      </p:sp>
      <p:sp>
        <p:nvSpPr>
          <p:cNvPr id="71" name="Text 69"/>
          <p:cNvSpPr/>
          <p:nvPr/>
        </p:nvSpPr>
        <p:spPr>
          <a:xfrm>
            <a:off x="7624337" y="5654811"/>
            <a:ext cx="4136852" cy="370030"/>
          </a:xfrm>
          <a:prstGeom prst="rect">
            <a:avLst/>
          </a:prstGeom>
          <a:noFill/>
        </p:spPr>
        <p:txBody>
          <a:bodyPr wrap="square" lIns="0" tIns="0" rIns="0" bIns="0" rtlCol="0" anchor="ctr"/>
          <a:lstStyle/>
          <a:p>
            <a:pPr>
              <a:lnSpc>
                <a:spcPct val="140000"/>
              </a:lnSpc>
            </a:pPr>
            <a:r>
              <a:rPr lang="en-US" sz="895"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Exemple :</a:t>
            </a:r>
            <a:r>
              <a:rPr lang="en-US" sz="895"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Pays de Montbéliard Agglomération est pilote national en gestion durable des eaux pluviales, avec certification territoriale.</a:t>
            </a:r>
            <a:endParaRPr lang="en-US" sz="1600"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54934" y="354934"/>
            <a:ext cx="11544245" cy="177467"/>
          </a:xfrm>
          <a:prstGeom prst="rect">
            <a:avLst/>
          </a:prstGeom>
          <a:noFill/>
        </p:spPr>
        <p:txBody>
          <a:bodyPr wrap="square" lIns="0" tIns="0" rIns="0" bIns="0" rtlCol="0" anchor="ctr"/>
          <a:lstStyle/>
          <a:p>
            <a:pPr>
              <a:lnSpc>
                <a:spcPct val="120000"/>
              </a:lnSpc>
            </a:pPr>
            <a:r>
              <a:rPr lang="en-US" sz="980" b="1" kern="0" spc="98"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04 | Solutions Techniques</a:t>
            </a:r>
            <a:endParaRPr lang="en-US" sz="1600" dirty="0"/>
          </a:p>
        </p:txBody>
      </p:sp>
      <p:sp>
        <p:nvSpPr>
          <p:cNvPr id="3" name="Text 1"/>
          <p:cNvSpPr/>
          <p:nvPr/>
        </p:nvSpPr>
        <p:spPr>
          <a:xfrm>
            <a:off x="354934" y="603389"/>
            <a:ext cx="11641852" cy="354934"/>
          </a:xfrm>
          <a:prstGeom prst="rect">
            <a:avLst/>
          </a:prstGeom>
          <a:noFill/>
        </p:spPr>
        <p:txBody>
          <a:bodyPr wrap="square" lIns="0" tIns="0" rIns="0" bIns="0" rtlCol="0" anchor="ctr"/>
          <a:lstStyle/>
          <a:p>
            <a:pPr>
              <a:lnSpc>
                <a:spcPct val="90000"/>
              </a:lnSpc>
            </a:pPr>
            <a:r>
              <a:rPr lang="en-US" sz="2515" b="1" dirty="0">
                <a:solidFill>
                  <a:srgbClr val="34495E"/>
                </a:solidFill>
                <a:latin typeface="Liter" panose="02000503030000020004" pitchFamily="34" charset="0"/>
                <a:ea typeface="Liter" panose="02000503030000020004" pitchFamily="34" charset="-122"/>
                <a:cs typeface="Liter" panose="02000503030000020004" pitchFamily="34" charset="-120"/>
              </a:rPr>
              <a:t>Techniques Alternatives de Gestion à la Source</a:t>
            </a:r>
            <a:endParaRPr lang="en-US" sz="1600" dirty="0"/>
          </a:p>
        </p:txBody>
      </p:sp>
      <p:sp>
        <p:nvSpPr>
          <p:cNvPr id="4" name="Shape 2"/>
          <p:cNvSpPr/>
          <p:nvPr/>
        </p:nvSpPr>
        <p:spPr>
          <a:xfrm>
            <a:off x="354934" y="1064803"/>
            <a:ext cx="709869" cy="35493"/>
          </a:xfrm>
          <a:custGeom>
            <a:avLst/>
            <a:gdLst/>
            <a:ahLst/>
            <a:cxnLst/>
            <a:rect l="l" t="t" r="r" b="b"/>
            <a:pathLst>
              <a:path w="709869" h="35493">
                <a:moveTo>
                  <a:pt x="0" y="0"/>
                </a:moveTo>
                <a:lnTo>
                  <a:pt x="709869" y="0"/>
                </a:lnTo>
                <a:lnTo>
                  <a:pt x="709869" y="35493"/>
                </a:lnTo>
                <a:lnTo>
                  <a:pt x="0" y="35493"/>
                </a:lnTo>
                <a:lnTo>
                  <a:pt x="0" y="0"/>
                </a:lnTo>
                <a:close/>
              </a:path>
            </a:pathLst>
          </a:custGeom>
          <a:solidFill>
            <a:srgbClr val="16A085"/>
          </a:solidFill>
        </p:spPr>
      </p:sp>
      <p:sp>
        <p:nvSpPr>
          <p:cNvPr id="5" name="Shape 3"/>
          <p:cNvSpPr/>
          <p:nvPr/>
        </p:nvSpPr>
        <p:spPr>
          <a:xfrm>
            <a:off x="354934" y="1260017"/>
            <a:ext cx="3753432" cy="2378061"/>
          </a:xfrm>
          <a:custGeom>
            <a:avLst/>
            <a:gdLst/>
            <a:ahLst/>
            <a:cxnLst/>
            <a:rect l="l" t="t" r="r" b="b"/>
            <a:pathLst>
              <a:path w="3753432" h="2378061">
                <a:moveTo>
                  <a:pt x="35493" y="0"/>
                </a:moveTo>
                <a:lnTo>
                  <a:pt x="3717939" y="0"/>
                </a:lnTo>
                <a:cubicBezTo>
                  <a:pt x="3737541" y="0"/>
                  <a:pt x="3753432" y="15891"/>
                  <a:pt x="3753432" y="35493"/>
                </a:cubicBezTo>
                <a:lnTo>
                  <a:pt x="3753432" y="2307076"/>
                </a:lnTo>
                <a:cubicBezTo>
                  <a:pt x="3753432" y="2346280"/>
                  <a:pt x="3721651" y="2378061"/>
                  <a:pt x="3682447" y="2378061"/>
                </a:cubicBezTo>
                <a:lnTo>
                  <a:pt x="70985" y="2378061"/>
                </a:lnTo>
                <a:cubicBezTo>
                  <a:pt x="31781" y="2378061"/>
                  <a:pt x="0" y="2346280"/>
                  <a:pt x="0" y="2307076"/>
                </a:cubicBezTo>
                <a:lnTo>
                  <a:pt x="0" y="35493"/>
                </a:lnTo>
                <a:cubicBezTo>
                  <a:pt x="0" y="15904"/>
                  <a:pt x="15904" y="0"/>
                  <a:pt x="35493" y="0"/>
                </a:cubicBezTo>
                <a:close/>
              </a:path>
            </a:pathLst>
          </a:custGeom>
          <a:solidFill>
            <a:srgbClr val="FFFFFF"/>
          </a:solidFill>
          <a:effectLst>
            <a:outerShdw blurRad="26620" dist="8873" dir="5400000" algn="bl" rotWithShape="0">
              <a:srgbClr val="000000">
                <a:alpha val="10196"/>
              </a:srgbClr>
            </a:outerShdw>
          </a:effectLst>
        </p:spPr>
      </p:sp>
      <p:sp>
        <p:nvSpPr>
          <p:cNvPr id="6" name="Shape 4"/>
          <p:cNvSpPr/>
          <p:nvPr/>
        </p:nvSpPr>
        <p:spPr>
          <a:xfrm>
            <a:off x="354934" y="1260017"/>
            <a:ext cx="3753432" cy="35493"/>
          </a:xfrm>
          <a:custGeom>
            <a:avLst/>
            <a:gdLst/>
            <a:ahLst/>
            <a:cxnLst/>
            <a:rect l="l" t="t" r="r" b="b"/>
            <a:pathLst>
              <a:path w="3753432" h="35493">
                <a:moveTo>
                  <a:pt x="35493" y="0"/>
                </a:moveTo>
                <a:lnTo>
                  <a:pt x="3717939" y="0"/>
                </a:lnTo>
                <a:cubicBezTo>
                  <a:pt x="3737541" y="0"/>
                  <a:pt x="3753432" y="15891"/>
                  <a:pt x="3753432" y="35493"/>
                </a:cubicBezTo>
                <a:lnTo>
                  <a:pt x="3753432" y="35493"/>
                </a:lnTo>
                <a:lnTo>
                  <a:pt x="0" y="35493"/>
                </a:lnTo>
                <a:lnTo>
                  <a:pt x="0" y="35493"/>
                </a:lnTo>
                <a:cubicBezTo>
                  <a:pt x="0" y="15904"/>
                  <a:pt x="15904" y="0"/>
                  <a:pt x="35493" y="0"/>
                </a:cubicBezTo>
                <a:close/>
              </a:path>
            </a:pathLst>
          </a:custGeom>
          <a:solidFill>
            <a:srgbClr val="16A085"/>
          </a:solidFill>
        </p:spPr>
      </p:sp>
      <p:sp>
        <p:nvSpPr>
          <p:cNvPr id="7" name="Shape 5"/>
          <p:cNvSpPr/>
          <p:nvPr/>
        </p:nvSpPr>
        <p:spPr>
          <a:xfrm>
            <a:off x="496908" y="1419738"/>
            <a:ext cx="354934" cy="354934"/>
          </a:xfrm>
          <a:custGeom>
            <a:avLst/>
            <a:gdLst/>
            <a:ahLst/>
            <a:cxnLst/>
            <a:rect l="l" t="t" r="r" b="b"/>
            <a:pathLst>
              <a:path w="354934" h="354934">
                <a:moveTo>
                  <a:pt x="177467" y="0"/>
                </a:moveTo>
                <a:lnTo>
                  <a:pt x="177467" y="0"/>
                </a:lnTo>
                <a:cubicBezTo>
                  <a:pt x="275414" y="0"/>
                  <a:pt x="354934" y="79520"/>
                  <a:pt x="354934" y="177467"/>
                </a:cubicBezTo>
                <a:lnTo>
                  <a:pt x="354934" y="177467"/>
                </a:lnTo>
                <a:cubicBezTo>
                  <a:pt x="354934" y="275414"/>
                  <a:pt x="275414" y="354934"/>
                  <a:pt x="177467" y="354934"/>
                </a:cubicBezTo>
                <a:lnTo>
                  <a:pt x="177467" y="354934"/>
                </a:lnTo>
                <a:cubicBezTo>
                  <a:pt x="79520" y="354934"/>
                  <a:pt x="0" y="275414"/>
                  <a:pt x="0" y="177467"/>
                </a:cubicBezTo>
                <a:lnTo>
                  <a:pt x="0" y="177467"/>
                </a:lnTo>
                <a:cubicBezTo>
                  <a:pt x="0" y="79520"/>
                  <a:pt x="79520" y="0"/>
                  <a:pt x="177467" y="0"/>
                </a:cubicBezTo>
                <a:close/>
              </a:path>
            </a:pathLst>
          </a:custGeom>
          <a:solidFill>
            <a:srgbClr val="16A085">
              <a:alpha val="10196"/>
            </a:srgbClr>
          </a:solidFill>
        </p:spPr>
      </p:sp>
      <p:sp>
        <p:nvSpPr>
          <p:cNvPr id="8" name="Shape 6"/>
          <p:cNvSpPr/>
          <p:nvPr/>
        </p:nvSpPr>
        <p:spPr>
          <a:xfrm>
            <a:off x="603389" y="1526218"/>
            <a:ext cx="141974" cy="141974"/>
          </a:xfrm>
          <a:custGeom>
            <a:avLst/>
            <a:gdLst/>
            <a:ahLst/>
            <a:cxnLst/>
            <a:rect l="l" t="t" r="r" b="b"/>
            <a:pathLst>
              <a:path w="141974" h="141974">
                <a:moveTo>
                  <a:pt x="113856" y="34412"/>
                </a:moveTo>
                <a:cubicBezTo>
                  <a:pt x="119596" y="38738"/>
                  <a:pt x="126612" y="42925"/>
                  <a:pt x="134431" y="43979"/>
                </a:cubicBezTo>
                <a:cubicBezTo>
                  <a:pt x="138064" y="44478"/>
                  <a:pt x="141419" y="41899"/>
                  <a:pt x="141918" y="38266"/>
                </a:cubicBezTo>
                <a:cubicBezTo>
                  <a:pt x="142417" y="34634"/>
                  <a:pt x="139839" y="31279"/>
                  <a:pt x="136206" y="30779"/>
                </a:cubicBezTo>
                <a:cubicBezTo>
                  <a:pt x="131797" y="30197"/>
                  <a:pt x="127000" y="27646"/>
                  <a:pt x="121870" y="23792"/>
                </a:cubicBezTo>
                <a:cubicBezTo>
                  <a:pt x="111222" y="15750"/>
                  <a:pt x="96775" y="15750"/>
                  <a:pt x="86099" y="23792"/>
                </a:cubicBezTo>
                <a:cubicBezTo>
                  <a:pt x="79444" y="28811"/>
                  <a:pt x="74814" y="31084"/>
                  <a:pt x="70987" y="31084"/>
                </a:cubicBezTo>
                <a:cubicBezTo>
                  <a:pt x="67160" y="31084"/>
                  <a:pt x="62529" y="28811"/>
                  <a:pt x="55874" y="23792"/>
                </a:cubicBezTo>
                <a:cubicBezTo>
                  <a:pt x="45226" y="15750"/>
                  <a:pt x="30779" y="15750"/>
                  <a:pt x="20104" y="23792"/>
                </a:cubicBezTo>
                <a:cubicBezTo>
                  <a:pt x="14974" y="27646"/>
                  <a:pt x="10177" y="30197"/>
                  <a:pt x="5768" y="30779"/>
                </a:cubicBezTo>
                <a:cubicBezTo>
                  <a:pt x="2135" y="31279"/>
                  <a:pt x="-444" y="34606"/>
                  <a:pt x="55" y="38266"/>
                </a:cubicBezTo>
                <a:cubicBezTo>
                  <a:pt x="555" y="41927"/>
                  <a:pt x="3882" y="44478"/>
                  <a:pt x="7542" y="43979"/>
                </a:cubicBezTo>
                <a:cubicBezTo>
                  <a:pt x="15362" y="42925"/>
                  <a:pt x="22405" y="38738"/>
                  <a:pt x="28117" y="34412"/>
                </a:cubicBezTo>
                <a:cubicBezTo>
                  <a:pt x="34024" y="29948"/>
                  <a:pt x="41954" y="29948"/>
                  <a:pt x="47861" y="34412"/>
                </a:cubicBezTo>
                <a:cubicBezTo>
                  <a:pt x="54571" y="39486"/>
                  <a:pt x="62363" y="44367"/>
                  <a:pt x="70987" y="44367"/>
                </a:cubicBezTo>
                <a:cubicBezTo>
                  <a:pt x="79611" y="44367"/>
                  <a:pt x="87375" y="39459"/>
                  <a:pt x="94113" y="34412"/>
                </a:cubicBezTo>
                <a:cubicBezTo>
                  <a:pt x="100019" y="29948"/>
                  <a:pt x="107950" y="29948"/>
                  <a:pt x="113856" y="34412"/>
                </a:cubicBezTo>
                <a:close/>
                <a:moveTo>
                  <a:pt x="113856" y="74342"/>
                </a:moveTo>
                <a:cubicBezTo>
                  <a:pt x="119596" y="78668"/>
                  <a:pt x="126612" y="82855"/>
                  <a:pt x="134431" y="83909"/>
                </a:cubicBezTo>
                <a:cubicBezTo>
                  <a:pt x="138064" y="84408"/>
                  <a:pt x="141419" y="81829"/>
                  <a:pt x="141918" y="78197"/>
                </a:cubicBezTo>
                <a:cubicBezTo>
                  <a:pt x="142417" y="74564"/>
                  <a:pt x="139839" y="71209"/>
                  <a:pt x="136206" y="70710"/>
                </a:cubicBezTo>
                <a:cubicBezTo>
                  <a:pt x="131797" y="70127"/>
                  <a:pt x="127000" y="67576"/>
                  <a:pt x="121870" y="63722"/>
                </a:cubicBezTo>
                <a:cubicBezTo>
                  <a:pt x="111222" y="55680"/>
                  <a:pt x="96775" y="55680"/>
                  <a:pt x="86099" y="63722"/>
                </a:cubicBezTo>
                <a:cubicBezTo>
                  <a:pt x="79444" y="68741"/>
                  <a:pt x="74814" y="71015"/>
                  <a:pt x="70987" y="71015"/>
                </a:cubicBezTo>
                <a:cubicBezTo>
                  <a:pt x="67160" y="71015"/>
                  <a:pt x="62529" y="68741"/>
                  <a:pt x="55874" y="63722"/>
                </a:cubicBezTo>
                <a:cubicBezTo>
                  <a:pt x="45226" y="55680"/>
                  <a:pt x="30779" y="55680"/>
                  <a:pt x="20104" y="63722"/>
                </a:cubicBezTo>
                <a:cubicBezTo>
                  <a:pt x="14974" y="67576"/>
                  <a:pt x="10177" y="70127"/>
                  <a:pt x="5768" y="70710"/>
                </a:cubicBezTo>
                <a:cubicBezTo>
                  <a:pt x="2135" y="71181"/>
                  <a:pt x="-444" y="74536"/>
                  <a:pt x="55" y="78197"/>
                </a:cubicBezTo>
                <a:cubicBezTo>
                  <a:pt x="555" y="81857"/>
                  <a:pt x="3882" y="84408"/>
                  <a:pt x="7542" y="83909"/>
                </a:cubicBezTo>
                <a:cubicBezTo>
                  <a:pt x="15362" y="82855"/>
                  <a:pt x="22405" y="78668"/>
                  <a:pt x="28117" y="74342"/>
                </a:cubicBezTo>
                <a:cubicBezTo>
                  <a:pt x="34024" y="69878"/>
                  <a:pt x="41954" y="69878"/>
                  <a:pt x="47861" y="74342"/>
                </a:cubicBezTo>
                <a:cubicBezTo>
                  <a:pt x="54571" y="79417"/>
                  <a:pt x="62363" y="84297"/>
                  <a:pt x="70987" y="84297"/>
                </a:cubicBezTo>
                <a:cubicBezTo>
                  <a:pt x="79611" y="84297"/>
                  <a:pt x="87375" y="79389"/>
                  <a:pt x="94113" y="74342"/>
                </a:cubicBezTo>
                <a:cubicBezTo>
                  <a:pt x="100019" y="69878"/>
                  <a:pt x="107950" y="69878"/>
                  <a:pt x="113856" y="74342"/>
                </a:cubicBezTo>
                <a:close/>
                <a:moveTo>
                  <a:pt x="94113" y="114272"/>
                </a:moveTo>
                <a:cubicBezTo>
                  <a:pt x="100019" y="109808"/>
                  <a:pt x="107950" y="109808"/>
                  <a:pt x="113856" y="114272"/>
                </a:cubicBezTo>
                <a:cubicBezTo>
                  <a:pt x="119596" y="118598"/>
                  <a:pt x="126612" y="122785"/>
                  <a:pt x="134431" y="123839"/>
                </a:cubicBezTo>
                <a:cubicBezTo>
                  <a:pt x="138064" y="124338"/>
                  <a:pt x="141419" y="121759"/>
                  <a:pt x="141918" y="118127"/>
                </a:cubicBezTo>
                <a:cubicBezTo>
                  <a:pt x="142417" y="114494"/>
                  <a:pt x="139839" y="111139"/>
                  <a:pt x="136206" y="110640"/>
                </a:cubicBezTo>
                <a:cubicBezTo>
                  <a:pt x="131797" y="110057"/>
                  <a:pt x="127000" y="107506"/>
                  <a:pt x="121870" y="103652"/>
                </a:cubicBezTo>
                <a:cubicBezTo>
                  <a:pt x="111222" y="95610"/>
                  <a:pt x="96775" y="95610"/>
                  <a:pt x="86099" y="103652"/>
                </a:cubicBezTo>
                <a:cubicBezTo>
                  <a:pt x="79444" y="108671"/>
                  <a:pt x="74814" y="110945"/>
                  <a:pt x="70987" y="110945"/>
                </a:cubicBezTo>
                <a:cubicBezTo>
                  <a:pt x="67160" y="110945"/>
                  <a:pt x="62529" y="108671"/>
                  <a:pt x="55874" y="103652"/>
                </a:cubicBezTo>
                <a:cubicBezTo>
                  <a:pt x="45226" y="95610"/>
                  <a:pt x="30779" y="95610"/>
                  <a:pt x="20104" y="103652"/>
                </a:cubicBezTo>
                <a:cubicBezTo>
                  <a:pt x="14974" y="107506"/>
                  <a:pt x="10177" y="110057"/>
                  <a:pt x="5768" y="110640"/>
                </a:cubicBezTo>
                <a:cubicBezTo>
                  <a:pt x="2135" y="111139"/>
                  <a:pt x="-444" y="114466"/>
                  <a:pt x="55" y="118127"/>
                </a:cubicBezTo>
                <a:cubicBezTo>
                  <a:pt x="555" y="121787"/>
                  <a:pt x="3882" y="124338"/>
                  <a:pt x="7542" y="123839"/>
                </a:cubicBezTo>
                <a:cubicBezTo>
                  <a:pt x="15362" y="122785"/>
                  <a:pt x="22405" y="118598"/>
                  <a:pt x="28117" y="114272"/>
                </a:cubicBezTo>
                <a:cubicBezTo>
                  <a:pt x="34024" y="109808"/>
                  <a:pt x="41954" y="109808"/>
                  <a:pt x="47861" y="114272"/>
                </a:cubicBezTo>
                <a:cubicBezTo>
                  <a:pt x="54571" y="119347"/>
                  <a:pt x="62363" y="124227"/>
                  <a:pt x="70987" y="124227"/>
                </a:cubicBezTo>
                <a:cubicBezTo>
                  <a:pt x="79611" y="124227"/>
                  <a:pt x="87375" y="119319"/>
                  <a:pt x="94113" y="114272"/>
                </a:cubicBezTo>
                <a:close/>
              </a:path>
            </a:pathLst>
          </a:custGeom>
          <a:solidFill>
            <a:srgbClr val="16A085"/>
          </a:solidFill>
        </p:spPr>
      </p:sp>
      <p:sp>
        <p:nvSpPr>
          <p:cNvPr id="9" name="Text 7"/>
          <p:cNvSpPr/>
          <p:nvPr/>
        </p:nvSpPr>
        <p:spPr>
          <a:xfrm>
            <a:off x="922830" y="1490725"/>
            <a:ext cx="1100297" cy="212961"/>
          </a:xfrm>
          <a:prstGeom prst="rect">
            <a:avLst/>
          </a:prstGeom>
          <a:noFill/>
        </p:spPr>
        <p:txBody>
          <a:bodyPr wrap="square" lIns="0" tIns="0" rIns="0" bIns="0" rtlCol="0" anchor="ctr"/>
          <a:lstStyle/>
          <a:p>
            <a:pPr>
              <a:lnSpc>
                <a:spcPct val="130000"/>
              </a:lnSpc>
            </a:pPr>
            <a:r>
              <a:rPr lang="en-US" sz="1120" b="1" dirty="0">
                <a:solidFill>
                  <a:srgbClr val="34495E"/>
                </a:solidFill>
                <a:latin typeface="Liter" panose="02000503030000020004" pitchFamily="34" charset="0"/>
                <a:ea typeface="Liter" panose="02000503030000020004" pitchFamily="34" charset="-122"/>
                <a:cs typeface="Liter" panose="02000503030000020004" pitchFamily="34" charset="-120"/>
              </a:rPr>
              <a:t>Noues et Fossés</a:t>
            </a:r>
            <a:endParaRPr lang="en-US" sz="1600" dirty="0"/>
          </a:p>
        </p:txBody>
      </p:sp>
      <p:sp>
        <p:nvSpPr>
          <p:cNvPr id="10" name="Text 8"/>
          <p:cNvSpPr/>
          <p:nvPr/>
        </p:nvSpPr>
        <p:spPr>
          <a:xfrm>
            <a:off x="496908" y="1845659"/>
            <a:ext cx="3531598" cy="408175"/>
          </a:xfrm>
          <a:prstGeom prst="rect">
            <a:avLst/>
          </a:prstGeom>
          <a:noFill/>
        </p:spPr>
        <p:txBody>
          <a:bodyPr wrap="square" lIns="0" tIns="0" rIns="0" bIns="0" rtlCol="0" anchor="ctr"/>
          <a:lstStyle/>
          <a:p>
            <a:pPr>
              <a:lnSpc>
                <a:spcPct val="140000"/>
              </a:lnSpc>
            </a:pPr>
            <a:r>
              <a:rPr lang="en-US" sz="98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Fossés larges et peu profonds</a:t>
            </a:r>
            <a:r>
              <a:rPr lang="en-US" sz="98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avec rives en pente douce. Collecte par ruissellement ou canalisation.</a:t>
            </a:r>
            <a:endParaRPr lang="en-US" sz="1600" dirty="0"/>
          </a:p>
        </p:txBody>
      </p:sp>
      <p:sp>
        <p:nvSpPr>
          <p:cNvPr id="11" name="Shape 9"/>
          <p:cNvSpPr/>
          <p:nvPr/>
        </p:nvSpPr>
        <p:spPr>
          <a:xfrm>
            <a:off x="496908" y="2320384"/>
            <a:ext cx="3469485" cy="603389"/>
          </a:xfrm>
          <a:custGeom>
            <a:avLst/>
            <a:gdLst/>
            <a:ahLst/>
            <a:cxnLst/>
            <a:rect l="l" t="t" r="r" b="b"/>
            <a:pathLst>
              <a:path w="3469485" h="603389">
                <a:moveTo>
                  <a:pt x="70989" y="0"/>
                </a:moveTo>
                <a:lnTo>
                  <a:pt x="3398496" y="0"/>
                </a:lnTo>
                <a:cubicBezTo>
                  <a:pt x="3437702" y="0"/>
                  <a:pt x="3469485" y="31783"/>
                  <a:pt x="3469485" y="70989"/>
                </a:cubicBezTo>
                <a:lnTo>
                  <a:pt x="3469485" y="532400"/>
                </a:lnTo>
                <a:cubicBezTo>
                  <a:pt x="3469485" y="571606"/>
                  <a:pt x="3437702" y="603389"/>
                  <a:pt x="3398496" y="603389"/>
                </a:cubicBezTo>
                <a:lnTo>
                  <a:pt x="70989" y="603389"/>
                </a:lnTo>
                <a:cubicBezTo>
                  <a:pt x="31783" y="603389"/>
                  <a:pt x="0" y="571606"/>
                  <a:pt x="0" y="532400"/>
                </a:cubicBezTo>
                <a:lnTo>
                  <a:pt x="0" y="70989"/>
                </a:lnTo>
                <a:cubicBezTo>
                  <a:pt x="0" y="31783"/>
                  <a:pt x="31783" y="0"/>
                  <a:pt x="70989" y="0"/>
                </a:cubicBezTo>
                <a:close/>
              </a:path>
            </a:pathLst>
          </a:custGeom>
          <a:solidFill>
            <a:srgbClr val="F4F6F7"/>
          </a:solidFill>
        </p:spPr>
      </p:sp>
      <p:sp>
        <p:nvSpPr>
          <p:cNvPr id="12" name="Text 10"/>
          <p:cNvSpPr/>
          <p:nvPr/>
        </p:nvSpPr>
        <p:spPr>
          <a:xfrm>
            <a:off x="567895" y="2391371"/>
            <a:ext cx="3380751" cy="283948"/>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Fonctionnement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Stockage à l'air libre, infiltration dans sol ou rejet régulé</a:t>
            </a:r>
            <a:endParaRPr lang="en-US" sz="1600" dirty="0"/>
          </a:p>
        </p:txBody>
      </p:sp>
      <p:sp>
        <p:nvSpPr>
          <p:cNvPr id="13" name="Text 11"/>
          <p:cNvSpPr/>
          <p:nvPr/>
        </p:nvSpPr>
        <p:spPr>
          <a:xfrm>
            <a:off x="567895" y="2710812"/>
            <a:ext cx="3380751" cy="141974"/>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Types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Infiltration, rétention, drainées</a:t>
            </a:r>
            <a:endParaRPr lang="en-US" sz="1600" dirty="0"/>
          </a:p>
        </p:txBody>
      </p:sp>
      <p:sp>
        <p:nvSpPr>
          <p:cNvPr id="14" name="Shape 12"/>
          <p:cNvSpPr/>
          <p:nvPr/>
        </p:nvSpPr>
        <p:spPr>
          <a:xfrm>
            <a:off x="516873" y="3012507"/>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16A085"/>
          </a:solidFill>
        </p:spPr>
      </p:sp>
      <p:sp>
        <p:nvSpPr>
          <p:cNvPr id="15" name="Text 13"/>
          <p:cNvSpPr/>
          <p:nvPr/>
        </p:nvSpPr>
        <p:spPr>
          <a:xfrm>
            <a:off x="665502" y="2994760"/>
            <a:ext cx="1047057"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Intégration paysagère</a:t>
            </a:r>
            <a:endParaRPr lang="en-US" sz="1600" dirty="0"/>
          </a:p>
        </p:txBody>
      </p:sp>
      <p:sp>
        <p:nvSpPr>
          <p:cNvPr id="16" name="Shape 14"/>
          <p:cNvSpPr/>
          <p:nvPr/>
        </p:nvSpPr>
        <p:spPr>
          <a:xfrm>
            <a:off x="516873" y="3189974"/>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16A085"/>
          </a:solidFill>
        </p:spPr>
      </p:sp>
      <p:sp>
        <p:nvSpPr>
          <p:cNvPr id="17" name="Text 15"/>
          <p:cNvSpPr/>
          <p:nvPr/>
        </p:nvSpPr>
        <p:spPr>
          <a:xfrm>
            <a:off x="665502" y="3172227"/>
            <a:ext cx="1331004"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Dépollution par décantation</a:t>
            </a:r>
            <a:endParaRPr lang="en-US" sz="1600" dirty="0"/>
          </a:p>
        </p:txBody>
      </p:sp>
      <p:sp>
        <p:nvSpPr>
          <p:cNvPr id="18" name="Shape 16"/>
          <p:cNvSpPr/>
          <p:nvPr/>
        </p:nvSpPr>
        <p:spPr>
          <a:xfrm>
            <a:off x="516873" y="3367441"/>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16A085"/>
          </a:solidFill>
        </p:spPr>
      </p:sp>
      <p:sp>
        <p:nvSpPr>
          <p:cNvPr id="19" name="Text 17"/>
          <p:cNvSpPr/>
          <p:nvPr/>
        </p:nvSpPr>
        <p:spPr>
          <a:xfrm>
            <a:off x="665502" y="3349694"/>
            <a:ext cx="550148"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Faible coût</a:t>
            </a:r>
            <a:endParaRPr lang="en-US" sz="1600" dirty="0"/>
          </a:p>
        </p:txBody>
      </p:sp>
      <p:sp>
        <p:nvSpPr>
          <p:cNvPr id="20" name="Shape 18"/>
          <p:cNvSpPr/>
          <p:nvPr/>
        </p:nvSpPr>
        <p:spPr>
          <a:xfrm>
            <a:off x="4218452" y="1260017"/>
            <a:ext cx="3753432" cy="2378061"/>
          </a:xfrm>
          <a:custGeom>
            <a:avLst/>
            <a:gdLst/>
            <a:ahLst/>
            <a:cxnLst/>
            <a:rect l="l" t="t" r="r" b="b"/>
            <a:pathLst>
              <a:path w="3753432" h="2378061">
                <a:moveTo>
                  <a:pt x="35493" y="0"/>
                </a:moveTo>
                <a:lnTo>
                  <a:pt x="3717939" y="0"/>
                </a:lnTo>
                <a:cubicBezTo>
                  <a:pt x="3737541" y="0"/>
                  <a:pt x="3753432" y="15891"/>
                  <a:pt x="3753432" y="35493"/>
                </a:cubicBezTo>
                <a:lnTo>
                  <a:pt x="3753432" y="2307076"/>
                </a:lnTo>
                <a:cubicBezTo>
                  <a:pt x="3753432" y="2346280"/>
                  <a:pt x="3721651" y="2378061"/>
                  <a:pt x="3682447" y="2378061"/>
                </a:cubicBezTo>
                <a:lnTo>
                  <a:pt x="70985" y="2378061"/>
                </a:lnTo>
                <a:cubicBezTo>
                  <a:pt x="31781" y="2378061"/>
                  <a:pt x="0" y="2346280"/>
                  <a:pt x="0" y="2307076"/>
                </a:cubicBezTo>
                <a:lnTo>
                  <a:pt x="0" y="35493"/>
                </a:lnTo>
                <a:cubicBezTo>
                  <a:pt x="0" y="15904"/>
                  <a:pt x="15904" y="0"/>
                  <a:pt x="35493" y="0"/>
                </a:cubicBezTo>
                <a:close/>
              </a:path>
            </a:pathLst>
          </a:custGeom>
          <a:solidFill>
            <a:srgbClr val="FFFFFF"/>
          </a:solidFill>
          <a:effectLst>
            <a:outerShdw blurRad="26620" dist="8873" dir="5400000" algn="bl" rotWithShape="0">
              <a:srgbClr val="000000">
                <a:alpha val="10196"/>
              </a:srgbClr>
            </a:outerShdw>
          </a:effectLst>
        </p:spPr>
      </p:sp>
      <p:sp>
        <p:nvSpPr>
          <p:cNvPr id="21" name="Shape 19"/>
          <p:cNvSpPr/>
          <p:nvPr/>
        </p:nvSpPr>
        <p:spPr>
          <a:xfrm>
            <a:off x="4218452" y="1260017"/>
            <a:ext cx="3753432" cy="35493"/>
          </a:xfrm>
          <a:custGeom>
            <a:avLst/>
            <a:gdLst/>
            <a:ahLst/>
            <a:cxnLst/>
            <a:rect l="l" t="t" r="r" b="b"/>
            <a:pathLst>
              <a:path w="3753432" h="35493">
                <a:moveTo>
                  <a:pt x="35493" y="0"/>
                </a:moveTo>
                <a:lnTo>
                  <a:pt x="3717939" y="0"/>
                </a:lnTo>
                <a:cubicBezTo>
                  <a:pt x="3737541" y="0"/>
                  <a:pt x="3753432" y="15891"/>
                  <a:pt x="3753432" y="35493"/>
                </a:cubicBezTo>
                <a:lnTo>
                  <a:pt x="3753432" y="35493"/>
                </a:lnTo>
                <a:lnTo>
                  <a:pt x="0" y="35493"/>
                </a:lnTo>
                <a:lnTo>
                  <a:pt x="0" y="35493"/>
                </a:lnTo>
                <a:cubicBezTo>
                  <a:pt x="0" y="15904"/>
                  <a:pt x="15904" y="0"/>
                  <a:pt x="35493" y="0"/>
                </a:cubicBezTo>
                <a:close/>
              </a:path>
            </a:pathLst>
          </a:custGeom>
          <a:solidFill>
            <a:srgbClr val="34495E"/>
          </a:solidFill>
        </p:spPr>
      </p:sp>
      <p:sp>
        <p:nvSpPr>
          <p:cNvPr id="22" name="Shape 20"/>
          <p:cNvSpPr/>
          <p:nvPr/>
        </p:nvSpPr>
        <p:spPr>
          <a:xfrm>
            <a:off x="4360426" y="1419738"/>
            <a:ext cx="354934" cy="354934"/>
          </a:xfrm>
          <a:custGeom>
            <a:avLst/>
            <a:gdLst/>
            <a:ahLst/>
            <a:cxnLst/>
            <a:rect l="l" t="t" r="r" b="b"/>
            <a:pathLst>
              <a:path w="354934" h="354934">
                <a:moveTo>
                  <a:pt x="177467" y="0"/>
                </a:moveTo>
                <a:lnTo>
                  <a:pt x="177467" y="0"/>
                </a:lnTo>
                <a:cubicBezTo>
                  <a:pt x="275414" y="0"/>
                  <a:pt x="354934" y="79520"/>
                  <a:pt x="354934" y="177467"/>
                </a:cubicBezTo>
                <a:lnTo>
                  <a:pt x="354934" y="177467"/>
                </a:lnTo>
                <a:cubicBezTo>
                  <a:pt x="354934" y="275414"/>
                  <a:pt x="275414" y="354934"/>
                  <a:pt x="177467" y="354934"/>
                </a:cubicBezTo>
                <a:lnTo>
                  <a:pt x="177467" y="354934"/>
                </a:lnTo>
                <a:cubicBezTo>
                  <a:pt x="79520" y="354934"/>
                  <a:pt x="0" y="275414"/>
                  <a:pt x="0" y="177467"/>
                </a:cubicBezTo>
                <a:lnTo>
                  <a:pt x="0" y="177467"/>
                </a:lnTo>
                <a:cubicBezTo>
                  <a:pt x="0" y="79520"/>
                  <a:pt x="79520" y="0"/>
                  <a:pt x="177467" y="0"/>
                </a:cubicBezTo>
                <a:close/>
              </a:path>
            </a:pathLst>
          </a:custGeom>
          <a:solidFill>
            <a:srgbClr val="34495E">
              <a:alpha val="10196"/>
            </a:srgbClr>
          </a:solidFill>
        </p:spPr>
      </p:sp>
      <p:sp>
        <p:nvSpPr>
          <p:cNvPr id="23" name="Shape 21"/>
          <p:cNvSpPr/>
          <p:nvPr/>
        </p:nvSpPr>
        <p:spPr>
          <a:xfrm>
            <a:off x="4466906" y="1526218"/>
            <a:ext cx="141974" cy="141974"/>
          </a:xfrm>
          <a:custGeom>
            <a:avLst/>
            <a:gdLst/>
            <a:ahLst/>
            <a:cxnLst/>
            <a:rect l="l" t="t" r="r" b="b"/>
            <a:pathLst>
              <a:path w="141974" h="141974">
                <a:moveTo>
                  <a:pt x="62086" y="8873"/>
                </a:moveTo>
                <a:lnTo>
                  <a:pt x="40956" y="8873"/>
                </a:lnTo>
                <a:cubicBezTo>
                  <a:pt x="32804" y="8873"/>
                  <a:pt x="25677" y="14447"/>
                  <a:pt x="23736" y="22350"/>
                </a:cubicBezTo>
                <a:lnTo>
                  <a:pt x="388" y="116602"/>
                </a:lnTo>
                <a:cubicBezTo>
                  <a:pt x="-1691" y="124976"/>
                  <a:pt x="4659" y="133100"/>
                  <a:pt x="13310" y="133100"/>
                </a:cubicBezTo>
                <a:lnTo>
                  <a:pt x="62086" y="133100"/>
                </a:lnTo>
                <a:lnTo>
                  <a:pt x="62086" y="115354"/>
                </a:lnTo>
                <a:cubicBezTo>
                  <a:pt x="62086" y="110446"/>
                  <a:pt x="66051" y="106480"/>
                  <a:pt x="70959" y="106480"/>
                </a:cubicBezTo>
                <a:cubicBezTo>
                  <a:pt x="75867" y="106480"/>
                  <a:pt x="79833" y="110446"/>
                  <a:pt x="79833" y="115354"/>
                </a:cubicBezTo>
                <a:lnTo>
                  <a:pt x="79833" y="133100"/>
                </a:lnTo>
                <a:lnTo>
                  <a:pt x="128664" y="133100"/>
                </a:lnTo>
                <a:cubicBezTo>
                  <a:pt x="137315" y="133100"/>
                  <a:pt x="143665" y="124976"/>
                  <a:pt x="141586" y="116602"/>
                </a:cubicBezTo>
                <a:lnTo>
                  <a:pt x="118265" y="22350"/>
                </a:lnTo>
                <a:cubicBezTo>
                  <a:pt x="116297" y="14447"/>
                  <a:pt x="109198" y="8873"/>
                  <a:pt x="101018" y="8873"/>
                </a:cubicBezTo>
                <a:lnTo>
                  <a:pt x="79833" y="8873"/>
                </a:lnTo>
                <a:lnTo>
                  <a:pt x="79833" y="26620"/>
                </a:lnTo>
                <a:cubicBezTo>
                  <a:pt x="79833" y="31528"/>
                  <a:pt x="75867" y="35493"/>
                  <a:pt x="70959" y="35493"/>
                </a:cubicBezTo>
                <a:cubicBezTo>
                  <a:pt x="66051" y="35493"/>
                  <a:pt x="62086" y="31528"/>
                  <a:pt x="62086" y="26620"/>
                </a:cubicBezTo>
                <a:lnTo>
                  <a:pt x="62086" y="8873"/>
                </a:lnTo>
                <a:close/>
                <a:moveTo>
                  <a:pt x="79833" y="62114"/>
                </a:moveTo>
                <a:lnTo>
                  <a:pt x="79833" y="79860"/>
                </a:lnTo>
                <a:cubicBezTo>
                  <a:pt x="79833" y="84768"/>
                  <a:pt x="75867" y="88734"/>
                  <a:pt x="70959" y="88734"/>
                </a:cubicBezTo>
                <a:cubicBezTo>
                  <a:pt x="66051" y="88734"/>
                  <a:pt x="62086" y="84768"/>
                  <a:pt x="62086" y="79860"/>
                </a:cubicBezTo>
                <a:lnTo>
                  <a:pt x="62086" y="62114"/>
                </a:lnTo>
                <a:cubicBezTo>
                  <a:pt x="62086" y="57205"/>
                  <a:pt x="66051" y="53240"/>
                  <a:pt x="70959" y="53240"/>
                </a:cubicBezTo>
                <a:cubicBezTo>
                  <a:pt x="75867" y="53240"/>
                  <a:pt x="79833" y="57205"/>
                  <a:pt x="79833" y="62114"/>
                </a:cubicBezTo>
                <a:close/>
              </a:path>
            </a:pathLst>
          </a:custGeom>
          <a:solidFill>
            <a:srgbClr val="34495E"/>
          </a:solidFill>
        </p:spPr>
      </p:sp>
      <p:sp>
        <p:nvSpPr>
          <p:cNvPr id="24" name="Text 22"/>
          <p:cNvSpPr/>
          <p:nvPr/>
        </p:nvSpPr>
        <p:spPr>
          <a:xfrm>
            <a:off x="4786347" y="1490725"/>
            <a:ext cx="1437485" cy="212961"/>
          </a:xfrm>
          <a:prstGeom prst="rect">
            <a:avLst/>
          </a:prstGeom>
          <a:noFill/>
        </p:spPr>
        <p:txBody>
          <a:bodyPr wrap="square" lIns="0" tIns="0" rIns="0" bIns="0" rtlCol="0" anchor="ctr"/>
          <a:lstStyle/>
          <a:p>
            <a:pPr>
              <a:lnSpc>
                <a:spcPct val="130000"/>
              </a:lnSpc>
            </a:pPr>
            <a:r>
              <a:rPr lang="en-US" sz="1120" b="1" dirty="0">
                <a:solidFill>
                  <a:srgbClr val="34495E"/>
                </a:solidFill>
                <a:latin typeface="Liter" panose="02000503030000020004" pitchFamily="34" charset="0"/>
                <a:ea typeface="Liter" panose="02000503030000020004" pitchFamily="34" charset="-122"/>
                <a:cs typeface="Liter" panose="02000503030000020004" pitchFamily="34" charset="-120"/>
              </a:rPr>
              <a:t>Tranchées Drainantes</a:t>
            </a:r>
            <a:endParaRPr lang="en-US" sz="1600" dirty="0"/>
          </a:p>
        </p:txBody>
      </p:sp>
      <p:sp>
        <p:nvSpPr>
          <p:cNvPr id="25" name="Text 23"/>
          <p:cNvSpPr/>
          <p:nvPr/>
        </p:nvSpPr>
        <p:spPr>
          <a:xfrm>
            <a:off x="4360426" y="1845659"/>
            <a:ext cx="3531598" cy="550148"/>
          </a:xfrm>
          <a:prstGeom prst="rect">
            <a:avLst/>
          </a:prstGeom>
          <a:noFill/>
        </p:spPr>
        <p:txBody>
          <a:bodyPr wrap="square" lIns="0" tIns="0" rIns="0" bIns="0" rtlCol="0" anchor="ctr"/>
          <a:lstStyle/>
          <a:p>
            <a:pPr>
              <a:lnSpc>
                <a:spcPct val="140000"/>
              </a:lnSpc>
            </a:pPr>
            <a:r>
              <a:rPr lang="en-US" sz="98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Ouvrages souterrains</a:t>
            </a:r>
            <a:r>
              <a:rPr lang="en-US" sz="98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remplis de matériaux granulaires (cailloux, graviers) pour stockage et infiltration.</a:t>
            </a:r>
            <a:endParaRPr lang="en-US" sz="1600" dirty="0"/>
          </a:p>
        </p:txBody>
      </p:sp>
      <p:sp>
        <p:nvSpPr>
          <p:cNvPr id="26" name="Shape 24"/>
          <p:cNvSpPr/>
          <p:nvPr/>
        </p:nvSpPr>
        <p:spPr>
          <a:xfrm>
            <a:off x="4360426" y="2462358"/>
            <a:ext cx="3469485" cy="461415"/>
          </a:xfrm>
          <a:custGeom>
            <a:avLst/>
            <a:gdLst/>
            <a:ahLst/>
            <a:cxnLst/>
            <a:rect l="l" t="t" r="r" b="b"/>
            <a:pathLst>
              <a:path w="3469485" h="461415">
                <a:moveTo>
                  <a:pt x="70989" y="0"/>
                </a:moveTo>
                <a:lnTo>
                  <a:pt x="3398496" y="0"/>
                </a:lnTo>
                <a:cubicBezTo>
                  <a:pt x="3437702" y="0"/>
                  <a:pt x="3469485" y="31783"/>
                  <a:pt x="3469485" y="70989"/>
                </a:cubicBezTo>
                <a:lnTo>
                  <a:pt x="3469485" y="390426"/>
                </a:lnTo>
                <a:cubicBezTo>
                  <a:pt x="3469485" y="429632"/>
                  <a:pt x="3437702" y="461415"/>
                  <a:pt x="3398496" y="461415"/>
                </a:cubicBezTo>
                <a:lnTo>
                  <a:pt x="70989" y="461415"/>
                </a:lnTo>
                <a:cubicBezTo>
                  <a:pt x="31783" y="461415"/>
                  <a:pt x="0" y="429632"/>
                  <a:pt x="0" y="390426"/>
                </a:cubicBezTo>
                <a:lnTo>
                  <a:pt x="0" y="70989"/>
                </a:lnTo>
                <a:cubicBezTo>
                  <a:pt x="0" y="31783"/>
                  <a:pt x="31783" y="0"/>
                  <a:pt x="70989" y="0"/>
                </a:cubicBezTo>
                <a:close/>
              </a:path>
            </a:pathLst>
          </a:custGeom>
          <a:solidFill>
            <a:srgbClr val="F4F6F7"/>
          </a:solidFill>
        </p:spPr>
      </p:sp>
      <p:sp>
        <p:nvSpPr>
          <p:cNvPr id="27" name="Text 25"/>
          <p:cNvSpPr/>
          <p:nvPr/>
        </p:nvSpPr>
        <p:spPr>
          <a:xfrm>
            <a:off x="4431413" y="2533345"/>
            <a:ext cx="3380751" cy="141974"/>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Principe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Stockage interstitiel, infiltration régulée ou rejet contrôlé</a:t>
            </a:r>
            <a:endParaRPr lang="en-US" sz="1600" dirty="0"/>
          </a:p>
        </p:txBody>
      </p:sp>
      <p:sp>
        <p:nvSpPr>
          <p:cNvPr id="28" name="Text 26"/>
          <p:cNvSpPr/>
          <p:nvPr/>
        </p:nvSpPr>
        <p:spPr>
          <a:xfrm>
            <a:off x="4431413" y="2710812"/>
            <a:ext cx="3380751" cy="141974"/>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Alimentation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Ruissellement direct ou canalisations</a:t>
            </a:r>
            <a:endParaRPr lang="en-US" sz="1600" dirty="0"/>
          </a:p>
        </p:txBody>
      </p:sp>
      <p:sp>
        <p:nvSpPr>
          <p:cNvPr id="29" name="Shape 27"/>
          <p:cNvSpPr/>
          <p:nvPr/>
        </p:nvSpPr>
        <p:spPr>
          <a:xfrm>
            <a:off x="4380391" y="3012507"/>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34495E"/>
          </a:solidFill>
        </p:spPr>
      </p:sp>
      <p:sp>
        <p:nvSpPr>
          <p:cNvPr id="30" name="Text 28"/>
          <p:cNvSpPr/>
          <p:nvPr/>
        </p:nvSpPr>
        <p:spPr>
          <a:xfrm>
            <a:off x="4529020" y="2994760"/>
            <a:ext cx="878463"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Intégration simple</a:t>
            </a:r>
            <a:endParaRPr lang="en-US" sz="1600" dirty="0"/>
          </a:p>
        </p:txBody>
      </p:sp>
      <p:sp>
        <p:nvSpPr>
          <p:cNvPr id="31" name="Shape 29"/>
          <p:cNvSpPr/>
          <p:nvPr/>
        </p:nvSpPr>
        <p:spPr>
          <a:xfrm>
            <a:off x="4380391" y="3189974"/>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34495E"/>
          </a:solidFill>
        </p:spPr>
      </p:sp>
      <p:sp>
        <p:nvSpPr>
          <p:cNvPr id="32" name="Text 30"/>
          <p:cNvSpPr/>
          <p:nvPr/>
        </p:nvSpPr>
        <p:spPr>
          <a:xfrm>
            <a:off x="4529020" y="3172227"/>
            <a:ext cx="798603"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Recharge nappe</a:t>
            </a:r>
            <a:endParaRPr lang="en-US" sz="1600" dirty="0"/>
          </a:p>
        </p:txBody>
      </p:sp>
      <p:sp>
        <p:nvSpPr>
          <p:cNvPr id="33" name="Shape 31"/>
          <p:cNvSpPr/>
          <p:nvPr/>
        </p:nvSpPr>
        <p:spPr>
          <a:xfrm>
            <a:off x="4380391" y="3367441"/>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34495E"/>
          </a:solidFill>
        </p:spPr>
      </p:sp>
      <p:sp>
        <p:nvSpPr>
          <p:cNvPr id="34" name="Text 32"/>
          <p:cNvSpPr/>
          <p:nvPr/>
        </p:nvSpPr>
        <p:spPr>
          <a:xfrm>
            <a:off x="4529020" y="3349694"/>
            <a:ext cx="736489"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Peu d'entretien</a:t>
            </a:r>
            <a:endParaRPr lang="en-US" sz="1600" dirty="0"/>
          </a:p>
        </p:txBody>
      </p:sp>
      <p:sp>
        <p:nvSpPr>
          <p:cNvPr id="35" name="Shape 33"/>
          <p:cNvSpPr/>
          <p:nvPr/>
        </p:nvSpPr>
        <p:spPr>
          <a:xfrm>
            <a:off x="8081969" y="1260017"/>
            <a:ext cx="3753432" cy="2378061"/>
          </a:xfrm>
          <a:custGeom>
            <a:avLst/>
            <a:gdLst/>
            <a:ahLst/>
            <a:cxnLst/>
            <a:rect l="l" t="t" r="r" b="b"/>
            <a:pathLst>
              <a:path w="3753432" h="2378061">
                <a:moveTo>
                  <a:pt x="35493" y="0"/>
                </a:moveTo>
                <a:lnTo>
                  <a:pt x="3717939" y="0"/>
                </a:lnTo>
                <a:cubicBezTo>
                  <a:pt x="3737541" y="0"/>
                  <a:pt x="3753432" y="15891"/>
                  <a:pt x="3753432" y="35493"/>
                </a:cubicBezTo>
                <a:lnTo>
                  <a:pt x="3753432" y="2307076"/>
                </a:lnTo>
                <a:cubicBezTo>
                  <a:pt x="3753432" y="2346280"/>
                  <a:pt x="3721651" y="2378061"/>
                  <a:pt x="3682447" y="2378061"/>
                </a:cubicBezTo>
                <a:lnTo>
                  <a:pt x="70985" y="2378061"/>
                </a:lnTo>
                <a:cubicBezTo>
                  <a:pt x="31781" y="2378061"/>
                  <a:pt x="0" y="2346280"/>
                  <a:pt x="0" y="2307076"/>
                </a:cubicBezTo>
                <a:lnTo>
                  <a:pt x="0" y="35493"/>
                </a:lnTo>
                <a:cubicBezTo>
                  <a:pt x="0" y="15904"/>
                  <a:pt x="15904" y="0"/>
                  <a:pt x="35493" y="0"/>
                </a:cubicBezTo>
                <a:close/>
              </a:path>
            </a:pathLst>
          </a:custGeom>
          <a:solidFill>
            <a:srgbClr val="FFFFFF"/>
          </a:solidFill>
          <a:effectLst>
            <a:outerShdw blurRad="26620" dist="8873" dir="5400000" algn="bl" rotWithShape="0">
              <a:srgbClr val="000000">
                <a:alpha val="10196"/>
              </a:srgbClr>
            </a:outerShdw>
          </a:effectLst>
        </p:spPr>
      </p:sp>
      <p:sp>
        <p:nvSpPr>
          <p:cNvPr id="36" name="Shape 34"/>
          <p:cNvSpPr/>
          <p:nvPr/>
        </p:nvSpPr>
        <p:spPr>
          <a:xfrm>
            <a:off x="8081969" y="1260017"/>
            <a:ext cx="3753432" cy="35493"/>
          </a:xfrm>
          <a:custGeom>
            <a:avLst/>
            <a:gdLst/>
            <a:ahLst/>
            <a:cxnLst/>
            <a:rect l="l" t="t" r="r" b="b"/>
            <a:pathLst>
              <a:path w="3753432" h="35493">
                <a:moveTo>
                  <a:pt x="35493" y="0"/>
                </a:moveTo>
                <a:lnTo>
                  <a:pt x="3717939" y="0"/>
                </a:lnTo>
                <a:cubicBezTo>
                  <a:pt x="3737541" y="0"/>
                  <a:pt x="3753432" y="15891"/>
                  <a:pt x="3753432" y="35493"/>
                </a:cubicBezTo>
                <a:lnTo>
                  <a:pt x="3753432" y="35493"/>
                </a:lnTo>
                <a:lnTo>
                  <a:pt x="0" y="35493"/>
                </a:lnTo>
                <a:lnTo>
                  <a:pt x="0" y="35493"/>
                </a:lnTo>
                <a:cubicBezTo>
                  <a:pt x="0" y="15904"/>
                  <a:pt x="15904" y="0"/>
                  <a:pt x="35493" y="0"/>
                </a:cubicBezTo>
                <a:close/>
              </a:path>
            </a:pathLst>
          </a:custGeom>
          <a:solidFill>
            <a:srgbClr val="16A085"/>
          </a:solidFill>
        </p:spPr>
      </p:sp>
      <p:sp>
        <p:nvSpPr>
          <p:cNvPr id="37" name="Shape 35"/>
          <p:cNvSpPr/>
          <p:nvPr/>
        </p:nvSpPr>
        <p:spPr>
          <a:xfrm>
            <a:off x="8223943" y="1419738"/>
            <a:ext cx="354934" cy="354934"/>
          </a:xfrm>
          <a:custGeom>
            <a:avLst/>
            <a:gdLst/>
            <a:ahLst/>
            <a:cxnLst/>
            <a:rect l="l" t="t" r="r" b="b"/>
            <a:pathLst>
              <a:path w="354934" h="354934">
                <a:moveTo>
                  <a:pt x="177467" y="0"/>
                </a:moveTo>
                <a:lnTo>
                  <a:pt x="177467" y="0"/>
                </a:lnTo>
                <a:cubicBezTo>
                  <a:pt x="275414" y="0"/>
                  <a:pt x="354934" y="79520"/>
                  <a:pt x="354934" y="177467"/>
                </a:cubicBezTo>
                <a:lnTo>
                  <a:pt x="354934" y="177467"/>
                </a:lnTo>
                <a:cubicBezTo>
                  <a:pt x="354934" y="275414"/>
                  <a:pt x="275414" y="354934"/>
                  <a:pt x="177467" y="354934"/>
                </a:cubicBezTo>
                <a:lnTo>
                  <a:pt x="177467" y="354934"/>
                </a:lnTo>
                <a:cubicBezTo>
                  <a:pt x="79520" y="354934"/>
                  <a:pt x="0" y="275414"/>
                  <a:pt x="0" y="177467"/>
                </a:cubicBezTo>
                <a:lnTo>
                  <a:pt x="0" y="177467"/>
                </a:lnTo>
                <a:cubicBezTo>
                  <a:pt x="0" y="79520"/>
                  <a:pt x="79520" y="0"/>
                  <a:pt x="177467" y="0"/>
                </a:cubicBezTo>
                <a:close/>
              </a:path>
            </a:pathLst>
          </a:custGeom>
          <a:solidFill>
            <a:srgbClr val="16A085">
              <a:alpha val="10196"/>
            </a:srgbClr>
          </a:solidFill>
        </p:spPr>
      </p:sp>
      <p:sp>
        <p:nvSpPr>
          <p:cNvPr id="38" name="Shape 36"/>
          <p:cNvSpPr/>
          <p:nvPr/>
        </p:nvSpPr>
        <p:spPr>
          <a:xfrm>
            <a:off x="8330424" y="1526218"/>
            <a:ext cx="141974" cy="141974"/>
          </a:xfrm>
          <a:custGeom>
            <a:avLst/>
            <a:gdLst/>
            <a:ahLst/>
            <a:cxnLst/>
            <a:rect l="l" t="t" r="r" b="b"/>
            <a:pathLst>
              <a:path w="141974" h="141974">
                <a:moveTo>
                  <a:pt x="64471" y="1442"/>
                </a:moveTo>
                <a:cubicBezTo>
                  <a:pt x="68602" y="-471"/>
                  <a:pt x="73372" y="-471"/>
                  <a:pt x="77503" y="1442"/>
                </a:cubicBezTo>
                <a:lnTo>
                  <a:pt x="138119" y="29448"/>
                </a:lnTo>
                <a:cubicBezTo>
                  <a:pt x="140476" y="30530"/>
                  <a:pt x="141974" y="32887"/>
                  <a:pt x="141974" y="35493"/>
                </a:cubicBezTo>
                <a:cubicBezTo>
                  <a:pt x="141974" y="38100"/>
                  <a:pt x="140476" y="40457"/>
                  <a:pt x="138119" y="41538"/>
                </a:cubicBezTo>
                <a:lnTo>
                  <a:pt x="77503" y="69545"/>
                </a:lnTo>
                <a:cubicBezTo>
                  <a:pt x="73372" y="71458"/>
                  <a:pt x="68602" y="71458"/>
                  <a:pt x="64471" y="69545"/>
                </a:cubicBezTo>
                <a:lnTo>
                  <a:pt x="3854" y="41538"/>
                </a:lnTo>
                <a:cubicBezTo>
                  <a:pt x="1497" y="40429"/>
                  <a:pt x="0" y="38072"/>
                  <a:pt x="0" y="35493"/>
                </a:cubicBezTo>
                <a:cubicBezTo>
                  <a:pt x="0" y="32915"/>
                  <a:pt x="1497" y="30530"/>
                  <a:pt x="3854" y="29448"/>
                </a:cubicBezTo>
                <a:lnTo>
                  <a:pt x="64471" y="1442"/>
                </a:lnTo>
                <a:close/>
                <a:moveTo>
                  <a:pt x="13338" y="60561"/>
                </a:moveTo>
                <a:lnTo>
                  <a:pt x="58897" y="81607"/>
                </a:lnTo>
                <a:cubicBezTo>
                  <a:pt x="66578" y="85157"/>
                  <a:pt x="75424" y="85157"/>
                  <a:pt x="83105" y="81607"/>
                </a:cubicBezTo>
                <a:lnTo>
                  <a:pt x="128664" y="60561"/>
                </a:lnTo>
                <a:lnTo>
                  <a:pt x="138119" y="64942"/>
                </a:lnTo>
                <a:cubicBezTo>
                  <a:pt x="140476" y="66023"/>
                  <a:pt x="141974" y="68380"/>
                  <a:pt x="141974" y="70987"/>
                </a:cubicBezTo>
                <a:cubicBezTo>
                  <a:pt x="141974" y="73593"/>
                  <a:pt x="140476" y="75950"/>
                  <a:pt x="138119" y="77032"/>
                </a:cubicBezTo>
                <a:lnTo>
                  <a:pt x="77503" y="105038"/>
                </a:lnTo>
                <a:cubicBezTo>
                  <a:pt x="73372" y="106952"/>
                  <a:pt x="68602" y="106952"/>
                  <a:pt x="64471" y="105038"/>
                </a:cubicBezTo>
                <a:lnTo>
                  <a:pt x="3854" y="77032"/>
                </a:lnTo>
                <a:cubicBezTo>
                  <a:pt x="1497" y="75923"/>
                  <a:pt x="0" y="73566"/>
                  <a:pt x="0" y="70987"/>
                </a:cubicBezTo>
                <a:cubicBezTo>
                  <a:pt x="0" y="68408"/>
                  <a:pt x="1497" y="66023"/>
                  <a:pt x="3854" y="64942"/>
                </a:cubicBezTo>
                <a:lnTo>
                  <a:pt x="13310" y="60561"/>
                </a:lnTo>
                <a:close/>
                <a:moveTo>
                  <a:pt x="3854" y="100435"/>
                </a:moveTo>
                <a:lnTo>
                  <a:pt x="13310" y="96054"/>
                </a:lnTo>
                <a:lnTo>
                  <a:pt x="58869" y="117101"/>
                </a:lnTo>
                <a:cubicBezTo>
                  <a:pt x="66550" y="120650"/>
                  <a:pt x="75396" y="120650"/>
                  <a:pt x="83077" y="117101"/>
                </a:cubicBezTo>
                <a:lnTo>
                  <a:pt x="128636" y="96054"/>
                </a:lnTo>
                <a:lnTo>
                  <a:pt x="138092" y="100435"/>
                </a:lnTo>
                <a:cubicBezTo>
                  <a:pt x="140449" y="101517"/>
                  <a:pt x="141946" y="103874"/>
                  <a:pt x="141946" y="106480"/>
                </a:cubicBezTo>
                <a:cubicBezTo>
                  <a:pt x="141946" y="109087"/>
                  <a:pt x="140449" y="111444"/>
                  <a:pt x="138092" y="112525"/>
                </a:cubicBezTo>
                <a:lnTo>
                  <a:pt x="77476" y="140532"/>
                </a:lnTo>
                <a:cubicBezTo>
                  <a:pt x="73344" y="142445"/>
                  <a:pt x="68574" y="142445"/>
                  <a:pt x="64443" y="140532"/>
                </a:cubicBezTo>
                <a:lnTo>
                  <a:pt x="3854" y="112525"/>
                </a:lnTo>
                <a:cubicBezTo>
                  <a:pt x="1497" y="111416"/>
                  <a:pt x="0" y="109059"/>
                  <a:pt x="0" y="106480"/>
                </a:cubicBezTo>
                <a:cubicBezTo>
                  <a:pt x="0" y="103902"/>
                  <a:pt x="1497" y="101517"/>
                  <a:pt x="3854" y="100435"/>
                </a:cubicBezTo>
                <a:close/>
              </a:path>
            </a:pathLst>
          </a:custGeom>
          <a:solidFill>
            <a:srgbClr val="16A085"/>
          </a:solidFill>
        </p:spPr>
      </p:sp>
      <p:sp>
        <p:nvSpPr>
          <p:cNvPr id="39" name="Text 37"/>
          <p:cNvSpPr/>
          <p:nvPr/>
        </p:nvSpPr>
        <p:spPr>
          <a:xfrm>
            <a:off x="8649865" y="1490725"/>
            <a:ext cx="1472978" cy="212961"/>
          </a:xfrm>
          <a:prstGeom prst="rect">
            <a:avLst/>
          </a:prstGeom>
          <a:noFill/>
        </p:spPr>
        <p:txBody>
          <a:bodyPr wrap="square" lIns="0" tIns="0" rIns="0" bIns="0" rtlCol="0" anchor="ctr"/>
          <a:lstStyle/>
          <a:p>
            <a:pPr>
              <a:lnSpc>
                <a:spcPct val="130000"/>
              </a:lnSpc>
            </a:pPr>
            <a:r>
              <a:rPr lang="en-US" sz="1120" b="1" dirty="0">
                <a:solidFill>
                  <a:srgbClr val="34495E"/>
                </a:solidFill>
                <a:latin typeface="Liter" panose="02000503030000020004" pitchFamily="34" charset="0"/>
                <a:ea typeface="Liter" panose="02000503030000020004" pitchFamily="34" charset="-122"/>
                <a:cs typeface="Liter" panose="02000503030000020004" pitchFamily="34" charset="-120"/>
              </a:rPr>
              <a:t>Chaussées-Réservoirs</a:t>
            </a:r>
            <a:endParaRPr lang="en-US" sz="1600" dirty="0"/>
          </a:p>
        </p:txBody>
      </p:sp>
      <p:sp>
        <p:nvSpPr>
          <p:cNvPr id="40" name="Text 38"/>
          <p:cNvSpPr/>
          <p:nvPr/>
        </p:nvSpPr>
        <p:spPr>
          <a:xfrm>
            <a:off x="8223943" y="1845659"/>
            <a:ext cx="3531598" cy="408175"/>
          </a:xfrm>
          <a:prstGeom prst="rect">
            <a:avLst/>
          </a:prstGeom>
          <a:noFill/>
        </p:spPr>
        <p:txBody>
          <a:bodyPr wrap="square" lIns="0" tIns="0" rIns="0" bIns="0" rtlCol="0" anchor="ctr"/>
          <a:lstStyle/>
          <a:p>
            <a:pPr>
              <a:lnSpc>
                <a:spcPct val="140000"/>
              </a:lnSpc>
            </a:pPr>
            <a:r>
              <a:rPr lang="en-US" sz="98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Structure de chaussée</a:t>
            </a:r>
            <a:r>
              <a:rPr lang="en-US" sz="98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servant de réservoir temporaire pour stockage eaux pluviales.</a:t>
            </a:r>
            <a:endParaRPr lang="en-US" sz="1600" dirty="0"/>
          </a:p>
        </p:txBody>
      </p:sp>
      <p:sp>
        <p:nvSpPr>
          <p:cNvPr id="41" name="Shape 39"/>
          <p:cNvSpPr/>
          <p:nvPr/>
        </p:nvSpPr>
        <p:spPr>
          <a:xfrm>
            <a:off x="8223943" y="2320384"/>
            <a:ext cx="3469485" cy="603389"/>
          </a:xfrm>
          <a:custGeom>
            <a:avLst/>
            <a:gdLst/>
            <a:ahLst/>
            <a:cxnLst/>
            <a:rect l="l" t="t" r="r" b="b"/>
            <a:pathLst>
              <a:path w="3469485" h="603389">
                <a:moveTo>
                  <a:pt x="70989" y="0"/>
                </a:moveTo>
                <a:lnTo>
                  <a:pt x="3398496" y="0"/>
                </a:lnTo>
                <a:cubicBezTo>
                  <a:pt x="3437702" y="0"/>
                  <a:pt x="3469485" y="31783"/>
                  <a:pt x="3469485" y="70989"/>
                </a:cubicBezTo>
                <a:lnTo>
                  <a:pt x="3469485" y="532400"/>
                </a:lnTo>
                <a:cubicBezTo>
                  <a:pt x="3469485" y="571606"/>
                  <a:pt x="3437702" y="603389"/>
                  <a:pt x="3398496" y="603389"/>
                </a:cubicBezTo>
                <a:lnTo>
                  <a:pt x="70989" y="603389"/>
                </a:lnTo>
                <a:cubicBezTo>
                  <a:pt x="31783" y="603389"/>
                  <a:pt x="0" y="571606"/>
                  <a:pt x="0" y="532400"/>
                </a:cubicBezTo>
                <a:lnTo>
                  <a:pt x="0" y="70989"/>
                </a:lnTo>
                <a:cubicBezTo>
                  <a:pt x="0" y="31783"/>
                  <a:pt x="31783" y="0"/>
                  <a:pt x="70989" y="0"/>
                </a:cubicBezTo>
                <a:close/>
              </a:path>
            </a:pathLst>
          </a:custGeom>
          <a:solidFill>
            <a:srgbClr val="F4F6F7"/>
          </a:solidFill>
        </p:spPr>
      </p:sp>
      <p:sp>
        <p:nvSpPr>
          <p:cNvPr id="42" name="Text 40"/>
          <p:cNvSpPr/>
          <p:nvPr/>
        </p:nvSpPr>
        <p:spPr>
          <a:xfrm>
            <a:off x="8294930" y="2391371"/>
            <a:ext cx="3380751" cy="283948"/>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Fonctionnement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Stockage dans corps chaussée, infiltration ou rejet régulé</a:t>
            </a:r>
            <a:endParaRPr lang="en-US" sz="1600" dirty="0"/>
          </a:p>
        </p:txBody>
      </p:sp>
      <p:sp>
        <p:nvSpPr>
          <p:cNvPr id="43" name="Text 41"/>
          <p:cNvSpPr/>
          <p:nvPr/>
        </p:nvSpPr>
        <p:spPr>
          <a:xfrm>
            <a:off x="8294930" y="2710812"/>
            <a:ext cx="3380751" cy="141974"/>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Revêtement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Poreux (infiltration directe) ou étanche (injection avaloirs)</a:t>
            </a:r>
            <a:endParaRPr lang="en-US" sz="1600" dirty="0"/>
          </a:p>
        </p:txBody>
      </p:sp>
      <p:sp>
        <p:nvSpPr>
          <p:cNvPr id="44" name="Shape 42"/>
          <p:cNvSpPr/>
          <p:nvPr/>
        </p:nvSpPr>
        <p:spPr>
          <a:xfrm>
            <a:off x="8243908" y="3012507"/>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16A085"/>
          </a:solidFill>
        </p:spPr>
      </p:sp>
      <p:sp>
        <p:nvSpPr>
          <p:cNvPr id="45" name="Text 43"/>
          <p:cNvSpPr/>
          <p:nvPr/>
        </p:nvSpPr>
        <p:spPr>
          <a:xfrm>
            <a:off x="8392537" y="2994760"/>
            <a:ext cx="1091424"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Pas d'emprise foncière</a:t>
            </a:r>
            <a:endParaRPr lang="en-US" sz="1600" dirty="0"/>
          </a:p>
        </p:txBody>
      </p:sp>
      <p:sp>
        <p:nvSpPr>
          <p:cNvPr id="46" name="Shape 44"/>
          <p:cNvSpPr/>
          <p:nvPr/>
        </p:nvSpPr>
        <p:spPr>
          <a:xfrm>
            <a:off x="8243908" y="3189974"/>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16A085"/>
          </a:solidFill>
        </p:spPr>
      </p:sp>
      <p:sp>
        <p:nvSpPr>
          <p:cNvPr id="47" name="Text 45"/>
          <p:cNvSpPr/>
          <p:nvPr/>
        </p:nvSpPr>
        <p:spPr>
          <a:xfrm>
            <a:off x="8392537" y="3172227"/>
            <a:ext cx="798603"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Grande capacité</a:t>
            </a:r>
            <a:endParaRPr lang="en-US" sz="1600" dirty="0"/>
          </a:p>
        </p:txBody>
      </p:sp>
      <p:sp>
        <p:nvSpPr>
          <p:cNvPr id="48" name="Shape 46"/>
          <p:cNvSpPr/>
          <p:nvPr/>
        </p:nvSpPr>
        <p:spPr>
          <a:xfrm>
            <a:off x="8243908" y="3367441"/>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16A085"/>
          </a:solidFill>
        </p:spPr>
      </p:sp>
      <p:sp>
        <p:nvSpPr>
          <p:cNvPr id="49" name="Text 47"/>
          <p:cNvSpPr/>
          <p:nvPr/>
        </p:nvSpPr>
        <p:spPr>
          <a:xfrm>
            <a:off x="8392537" y="3349694"/>
            <a:ext cx="798603"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Multifonctionnel</a:t>
            </a:r>
            <a:endParaRPr lang="en-US" sz="1600" dirty="0"/>
          </a:p>
        </p:txBody>
      </p:sp>
      <p:sp>
        <p:nvSpPr>
          <p:cNvPr id="50" name="Shape 48"/>
          <p:cNvSpPr/>
          <p:nvPr/>
        </p:nvSpPr>
        <p:spPr>
          <a:xfrm>
            <a:off x="354934" y="3757869"/>
            <a:ext cx="3753432" cy="2236087"/>
          </a:xfrm>
          <a:custGeom>
            <a:avLst/>
            <a:gdLst/>
            <a:ahLst/>
            <a:cxnLst/>
            <a:rect l="l" t="t" r="r" b="b"/>
            <a:pathLst>
              <a:path w="3753432" h="2236087">
                <a:moveTo>
                  <a:pt x="35493" y="0"/>
                </a:moveTo>
                <a:lnTo>
                  <a:pt x="3717939" y="0"/>
                </a:lnTo>
                <a:cubicBezTo>
                  <a:pt x="3737541" y="0"/>
                  <a:pt x="3753432" y="15891"/>
                  <a:pt x="3753432" y="35493"/>
                </a:cubicBezTo>
                <a:lnTo>
                  <a:pt x="3753432" y="2165092"/>
                </a:lnTo>
                <a:cubicBezTo>
                  <a:pt x="3753432" y="2204301"/>
                  <a:pt x="3721646" y="2236087"/>
                  <a:pt x="3682437" y="2236087"/>
                </a:cubicBezTo>
                <a:lnTo>
                  <a:pt x="70996" y="2236087"/>
                </a:lnTo>
                <a:cubicBezTo>
                  <a:pt x="31786" y="2236087"/>
                  <a:pt x="0" y="2204301"/>
                  <a:pt x="0" y="2165092"/>
                </a:cubicBezTo>
                <a:lnTo>
                  <a:pt x="0" y="35493"/>
                </a:lnTo>
                <a:cubicBezTo>
                  <a:pt x="0" y="15904"/>
                  <a:pt x="15904" y="0"/>
                  <a:pt x="35493" y="0"/>
                </a:cubicBezTo>
                <a:close/>
              </a:path>
            </a:pathLst>
          </a:custGeom>
          <a:solidFill>
            <a:srgbClr val="FFFFFF"/>
          </a:solidFill>
          <a:effectLst>
            <a:outerShdw blurRad="26620" dist="8873" dir="5400000" algn="bl" rotWithShape="0">
              <a:srgbClr val="000000">
                <a:alpha val="10196"/>
              </a:srgbClr>
            </a:outerShdw>
          </a:effectLst>
        </p:spPr>
      </p:sp>
      <p:sp>
        <p:nvSpPr>
          <p:cNvPr id="51" name="Shape 49"/>
          <p:cNvSpPr/>
          <p:nvPr/>
        </p:nvSpPr>
        <p:spPr>
          <a:xfrm>
            <a:off x="354934" y="3757869"/>
            <a:ext cx="3753432" cy="35493"/>
          </a:xfrm>
          <a:custGeom>
            <a:avLst/>
            <a:gdLst/>
            <a:ahLst/>
            <a:cxnLst/>
            <a:rect l="l" t="t" r="r" b="b"/>
            <a:pathLst>
              <a:path w="3753432" h="35493">
                <a:moveTo>
                  <a:pt x="35493" y="0"/>
                </a:moveTo>
                <a:lnTo>
                  <a:pt x="3717939" y="0"/>
                </a:lnTo>
                <a:cubicBezTo>
                  <a:pt x="3737541" y="0"/>
                  <a:pt x="3753432" y="15891"/>
                  <a:pt x="3753432" y="35493"/>
                </a:cubicBezTo>
                <a:lnTo>
                  <a:pt x="3753432" y="35493"/>
                </a:lnTo>
                <a:lnTo>
                  <a:pt x="0" y="35493"/>
                </a:lnTo>
                <a:lnTo>
                  <a:pt x="0" y="35493"/>
                </a:lnTo>
                <a:cubicBezTo>
                  <a:pt x="0" y="15904"/>
                  <a:pt x="15904" y="0"/>
                  <a:pt x="35493" y="0"/>
                </a:cubicBezTo>
                <a:close/>
              </a:path>
            </a:pathLst>
          </a:custGeom>
          <a:solidFill>
            <a:srgbClr val="34495E"/>
          </a:solidFill>
        </p:spPr>
      </p:sp>
      <p:sp>
        <p:nvSpPr>
          <p:cNvPr id="52" name="Shape 50"/>
          <p:cNvSpPr/>
          <p:nvPr/>
        </p:nvSpPr>
        <p:spPr>
          <a:xfrm>
            <a:off x="496908" y="3917590"/>
            <a:ext cx="354934" cy="354934"/>
          </a:xfrm>
          <a:custGeom>
            <a:avLst/>
            <a:gdLst/>
            <a:ahLst/>
            <a:cxnLst/>
            <a:rect l="l" t="t" r="r" b="b"/>
            <a:pathLst>
              <a:path w="354934" h="354934">
                <a:moveTo>
                  <a:pt x="177467" y="0"/>
                </a:moveTo>
                <a:lnTo>
                  <a:pt x="177467" y="0"/>
                </a:lnTo>
                <a:cubicBezTo>
                  <a:pt x="275414" y="0"/>
                  <a:pt x="354934" y="79520"/>
                  <a:pt x="354934" y="177467"/>
                </a:cubicBezTo>
                <a:lnTo>
                  <a:pt x="354934" y="177467"/>
                </a:lnTo>
                <a:cubicBezTo>
                  <a:pt x="354934" y="275414"/>
                  <a:pt x="275414" y="354934"/>
                  <a:pt x="177467" y="354934"/>
                </a:cubicBezTo>
                <a:lnTo>
                  <a:pt x="177467" y="354934"/>
                </a:lnTo>
                <a:cubicBezTo>
                  <a:pt x="79520" y="354934"/>
                  <a:pt x="0" y="275414"/>
                  <a:pt x="0" y="177467"/>
                </a:cubicBezTo>
                <a:lnTo>
                  <a:pt x="0" y="177467"/>
                </a:lnTo>
                <a:cubicBezTo>
                  <a:pt x="0" y="79520"/>
                  <a:pt x="79520" y="0"/>
                  <a:pt x="177467" y="0"/>
                </a:cubicBezTo>
                <a:close/>
              </a:path>
            </a:pathLst>
          </a:custGeom>
          <a:solidFill>
            <a:srgbClr val="34495E">
              <a:alpha val="10196"/>
            </a:srgbClr>
          </a:solidFill>
        </p:spPr>
      </p:sp>
      <p:sp>
        <p:nvSpPr>
          <p:cNvPr id="53" name="Shape 51"/>
          <p:cNvSpPr/>
          <p:nvPr/>
        </p:nvSpPr>
        <p:spPr>
          <a:xfrm>
            <a:off x="603389" y="4024070"/>
            <a:ext cx="141974" cy="141974"/>
          </a:xfrm>
          <a:custGeom>
            <a:avLst/>
            <a:gdLst/>
            <a:ahLst/>
            <a:cxnLst/>
            <a:rect l="l" t="t" r="r" b="b"/>
            <a:pathLst>
              <a:path w="141974" h="141974">
                <a:moveTo>
                  <a:pt x="141974" y="8873"/>
                </a:moveTo>
                <a:cubicBezTo>
                  <a:pt x="141974" y="38849"/>
                  <a:pt x="120733" y="63860"/>
                  <a:pt x="92505" y="69711"/>
                </a:cubicBezTo>
                <a:cubicBezTo>
                  <a:pt x="90314" y="53601"/>
                  <a:pt x="83077" y="39098"/>
                  <a:pt x="72401" y="27868"/>
                </a:cubicBezTo>
                <a:cubicBezTo>
                  <a:pt x="83521" y="11092"/>
                  <a:pt x="102571" y="0"/>
                  <a:pt x="124227" y="0"/>
                </a:cubicBezTo>
                <a:lnTo>
                  <a:pt x="133100" y="0"/>
                </a:lnTo>
                <a:cubicBezTo>
                  <a:pt x="138009" y="0"/>
                  <a:pt x="141974" y="3965"/>
                  <a:pt x="141974" y="8873"/>
                </a:cubicBezTo>
                <a:close/>
                <a:moveTo>
                  <a:pt x="0" y="26620"/>
                </a:moveTo>
                <a:cubicBezTo>
                  <a:pt x="0" y="21712"/>
                  <a:pt x="3965" y="17747"/>
                  <a:pt x="8873" y="17747"/>
                </a:cubicBezTo>
                <a:lnTo>
                  <a:pt x="17747" y="17747"/>
                </a:lnTo>
                <a:cubicBezTo>
                  <a:pt x="52048" y="17747"/>
                  <a:pt x="79860" y="45559"/>
                  <a:pt x="79860" y="79860"/>
                </a:cubicBezTo>
                <a:lnTo>
                  <a:pt x="79860" y="133100"/>
                </a:lnTo>
                <a:cubicBezTo>
                  <a:pt x="79860" y="138009"/>
                  <a:pt x="75895" y="141974"/>
                  <a:pt x="70987" y="141974"/>
                </a:cubicBezTo>
                <a:cubicBezTo>
                  <a:pt x="66079" y="141974"/>
                  <a:pt x="62114" y="138009"/>
                  <a:pt x="62114" y="133100"/>
                </a:cubicBezTo>
                <a:lnTo>
                  <a:pt x="62114" y="88734"/>
                </a:lnTo>
                <a:cubicBezTo>
                  <a:pt x="27812" y="88734"/>
                  <a:pt x="0" y="60921"/>
                  <a:pt x="0" y="26620"/>
                </a:cubicBezTo>
                <a:close/>
              </a:path>
            </a:pathLst>
          </a:custGeom>
          <a:solidFill>
            <a:srgbClr val="34495E"/>
          </a:solidFill>
        </p:spPr>
      </p:sp>
      <p:sp>
        <p:nvSpPr>
          <p:cNvPr id="54" name="Text 52"/>
          <p:cNvSpPr/>
          <p:nvPr/>
        </p:nvSpPr>
        <p:spPr>
          <a:xfrm>
            <a:off x="922830" y="3988576"/>
            <a:ext cx="1366498" cy="212961"/>
          </a:xfrm>
          <a:prstGeom prst="rect">
            <a:avLst/>
          </a:prstGeom>
          <a:noFill/>
        </p:spPr>
        <p:txBody>
          <a:bodyPr wrap="square" lIns="0" tIns="0" rIns="0" bIns="0" rtlCol="0" anchor="ctr"/>
          <a:lstStyle/>
          <a:p>
            <a:pPr>
              <a:lnSpc>
                <a:spcPct val="130000"/>
              </a:lnSpc>
            </a:pPr>
            <a:r>
              <a:rPr lang="en-US" sz="1120" b="1" dirty="0">
                <a:solidFill>
                  <a:srgbClr val="34495E"/>
                </a:solidFill>
                <a:latin typeface="Liter" panose="02000503030000020004" pitchFamily="34" charset="0"/>
                <a:ea typeface="Liter" panose="02000503030000020004" pitchFamily="34" charset="-122"/>
                <a:cs typeface="Liter" panose="02000503030000020004" pitchFamily="34" charset="-120"/>
              </a:rPr>
              <a:t>Espaces Verts Creux</a:t>
            </a:r>
            <a:endParaRPr lang="en-US" sz="1600" dirty="0"/>
          </a:p>
        </p:txBody>
      </p:sp>
      <p:sp>
        <p:nvSpPr>
          <p:cNvPr id="55" name="Text 53"/>
          <p:cNvSpPr/>
          <p:nvPr/>
        </p:nvSpPr>
        <p:spPr>
          <a:xfrm>
            <a:off x="496908" y="4343511"/>
            <a:ext cx="3531598" cy="408175"/>
          </a:xfrm>
          <a:prstGeom prst="rect">
            <a:avLst/>
          </a:prstGeom>
          <a:noFill/>
        </p:spPr>
        <p:txBody>
          <a:bodyPr wrap="square" lIns="0" tIns="0" rIns="0" bIns="0" rtlCol="0" anchor="ctr"/>
          <a:lstStyle/>
          <a:p>
            <a:pPr>
              <a:lnSpc>
                <a:spcPct val="140000"/>
              </a:lnSpc>
            </a:pPr>
            <a:r>
              <a:rPr lang="en-US" sz="98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Jardins de pluie</a:t>
            </a:r>
            <a:r>
              <a:rPr lang="en-US" sz="98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conciliant fonction paysagère et gestion eaux pluviales à la source.</a:t>
            </a:r>
            <a:endParaRPr lang="en-US" sz="1600" dirty="0"/>
          </a:p>
        </p:txBody>
      </p:sp>
      <p:sp>
        <p:nvSpPr>
          <p:cNvPr id="56" name="Shape 54"/>
          <p:cNvSpPr/>
          <p:nvPr/>
        </p:nvSpPr>
        <p:spPr>
          <a:xfrm>
            <a:off x="496908" y="4818236"/>
            <a:ext cx="3469485" cy="461415"/>
          </a:xfrm>
          <a:custGeom>
            <a:avLst/>
            <a:gdLst/>
            <a:ahLst/>
            <a:cxnLst/>
            <a:rect l="l" t="t" r="r" b="b"/>
            <a:pathLst>
              <a:path w="3469485" h="461415">
                <a:moveTo>
                  <a:pt x="70989" y="0"/>
                </a:moveTo>
                <a:lnTo>
                  <a:pt x="3398496" y="0"/>
                </a:lnTo>
                <a:cubicBezTo>
                  <a:pt x="3437702" y="0"/>
                  <a:pt x="3469485" y="31783"/>
                  <a:pt x="3469485" y="70989"/>
                </a:cubicBezTo>
                <a:lnTo>
                  <a:pt x="3469485" y="390426"/>
                </a:lnTo>
                <a:cubicBezTo>
                  <a:pt x="3469485" y="429632"/>
                  <a:pt x="3437702" y="461415"/>
                  <a:pt x="3398496" y="461415"/>
                </a:cubicBezTo>
                <a:lnTo>
                  <a:pt x="70989" y="461415"/>
                </a:lnTo>
                <a:cubicBezTo>
                  <a:pt x="31783" y="461415"/>
                  <a:pt x="0" y="429632"/>
                  <a:pt x="0" y="390426"/>
                </a:cubicBezTo>
                <a:lnTo>
                  <a:pt x="0" y="70989"/>
                </a:lnTo>
                <a:cubicBezTo>
                  <a:pt x="0" y="31783"/>
                  <a:pt x="31783" y="0"/>
                  <a:pt x="70989" y="0"/>
                </a:cubicBezTo>
                <a:close/>
              </a:path>
            </a:pathLst>
          </a:custGeom>
          <a:solidFill>
            <a:srgbClr val="F4F6F7"/>
          </a:solidFill>
        </p:spPr>
      </p:sp>
      <p:sp>
        <p:nvSpPr>
          <p:cNvPr id="57" name="Text 55"/>
          <p:cNvSpPr/>
          <p:nvPr/>
        </p:nvSpPr>
        <p:spPr>
          <a:xfrm>
            <a:off x="567895" y="4889223"/>
            <a:ext cx="3380751" cy="141974"/>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Principe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Dépressions végétalisées temporairement inondables</a:t>
            </a:r>
            <a:endParaRPr lang="en-US" sz="1600" dirty="0"/>
          </a:p>
        </p:txBody>
      </p:sp>
      <p:sp>
        <p:nvSpPr>
          <p:cNvPr id="58" name="Text 56"/>
          <p:cNvSpPr/>
          <p:nvPr/>
        </p:nvSpPr>
        <p:spPr>
          <a:xfrm>
            <a:off x="567895" y="5066690"/>
            <a:ext cx="3380751" cy="141974"/>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Traitement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Filtration, biodégradation pollution</a:t>
            </a:r>
            <a:endParaRPr lang="en-US" sz="1600" dirty="0"/>
          </a:p>
        </p:txBody>
      </p:sp>
      <p:sp>
        <p:nvSpPr>
          <p:cNvPr id="59" name="Shape 57"/>
          <p:cNvSpPr/>
          <p:nvPr/>
        </p:nvSpPr>
        <p:spPr>
          <a:xfrm>
            <a:off x="516873" y="5368384"/>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34495E"/>
          </a:solidFill>
        </p:spPr>
      </p:sp>
      <p:sp>
        <p:nvSpPr>
          <p:cNvPr id="60" name="Text 58"/>
          <p:cNvSpPr/>
          <p:nvPr/>
        </p:nvSpPr>
        <p:spPr>
          <a:xfrm>
            <a:off x="665502" y="5350638"/>
            <a:ext cx="1038183"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Plus-value paysagère</a:t>
            </a:r>
            <a:endParaRPr lang="en-US" sz="1600" dirty="0"/>
          </a:p>
        </p:txBody>
      </p:sp>
      <p:sp>
        <p:nvSpPr>
          <p:cNvPr id="61" name="Shape 59"/>
          <p:cNvSpPr/>
          <p:nvPr/>
        </p:nvSpPr>
        <p:spPr>
          <a:xfrm>
            <a:off x="516873" y="5545852"/>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34495E"/>
          </a:solidFill>
        </p:spPr>
      </p:sp>
      <p:sp>
        <p:nvSpPr>
          <p:cNvPr id="62" name="Text 60"/>
          <p:cNvSpPr/>
          <p:nvPr/>
        </p:nvSpPr>
        <p:spPr>
          <a:xfrm>
            <a:off x="665502" y="5528105"/>
            <a:ext cx="585642"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Biodiversité</a:t>
            </a:r>
            <a:endParaRPr lang="en-US" sz="1600" dirty="0"/>
          </a:p>
        </p:txBody>
      </p:sp>
      <p:sp>
        <p:nvSpPr>
          <p:cNvPr id="63" name="Shape 61"/>
          <p:cNvSpPr/>
          <p:nvPr/>
        </p:nvSpPr>
        <p:spPr>
          <a:xfrm>
            <a:off x="516873" y="5723319"/>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34495E"/>
          </a:solidFill>
        </p:spPr>
      </p:sp>
      <p:sp>
        <p:nvSpPr>
          <p:cNvPr id="64" name="Text 62"/>
          <p:cNvSpPr/>
          <p:nvPr/>
        </p:nvSpPr>
        <p:spPr>
          <a:xfrm>
            <a:off x="665502" y="5705572"/>
            <a:ext cx="1038183"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Acceptation publique</a:t>
            </a:r>
            <a:endParaRPr lang="en-US" sz="1600" dirty="0"/>
          </a:p>
        </p:txBody>
      </p:sp>
      <p:sp>
        <p:nvSpPr>
          <p:cNvPr id="65" name="Shape 63"/>
          <p:cNvSpPr/>
          <p:nvPr/>
        </p:nvSpPr>
        <p:spPr>
          <a:xfrm>
            <a:off x="4218452" y="3757869"/>
            <a:ext cx="3753432" cy="2236087"/>
          </a:xfrm>
          <a:custGeom>
            <a:avLst/>
            <a:gdLst/>
            <a:ahLst/>
            <a:cxnLst/>
            <a:rect l="l" t="t" r="r" b="b"/>
            <a:pathLst>
              <a:path w="3753432" h="2236087">
                <a:moveTo>
                  <a:pt x="35493" y="0"/>
                </a:moveTo>
                <a:lnTo>
                  <a:pt x="3717939" y="0"/>
                </a:lnTo>
                <a:cubicBezTo>
                  <a:pt x="3737541" y="0"/>
                  <a:pt x="3753432" y="15891"/>
                  <a:pt x="3753432" y="35493"/>
                </a:cubicBezTo>
                <a:lnTo>
                  <a:pt x="3753432" y="2165092"/>
                </a:lnTo>
                <a:cubicBezTo>
                  <a:pt x="3753432" y="2204301"/>
                  <a:pt x="3721646" y="2236087"/>
                  <a:pt x="3682437" y="2236087"/>
                </a:cubicBezTo>
                <a:lnTo>
                  <a:pt x="70996" y="2236087"/>
                </a:lnTo>
                <a:cubicBezTo>
                  <a:pt x="31786" y="2236087"/>
                  <a:pt x="0" y="2204301"/>
                  <a:pt x="0" y="2165092"/>
                </a:cubicBezTo>
                <a:lnTo>
                  <a:pt x="0" y="35493"/>
                </a:lnTo>
                <a:cubicBezTo>
                  <a:pt x="0" y="15904"/>
                  <a:pt x="15904" y="0"/>
                  <a:pt x="35493" y="0"/>
                </a:cubicBezTo>
                <a:close/>
              </a:path>
            </a:pathLst>
          </a:custGeom>
          <a:solidFill>
            <a:srgbClr val="FFFFFF"/>
          </a:solidFill>
          <a:effectLst>
            <a:outerShdw blurRad="26620" dist="8873" dir="5400000" algn="bl" rotWithShape="0">
              <a:srgbClr val="000000">
                <a:alpha val="10196"/>
              </a:srgbClr>
            </a:outerShdw>
          </a:effectLst>
        </p:spPr>
      </p:sp>
      <p:sp>
        <p:nvSpPr>
          <p:cNvPr id="66" name="Shape 64"/>
          <p:cNvSpPr/>
          <p:nvPr/>
        </p:nvSpPr>
        <p:spPr>
          <a:xfrm>
            <a:off x="4218452" y="3757869"/>
            <a:ext cx="3753432" cy="35493"/>
          </a:xfrm>
          <a:custGeom>
            <a:avLst/>
            <a:gdLst/>
            <a:ahLst/>
            <a:cxnLst/>
            <a:rect l="l" t="t" r="r" b="b"/>
            <a:pathLst>
              <a:path w="3753432" h="35493">
                <a:moveTo>
                  <a:pt x="35493" y="0"/>
                </a:moveTo>
                <a:lnTo>
                  <a:pt x="3717939" y="0"/>
                </a:lnTo>
                <a:cubicBezTo>
                  <a:pt x="3737541" y="0"/>
                  <a:pt x="3753432" y="15891"/>
                  <a:pt x="3753432" y="35493"/>
                </a:cubicBezTo>
                <a:lnTo>
                  <a:pt x="3753432" y="35493"/>
                </a:lnTo>
                <a:lnTo>
                  <a:pt x="0" y="35493"/>
                </a:lnTo>
                <a:lnTo>
                  <a:pt x="0" y="35493"/>
                </a:lnTo>
                <a:cubicBezTo>
                  <a:pt x="0" y="15904"/>
                  <a:pt x="15904" y="0"/>
                  <a:pt x="35493" y="0"/>
                </a:cubicBezTo>
                <a:close/>
              </a:path>
            </a:pathLst>
          </a:custGeom>
          <a:solidFill>
            <a:srgbClr val="16A085"/>
          </a:solidFill>
        </p:spPr>
      </p:sp>
      <p:sp>
        <p:nvSpPr>
          <p:cNvPr id="67" name="Shape 65"/>
          <p:cNvSpPr/>
          <p:nvPr/>
        </p:nvSpPr>
        <p:spPr>
          <a:xfrm>
            <a:off x="4360426" y="3917590"/>
            <a:ext cx="354934" cy="354934"/>
          </a:xfrm>
          <a:custGeom>
            <a:avLst/>
            <a:gdLst/>
            <a:ahLst/>
            <a:cxnLst/>
            <a:rect l="l" t="t" r="r" b="b"/>
            <a:pathLst>
              <a:path w="354934" h="354934">
                <a:moveTo>
                  <a:pt x="177467" y="0"/>
                </a:moveTo>
                <a:lnTo>
                  <a:pt x="177467" y="0"/>
                </a:lnTo>
                <a:cubicBezTo>
                  <a:pt x="275414" y="0"/>
                  <a:pt x="354934" y="79520"/>
                  <a:pt x="354934" y="177467"/>
                </a:cubicBezTo>
                <a:lnTo>
                  <a:pt x="354934" y="177467"/>
                </a:lnTo>
                <a:cubicBezTo>
                  <a:pt x="354934" y="275414"/>
                  <a:pt x="275414" y="354934"/>
                  <a:pt x="177467" y="354934"/>
                </a:cubicBezTo>
                <a:lnTo>
                  <a:pt x="177467" y="354934"/>
                </a:lnTo>
                <a:cubicBezTo>
                  <a:pt x="79520" y="354934"/>
                  <a:pt x="0" y="275414"/>
                  <a:pt x="0" y="177467"/>
                </a:cubicBezTo>
                <a:lnTo>
                  <a:pt x="0" y="177467"/>
                </a:lnTo>
                <a:cubicBezTo>
                  <a:pt x="0" y="79520"/>
                  <a:pt x="79520" y="0"/>
                  <a:pt x="177467" y="0"/>
                </a:cubicBezTo>
                <a:close/>
              </a:path>
            </a:pathLst>
          </a:custGeom>
          <a:solidFill>
            <a:srgbClr val="16A085">
              <a:alpha val="10196"/>
            </a:srgbClr>
          </a:solidFill>
        </p:spPr>
      </p:sp>
      <p:sp>
        <p:nvSpPr>
          <p:cNvPr id="68" name="Shape 66"/>
          <p:cNvSpPr/>
          <p:nvPr/>
        </p:nvSpPr>
        <p:spPr>
          <a:xfrm>
            <a:off x="4466906" y="4024070"/>
            <a:ext cx="141974" cy="141974"/>
          </a:xfrm>
          <a:custGeom>
            <a:avLst/>
            <a:gdLst/>
            <a:ahLst/>
            <a:cxnLst/>
            <a:rect l="l" t="t" r="r" b="b"/>
            <a:pathLst>
              <a:path w="141974" h="141974">
                <a:moveTo>
                  <a:pt x="77032" y="2385"/>
                </a:moveTo>
                <a:cubicBezTo>
                  <a:pt x="73621" y="-776"/>
                  <a:pt x="68353" y="-776"/>
                  <a:pt x="64970" y="2385"/>
                </a:cubicBezTo>
                <a:lnTo>
                  <a:pt x="2856" y="60062"/>
                </a:lnTo>
                <a:cubicBezTo>
                  <a:pt x="194" y="62557"/>
                  <a:pt x="-693" y="66412"/>
                  <a:pt x="638" y="69795"/>
                </a:cubicBezTo>
                <a:cubicBezTo>
                  <a:pt x="1969" y="73178"/>
                  <a:pt x="5213" y="75424"/>
                  <a:pt x="8873" y="75424"/>
                </a:cubicBezTo>
                <a:lnTo>
                  <a:pt x="13310" y="75424"/>
                </a:lnTo>
                <a:lnTo>
                  <a:pt x="13310" y="124227"/>
                </a:lnTo>
                <a:cubicBezTo>
                  <a:pt x="13310" y="134016"/>
                  <a:pt x="21268" y="141974"/>
                  <a:pt x="31057" y="141974"/>
                </a:cubicBezTo>
                <a:lnTo>
                  <a:pt x="110917" y="141974"/>
                </a:lnTo>
                <a:cubicBezTo>
                  <a:pt x="120705" y="141974"/>
                  <a:pt x="128664" y="134016"/>
                  <a:pt x="128664" y="124227"/>
                </a:cubicBezTo>
                <a:lnTo>
                  <a:pt x="128664" y="75424"/>
                </a:lnTo>
                <a:lnTo>
                  <a:pt x="133100" y="75424"/>
                </a:lnTo>
                <a:cubicBezTo>
                  <a:pt x="136761" y="75424"/>
                  <a:pt x="140033" y="73178"/>
                  <a:pt x="141364" y="69795"/>
                </a:cubicBezTo>
                <a:cubicBezTo>
                  <a:pt x="142695" y="66412"/>
                  <a:pt x="141807" y="62529"/>
                  <a:pt x="139145" y="60062"/>
                </a:cubicBezTo>
                <a:lnTo>
                  <a:pt x="77032" y="2385"/>
                </a:lnTo>
                <a:close/>
                <a:moveTo>
                  <a:pt x="66550" y="88734"/>
                </a:moveTo>
                <a:lnTo>
                  <a:pt x="75424" y="88734"/>
                </a:lnTo>
                <a:cubicBezTo>
                  <a:pt x="82772" y="88734"/>
                  <a:pt x="88734" y="94695"/>
                  <a:pt x="88734" y="102044"/>
                </a:cubicBezTo>
                <a:lnTo>
                  <a:pt x="88734" y="128664"/>
                </a:lnTo>
                <a:lnTo>
                  <a:pt x="53240" y="128664"/>
                </a:lnTo>
                <a:lnTo>
                  <a:pt x="53240" y="102044"/>
                </a:lnTo>
                <a:cubicBezTo>
                  <a:pt x="53240" y="94695"/>
                  <a:pt x="59202" y="88734"/>
                  <a:pt x="66550" y="88734"/>
                </a:cubicBezTo>
                <a:close/>
              </a:path>
            </a:pathLst>
          </a:custGeom>
          <a:solidFill>
            <a:srgbClr val="16A085"/>
          </a:solidFill>
        </p:spPr>
      </p:sp>
      <p:sp>
        <p:nvSpPr>
          <p:cNvPr id="69" name="Text 67"/>
          <p:cNvSpPr/>
          <p:nvPr/>
        </p:nvSpPr>
        <p:spPr>
          <a:xfrm>
            <a:off x="4786347" y="3988576"/>
            <a:ext cx="1428611" cy="212961"/>
          </a:xfrm>
          <a:prstGeom prst="rect">
            <a:avLst/>
          </a:prstGeom>
          <a:noFill/>
        </p:spPr>
        <p:txBody>
          <a:bodyPr wrap="square" lIns="0" tIns="0" rIns="0" bIns="0" rtlCol="0" anchor="ctr"/>
          <a:lstStyle/>
          <a:p>
            <a:pPr>
              <a:lnSpc>
                <a:spcPct val="130000"/>
              </a:lnSpc>
            </a:pPr>
            <a:r>
              <a:rPr lang="en-US" sz="1120" b="1" dirty="0">
                <a:solidFill>
                  <a:srgbClr val="34495E"/>
                </a:solidFill>
                <a:latin typeface="Liter" panose="02000503030000020004" pitchFamily="34" charset="0"/>
                <a:ea typeface="Liter" panose="02000503030000020004" pitchFamily="34" charset="-122"/>
                <a:cs typeface="Liter" panose="02000503030000020004" pitchFamily="34" charset="-120"/>
              </a:rPr>
              <a:t>Toitures Végétalisées</a:t>
            </a:r>
            <a:endParaRPr lang="en-US" sz="1600" dirty="0"/>
          </a:p>
        </p:txBody>
      </p:sp>
      <p:sp>
        <p:nvSpPr>
          <p:cNvPr id="70" name="Text 68"/>
          <p:cNvSpPr/>
          <p:nvPr/>
        </p:nvSpPr>
        <p:spPr>
          <a:xfrm>
            <a:off x="4360426" y="4343511"/>
            <a:ext cx="3531598" cy="408175"/>
          </a:xfrm>
          <a:prstGeom prst="rect">
            <a:avLst/>
          </a:prstGeom>
          <a:noFill/>
        </p:spPr>
        <p:txBody>
          <a:bodyPr wrap="square" lIns="0" tIns="0" rIns="0" bIns="0" rtlCol="0" anchor="ctr"/>
          <a:lstStyle/>
          <a:p>
            <a:pPr>
              <a:lnSpc>
                <a:spcPct val="140000"/>
              </a:lnSpc>
            </a:pPr>
            <a:r>
              <a:rPr lang="en-US" sz="98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Toits verts</a:t>
            </a:r>
            <a:r>
              <a:rPr lang="en-US" sz="98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absorbant précipitations, réduisant ruissellement et offrant isolation.</a:t>
            </a:r>
            <a:endParaRPr lang="en-US" sz="1600" dirty="0"/>
          </a:p>
        </p:txBody>
      </p:sp>
      <p:sp>
        <p:nvSpPr>
          <p:cNvPr id="71" name="Shape 69"/>
          <p:cNvSpPr/>
          <p:nvPr/>
        </p:nvSpPr>
        <p:spPr>
          <a:xfrm>
            <a:off x="4360426" y="4818236"/>
            <a:ext cx="3469485" cy="461415"/>
          </a:xfrm>
          <a:custGeom>
            <a:avLst/>
            <a:gdLst/>
            <a:ahLst/>
            <a:cxnLst/>
            <a:rect l="l" t="t" r="r" b="b"/>
            <a:pathLst>
              <a:path w="3469485" h="461415">
                <a:moveTo>
                  <a:pt x="70989" y="0"/>
                </a:moveTo>
                <a:lnTo>
                  <a:pt x="3398496" y="0"/>
                </a:lnTo>
                <a:cubicBezTo>
                  <a:pt x="3437702" y="0"/>
                  <a:pt x="3469485" y="31783"/>
                  <a:pt x="3469485" y="70989"/>
                </a:cubicBezTo>
                <a:lnTo>
                  <a:pt x="3469485" y="390426"/>
                </a:lnTo>
                <a:cubicBezTo>
                  <a:pt x="3469485" y="429632"/>
                  <a:pt x="3437702" y="461415"/>
                  <a:pt x="3398496" y="461415"/>
                </a:cubicBezTo>
                <a:lnTo>
                  <a:pt x="70989" y="461415"/>
                </a:lnTo>
                <a:cubicBezTo>
                  <a:pt x="31783" y="461415"/>
                  <a:pt x="0" y="429632"/>
                  <a:pt x="0" y="390426"/>
                </a:cubicBezTo>
                <a:lnTo>
                  <a:pt x="0" y="70989"/>
                </a:lnTo>
                <a:cubicBezTo>
                  <a:pt x="0" y="31783"/>
                  <a:pt x="31783" y="0"/>
                  <a:pt x="70989" y="0"/>
                </a:cubicBezTo>
                <a:close/>
              </a:path>
            </a:pathLst>
          </a:custGeom>
          <a:solidFill>
            <a:srgbClr val="F4F6F7"/>
          </a:solidFill>
        </p:spPr>
      </p:sp>
      <p:sp>
        <p:nvSpPr>
          <p:cNvPr id="72" name="Text 70"/>
          <p:cNvSpPr/>
          <p:nvPr/>
        </p:nvSpPr>
        <p:spPr>
          <a:xfrm>
            <a:off x="4431413" y="4889223"/>
            <a:ext cx="3380751" cy="141974"/>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Types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Extensives (légères) vs intensives (jardins)</a:t>
            </a:r>
            <a:endParaRPr lang="en-US" sz="1600" dirty="0"/>
          </a:p>
        </p:txBody>
      </p:sp>
      <p:sp>
        <p:nvSpPr>
          <p:cNvPr id="73" name="Text 71"/>
          <p:cNvSpPr/>
          <p:nvPr/>
        </p:nvSpPr>
        <p:spPr>
          <a:xfrm>
            <a:off x="4431413" y="5066690"/>
            <a:ext cx="3380751" cy="141974"/>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Rétention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40-80% des précipitations selon épaisseur</a:t>
            </a:r>
            <a:endParaRPr lang="en-US" sz="1600" dirty="0"/>
          </a:p>
        </p:txBody>
      </p:sp>
      <p:sp>
        <p:nvSpPr>
          <p:cNvPr id="74" name="Shape 72"/>
          <p:cNvSpPr/>
          <p:nvPr/>
        </p:nvSpPr>
        <p:spPr>
          <a:xfrm>
            <a:off x="4380391" y="5368384"/>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16A085"/>
          </a:solidFill>
        </p:spPr>
      </p:sp>
      <p:sp>
        <p:nvSpPr>
          <p:cNvPr id="75" name="Text 73"/>
          <p:cNvSpPr/>
          <p:nvPr/>
        </p:nvSpPr>
        <p:spPr>
          <a:xfrm>
            <a:off x="4529020" y="5350638"/>
            <a:ext cx="940576"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Isolation thermique</a:t>
            </a:r>
            <a:endParaRPr lang="en-US" sz="1600" dirty="0"/>
          </a:p>
        </p:txBody>
      </p:sp>
      <p:sp>
        <p:nvSpPr>
          <p:cNvPr id="76" name="Shape 74"/>
          <p:cNvSpPr/>
          <p:nvPr/>
        </p:nvSpPr>
        <p:spPr>
          <a:xfrm>
            <a:off x="4380391" y="5545852"/>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16A085"/>
          </a:solidFill>
        </p:spPr>
      </p:sp>
      <p:sp>
        <p:nvSpPr>
          <p:cNvPr id="77" name="Text 75"/>
          <p:cNvSpPr/>
          <p:nvPr/>
        </p:nvSpPr>
        <p:spPr>
          <a:xfrm>
            <a:off x="4529020" y="5528105"/>
            <a:ext cx="887336"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Îlot chaleur urbain</a:t>
            </a:r>
            <a:endParaRPr lang="en-US" sz="1600" dirty="0"/>
          </a:p>
        </p:txBody>
      </p:sp>
      <p:sp>
        <p:nvSpPr>
          <p:cNvPr id="78" name="Shape 76"/>
          <p:cNvSpPr/>
          <p:nvPr/>
        </p:nvSpPr>
        <p:spPr>
          <a:xfrm>
            <a:off x="4380391" y="5723319"/>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16A085"/>
          </a:solidFill>
        </p:spPr>
      </p:sp>
      <p:sp>
        <p:nvSpPr>
          <p:cNvPr id="79" name="Text 77"/>
          <p:cNvSpPr/>
          <p:nvPr/>
        </p:nvSpPr>
        <p:spPr>
          <a:xfrm>
            <a:off x="4529020" y="5705572"/>
            <a:ext cx="967197"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Durée de vie toiture</a:t>
            </a:r>
            <a:endParaRPr lang="en-US" sz="1600" dirty="0"/>
          </a:p>
        </p:txBody>
      </p:sp>
      <p:sp>
        <p:nvSpPr>
          <p:cNvPr id="80" name="Shape 78"/>
          <p:cNvSpPr/>
          <p:nvPr/>
        </p:nvSpPr>
        <p:spPr>
          <a:xfrm>
            <a:off x="8081969" y="3757869"/>
            <a:ext cx="3753432" cy="2236087"/>
          </a:xfrm>
          <a:custGeom>
            <a:avLst/>
            <a:gdLst/>
            <a:ahLst/>
            <a:cxnLst/>
            <a:rect l="l" t="t" r="r" b="b"/>
            <a:pathLst>
              <a:path w="3753432" h="2236087">
                <a:moveTo>
                  <a:pt x="35493" y="0"/>
                </a:moveTo>
                <a:lnTo>
                  <a:pt x="3717939" y="0"/>
                </a:lnTo>
                <a:cubicBezTo>
                  <a:pt x="3737541" y="0"/>
                  <a:pt x="3753432" y="15891"/>
                  <a:pt x="3753432" y="35493"/>
                </a:cubicBezTo>
                <a:lnTo>
                  <a:pt x="3753432" y="2165092"/>
                </a:lnTo>
                <a:cubicBezTo>
                  <a:pt x="3753432" y="2204301"/>
                  <a:pt x="3721646" y="2236087"/>
                  <a:pt x="3682437" y="2236087"/>
                </a:cubicBezTo>
                <a:lnTo>
                  <a:pt x="70996" y="2236087"/>
                </a:lnTo>
                <a:cubicBezTo>
                  <a:pt x="31786" y="2236087"/>
                  <a:pt x="0" y="2204301"/>
                  <a:pt x="0" y="2165092"/>
                </a:cubicBezTo>
                <a:lnTo>
                  <a:pt x="0" y="35493"/>
                </a:lnTo>
                <a:cubicBezTo>
                  <a:pt x="0" y="15904"/>
                  <a:pt x="15904" y="0"/>
                  <a:pt x="35493" y="0"/>
                </a:cubicBezTo>
                <a:close/>
              </a:path>
            </a:pathLst>
          </a:custGeom>
          <a:solidFill>
            <a:srgbClr val="FFFFFF"/>
          </a:solidFill>
          <a:effectLst>
            <a:outerShdw blurRad="26620" dist="8873" dir="5400000" algn="bl" rotWithShape="0">
              <a:srgbClr val="000000">
                <a:alpha val="10196"/>
              </a:srgbClr>
            </a:outerShdw>
          </a:effectLst>
        </p:spPr>
      </p:sp>
      <p:sp>
        <p:nvSpPr>
          <p:cNvPr id="81" name="Shape 79"/>
          <p:cNvSpPr/>
          <p:nvPr/>
        </p:nvSpPr>
        <p:spPr>
          <a:xfrm>
            <a:off x="8081969" y="3757869"/>
            <a:ext cx="3753432" cy="35493"/>
          </a:xfrm>
          <a:custGeom>
            <a:avLst/>
            <a:gdLst/>
            <a:ahLst/>
            <a:cxnLst/>
            <a:rect l="l" t="t" r="r" b="b"/>
            <a:pathLst>
              <a:path w="3753432" h="35493">
                <a:moveTo>
                  <a:pt x="35493" y="0"/>
                </a:moveTo>
                <a:lnTo>
                  <a:pt x="3717939" y="0"/>
                </a:lnTo>
                <a:cubicBezTo>
                  <a:pt x="3737541" y="0"/>
                  <a:pt x="3753432" y="15891"/>
                  <a:pt x="3753432" y="35493"/>
                </a:cubicBezTo>
                <a:lnTo>
                  <a:pt x="3753432" y="35493"/>
                </a:lnTo>
                <a:lnTo>
                  <a:pt x="0" y="35493"/>
                </a:lnTo>
                <a:lnTo>
                  <a:pt x="0" y="35493"/>
                </a:lnTo>
                <a:cubicBezTo>
                  <a:pt x="0" y="15904"/>
                  <a:pt x="15904" y="0"/>
                  <a:pt x="35493" y="0"/>
                </a:cubicBezTo>
                <a:close/>
              </a:path>
            </a:pathLst>
          </a:custGeom>
          <a:solidFill>
            <a:srgbClr val="34495E"/>
          </a:solidFill>
        </p:spPr>
      </p:sp>
      <p:sp>
        <p:nvSpPr>
          <p:cNvPr id="82" name="Shape 80"/>
          <p:cNvSpPr/>
          <p:nvPr/>
        </p:nvSpPr>
        <p:spPr>
          <a:xfrm>
            <a:off x="8223943" y="3917590"/>
            <a:ext cx="354934" cy="354934"/>
          </a:xfrm>
          <a:custGeom>
            <a:avLst/>
            <a:gdLst/>
            <a:ahLst/>
            <a:cxnLst/>
            <a:rect l="l" t="t" r="r" b="b"/>
            <a:pathLst>
              <a:path w="354934" h="354934">
                <a:moveTo>
                  <a:pt x="177467" y="0"/>
                </a:moveTo>
                <a:lnTo>
                  <a:pt x="177467" y="0"/>
                </a:lnTo>
                <a:cubicBezTo>
                  <a:pt x="275414" y="0"/>
                  <a:pt x="354934" y="79520"/>
                  <a:pt x="354934" y="177467"/>
                </a:cubicBezTo>
                <a:lnTo>
                  <a:pt x="354934" y="177467"/>
                </a:lnTo>
                <a:cubicBezTo>
                  <a:pt x="354934" y="275414"/>
                  <a:pt x="275414" y="354934"/>
                  <a:pt x="177467" y="354934"/>
                </a:cubicBezTo>
                <a:lnTo>
                  <a:pt x="177467" y="354934"/>
                </a:lnTo>
                <a:cubicBezTo>
                  <a:pt x="79520" y="354934"/>
                  <a:pt x="0" y="275414"/>
                  <a:pt x="0" y="177467"/>
                </a:cubicBezTo>
                <a:lnTo>
                  <a:pt x="0" y="177467"/>
                </a:lnTo>
                <a:cubicBezTo>
                  <a:pt x="0" y="79520"/>
                  <a:pt x="79520" y="0"/>
                  <a:pt x="177467" y="0"/>
                </a:cubicBezTo>
                <a:close/>
              </a:path>
            </a:pathLst>
          </a:custGeom>
          <a:solidFill>
            <a:srgbClr val="34495E">
              <a:alpha val="10196"/>
            </a:srgbClr>
          </a:solidFill>
        </p:spPr>
      </p:sp>
      <p:sp>
        <p:nvSpPr>
          <p:cNvPr id="83" name="Shape 81"/>
          <p:cNvSpPr/>
          <p:nvPr/>
        </p:nvSpPr>
        <p:spPr>
          <a:xfrm>
            <a:off x="8330424" y="4024070"/>
            <a:ext cx="141974" cy="141974"/>
          </a:xfrm>
          <a:custGeom>
            <a:avLst/>
            <a:gdLst/>
            <a:ahLst/>
            <a:cxnLst/>
            <a:rect l="l" t="t" r="r" b="b"/>
            <a:pathLst>
              <a:path w="141974" h="141974">
                <a:moveTo>
                  <a:pt x="8873" y="17747"/>
                </a:moveTo>
                <a:cubicBezTo>
                  <a:pt x="5296" y="17747"/>
                  <a:pt x="2052" y="19910"/>
                  <a:pt x="666" y="23237"/>
                </a:cubicBezTo>
                <a:cubicBezTo>
                  <a:pt x="-721" y="26565"/>
                  <a:pt x="55" y="30364"/>
                  <a:pt x="2607" y="32887"/>
                </a:cubicBezTo>
                <a:lnTo>
                  <a:pt x="53240" y="83548"/>
                </a:lnTo>
                <a:lnTo>
                  <a:pt x="53240" y="115354"/>
                </a:lnTo>
                <a:cubicBezTo>
                  <a:pt x="53240" y="117711"/>
                  <a:pt x="54183" y="119957"/>
                  <a:pt x="55847" y="121621"/>
                </a:cubicBezTo>
                <a:lnTo>
                  <a:pt x="73593" y="139367"/>
                </a:lnTo>
                <a:cubicBezTo>
                  <a:pt x="76145" y="141918"/>
                  <a:pt x="79943" y="142667"/>
                  <a:pt x="83271" y="141281"/>
                </a:cubicBezTo>
                <a:cubicBezTo>
                  <a:pt x="86598" y="139894"/>
                  <a:pt x="88734" y="136678"/>
                  <a:pt x="88734" y="133100"/>
                </a:cubicBezTo>
                <a:lnTo>
                  <a:pt x="88734" y="83548"/>
                </a:lnTo>
                <a:lnTo>
                  <a:pt x="139367" y="32915"/>
                </a:lnTo>
                <a:cubicBezTo>
                  <a:pt x="141918" y="30364"/>
                  <a:pt x="142667" y="26565"/>
                  <a:pt x="141281" y="23237"/>
                </a:cubicBezTo>
                <a:cubicBezTo>
                  <a:pt x="139894" y="19910"/>
                  <a:pt x="136678" y="17747"/>
                  <a:pt x="133100" y="17747"/>
                </a:cubicBezTo>
                <a:lnTo>
                  <a:pt x="8873" y="17747"/>
                </a:lnTo>
                <a:close/>
              </a:path>
            </a:pathLst>
          </a:custGeom>
          <a:solidFill>
            <a:srgbClr val="34495E"/>
          </a:solidFill>
        </p:spPr>
      </p:sp>
      <p:sp>
        <p:nvSpPr>
          <p:cNvPr id="84" name="Text 82"/>
          <p:cNvSpPr/>
          <p:nvPr/>
        </p:nvSpPr>
        <p:spPr>
          <a:xfrm>
            <a:off x="8649865" y="3988576"/>
            <a:ext cx="1171284" cy="212961"/>
          </a:xfrm>
          <a:prstGeom prst="rect">
            <a:avLst/>
          </a:prstGeom>
          <a:noFill/>
        </p:spPr>
        <p:txBody>
          <a:bodyPr wrap="square" lIns="0" tIns="0" rIns="0" bIns="0" rtlCol="0" anchor="ctr"/>
          <a:lstStyle/>
          <a:p>
            <a:pPr>
              <a:lnSpc>
                <a:spcPct val="130000"/>
              </a:lnSpc>
            </a:pPr>
            <a:r>
              <a:rPr lang="en-US" sz="1120" b="1" dirty="0">
                <a:solidFill>
                  <a:srgbClr val="34495E"/>
                </a:solidFill>
                <a:latin typeface="Liter" panose="02000503030000020004" pitchFamily="34" charset="0"/>
                <a:ea typeface="Liter" panose="02000503030000020004" pitchFamily="34" charset="-122"/>
                <a:cs typeface="Liter" panose="02000503030000020004" pitchFamily="34" charset="-120"/>
              </a:rPr>
              <a:t>Puits d'Infiltration</a:t>
            </a:r>
            <a:endParaRPr lang="en-US" sz="1600" dirty="0"/>
          </a:p>
        </p:txBody>
      </p:sp>
      <p:sp>
        <p:nvSpPr>
          <p:cNvPr id="85" name="Text 83"/>
          <p:cNvSpPr/>
          <p:nvPr/>
        </p:nvSpPr>
        <p:spPr>
          <a:xfrm>
            <a:off x="8223943" y="4343511"/>
            <a:ext cx="3531598" cy="408175"/>
          </a:xfrm>
          <a:prstGeom prst="rect">
            <a:avLst/>
          </a:prstGeom>
          <a:noFill/>
        </p:spPr>
        <p:txBody>
          <a:bodyPr wrap="square" lIns="0" tIns="0" rIns="0" bIns="0" rtlCol="0" anchor="ctr"/>
          <a:lstStyle/>
          <a:p>
            <a:pPr>
              <a:lnSpc>
                <a:spcPct val="140000"/>
              </a:lnSpc>
            </a:pPr>
            <a:r>
              <a:rPr lang="en-US" sz="98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Ouvrages verticaux</a:t>
            </a:r>
            <a:r>
              <a:rPr lang="en-US" sz="98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permettant de stocker et transférer eaux vers couches perméables profondes.</a:t>
            </a:r>
            <a:endParaRPr lang="en-US" sz="1600" dirty="0"/>
          </a:p>
        </p:txBody>
      </p:sp>
      <p:sp>
        <p:nvSpPr>
          <p:cNvPr id="86" name="Shape 84"/>
          <p:cNvSpPr/>
          <p:nvPr/>
        </p:nvSpPr>
        <p:spPr>
          <a:xfrm>
            <a:off x="8223943" y="4818236"/>
            <a:ext cx="3469485" cy="461415"/>
          </a:xfrm>
          <a:custGeom>
            <a:avLst/>
            <a:gdLst/>
            <a:ahLst/>
            <a:cxnLst/>
            <a:rect l="l" t="t" r="r" b="b"/>
            <a:pathLst>
              <a:path w="3469485" h="461415">
                <a:moveTo>
                  <a:pt x="70989" y="0"/>
                </a:moveTo>
                <a:lnTo>
                  <a:pt x="3398496" y="0"/>
                </a:lnTo>
                <a:cubicBezTo>
                  <a:pt x="3437702" y="0"/>
                  <a:pt x="3469485" y="31783"/>
                  <a:pt x="3469485" y="70989"/>
                </a:cubicBezTo>
                <a:lnTo>
                  <a:pt x="3469485" y="390426"/>
                </a:lnTo>
                <a:cubicBezTo>
                  <a:pt x="3469485" y="429632"/>
                  <a:pt x="3437702" y="461415"/>
                  <a:pt x="3398496" y="461415"/>
                </a:cubicBezTo>
                <a:lnTo>
                  <a:pt x="70989" y="461415"/>
                </a:lnTo>
                <a:cubicBezTo>
                  <a:pt x="31783" y="461415"/>
                  <a:pt x="0" y="429632"/>
                  <a:pt x="0" y="390426"/>
                </a:cubicBezTo>
                <a:lnTo>
                  <a:pt x="0" y="70989"/>
                </a:lnTo>
                <a:cubicBezTo>
                  <a:pt x="0" y="31783"/>
                  <a:pt x="31783" y="0"/>
                  <a:pt x="70989" y="0"/>
                </a:cubicBezTo>
                <a:close/>
              </a:path>
            </a:pathLst>
          </a:custGeom>
          <a:solidFill>
            <a:srgbClr val="F4F6F7"/>
          </a:solidFill>
        </p:spPr>
      </p:sp>
      <p:sp>
        <p:nvSpPr>
          <p:cNvPr id="87" name="Text 85"/>
          <p:cNvSpPr/>
          <p:nvPr/>
        </p:nvSpPr>
        <p:spPr>
          <a:xfrm>
            <a:off x="8294930" y="4889223"/>
            <a:ext cx="3380751" cy="141974"/>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Alimentation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Ruissellement direct ou drains</a:t>
            </a:r>
            <a:endParaRPr lang="en-US" sz="1600" dirty="0"/>
          </a:p>
        </p:txBody>
      </p:sp>
      <p:sp>
        <p:nvSpPr>
          <p:cNvPr id="88" name="Text 86"/>
          <p:cNvSpPr/>
          <p:nvPr/>
        </p:nvSpPr>
        <p:spPr>
          <a:xfrm>
            <a:off x="8294930" y="5066690"/>
            <a:ext cx="3380751" cy="141974"/>
          </a:xfrm>
          <a:prstGeom prst="rect">
            <a:avLst/>
          </a:prstGeom>
          <a:noFill/>
        </p:spPr>
        <p:txBody>
          <a:bodyPr wrap="square" lIns="0" tIns="0" rIns="0" bIns="0" rtlCol="0" anchor="ctr"/>
          <a:lstStyle/>
          <a:p>
            <a:pPr>
              <a:lnSpc>
                <a:spcPct val="110000"/>
              </a:lnSpc>
            </a:pPr>
            <a:r>
              <a:rPr lang="en-US" sz="84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Conditions :</a:t>
            </a: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Sol perméable, distance nappe &gt;1m</a:t>
            </a:r>
            <a:endParaRPr lang="en-US" sz="1600" dirty="0"/>
          </a:p>
        </p:txBody>
      </p:sp>
      <p:sp>
        <p:nvSpPr>
          <p:cNvPr id="89" name="Shape 87"/>
          <p:cNvSpPr/>
          <p:nvPr/>
        </p:nvSpPr>
        <p:spPr>
          <a:xfrm>
            <a:off x="8243908" y="5368384"/>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34495E"/>
          </a:solidFill>
        </p:spPr>
      </p:sp>
      <p:sp>
        <p:nvSpPr>
          <p:cNvPr id="90" name="Text 88"/>
          <p:cNvSpPr/>
          <p:nvPr/>
        </p:nvSpPr>
        <p:spPr>
          <a:xfrm>
            <a:off x="8392537" y="5350638"/>
            <a:ext cx="807476"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Peu encombrant</a:t>
            </a:r>
            <a:endParaRPr lang="en-US" sz="1600" dirty="0"/>
          </a:p>
        </p:txBody>
      </p:sp>
      <p:sp>
        <p:nvSpPr>
          <p:cNvPr id="91" name="Shape 89"/>
          <p:cNvSpPr/>
          <p:nvPr/>
        </p:nvSpPr>
        <p:spPr>
          <a:xfrm>
            <a:off x="8243908" y="5545852"/>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34495E"/>
          </a:solidFill>
        </p:spPr>
      </p:sp>
      <p:sp>
        <p:nvSpPr>
          <p:cNvPr id="92" name="Text 90"/>
          <p:cNvSpPr/>
          <p:nvPr/>
        </p:nvSpPr>
        <p:spPr>
          <a:xfrm>
            <a:off x="8392537" y="5528105"/>
            <a:ext cx="940576"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Grande profondeur</a:t>
            </a:r>
            <a:endParaRPr lang="en-US" sz="1600" dirty="0"/>
          </a:p>
        </p:txBody>
      </p:sp>
      <p:sp>
        <p:nvSpPr>
          <p:cNvPr id="93" name="Shape 91"/>
          <p:cNvSpPr/>
          <p:nvPr/>
        </p:nvSpPr>
        <p:spPr>
          <a:xfrm>
            <a:off x="8243908" y="5723319"/>
            <a:ext cx="93170" cy="106480"/>
          </a:xfrm>
          <a:custGeom>
            <a:avLst/>
            <a:gdLst/>
            <a:ahLst/>
            <a:cxnLst/>
            <a:rect l="l" t="t" r="r" b="b"/>
            <a:pathLst>
              <a:path w="93170" h="106480">
                <a:moveTo>
                  <a:pt x="90425" y="14579"/>
                </a:moveTo>
                <a:cubicBezTo>
                  <a:pt x="93399" y="16742"/>
                  <a:pt x="94065" y="20901"/>
                  <a:pt x="91902" y="23875"/>
                </a:cubicBezTo>
                <a:lnTo>
                  <a:pt x="38662" y="97080"/>
                </a:lnTo>
                <a:cubicBezTo>
                  <a:pt x="37518" y="98661"/>
                  <a:pt x="35750" y="99638"/>
                  <a:pt x="33795" y="99805"/>
                </a:cubicBezTo>
                <a:cubicBezTo>
                  <a:pt x="31840" y="99971"/>
                  <a:pt x="29948" y="99243"/>
                  <a:pt x="28575" y="97870"/>
                </a:cubicBezTo>
                <a:lnTo>
                  <a:pt x="1955" y="71250"/>
                </a:lnTo>
                <a:cubicBezTo>
                  <a:pt x="-645" y="68651"/>
                  <a:pt x="-645" y="64429"/>
                  <a:pt x="1955" y="61829"/>
                </a:cubicBezTo>
                <a:cubicBezTo>
                  <a:pt x="4555" y="59230"/>
                  <a:pt x="8776" y="59230"/>
                  <a:pt x="11376" y="61829"/>
                </a:cubicBezTo>
                <a:lnTo>
                  <a:pt x="32485" y="82938"/>
                </a:lnTo>
                <a:lnTo>
                  <a:pt x="81150" y="16034"/>
                </a:lnTo>
                <a:cubicBezTo>
                  <a:pt x="83313" y="13060"/>
                  <a:pt x="87472" y="12395"/>
                  <a:pt x="90446" y="14558"/>
                </a:cubicBezTo>
                <a:close/>
              </a:path>
            </a:pathLst>
          </a:custGeom>
          <a:solidFill>
            <a:srgbClr val="34495E"/>
          </a:solidFill>
        </p:spPr>
      </p:sp>
      <p:sp>
        <p:nvSpPr>
          <p:cNvPr id="94" name="Text 92"/>
          <p:cNvSpPr/>
          <p:nvPr/>
        </p:nvSpPr>
        <p:spPr>
          <a:xfrm>
            <a:off x="8392537" y="5705572"/>
            <a:ext cx="798603" cy="141974"/>
          </a:xfrm>
          <a:prstGeom prst="rect">
            <a:avLst/>
          </a:prstGeom>
          <a:noFill/>
        </p:spPr>
        <p:txBody>
          <a:bodyPr wrap="square" lIns="0" tIns="0" rIns="0" bIns="0" rtlCol="0" anchor="ctr"/>
          <a:lstStyle/>
          <a:p>
            <a:pPr>
              <a:lnSpc>
                <a:spcPct val="110000"/>
              </a:lnSpc>
            </a:pPr>
            <a:r>
              <a:rPr lang="en-US" sz="8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Recharge nappe</a:t>
            </a:r>
            <a:endParaRPr lang="en-US" sz="1600" dirty="0"/>
          </a:p>
        </p:txBody>
      </p:sp>
      <p:sp>
        <p:nvSpPr>
          <p:cNvPr id="95" name="Shape 93"/>
          <p:cNvSpPr/>
          <p:nvPr/>
        </p:nvSpPr>
        <p:spPr>
          <a:xfrm>
            <a:off x="354934" y="6096000"/>
            <a:ext cx="11482131" cy="621135"/>
          </a:xfrm>
          <a:custGeom>
            <a:avLst/>
            <a:gdLst/>
            <a:ahLst/>
            <a:cxnLst/>
            <a:rect l="l" t="t" r="r" b="b"/>
            <a:pathLst>
              <a:path w="11482131" h="621135">
                <a:moveTo>
                  <a:pt x="70990" y="0"/>
                </a:moveTo>
                <a:lnTo>
                  <a:pt x="11411141" y="0"/>
                </a:lnTo>
                <a:cubicBezTo>
                  <a:pt x="11450322" y="0"/>
                  <a:pt x="11482131" y="31809"/>
                  <a:pt x="11482131" y="70990"/>
                </a:cubicBezTo>
                <a:lnTo>
                  <a:pt x="11482131" y="550146"/>
                </a:lnTo>
                <a:cubicBezTo>
                  <a:pt x="11482131" y="589326"/>
                  <a:pt x="11450322" y="621135"/>
                  <a:pt x="11411141" y="621135"/>
                </a:cubicBezTo>
                <a:lnTo>
                  <a:pt x="70990" y="621135"/>
                </a:lnTo>
                <a:cubicBezTo>
                  <a:pt x="31809" y="621135"/>
                  <a:pt x="0" y="589326"/>
                  <a:pt x="0" y="550146"/>
                </a:cubicBezTo>
                <a:lnTo>
                  <a:pt x="0" y="70990"/>
                </a:lnTo>
                <a:cubicBezTo>
                  <a:pt x="0" y="31809"/>
                  <a:pt x="31809" y="0"/>
                  <a:pt x="70990" y="0"/>
                </a:cubicBezTo>
                <a:close/>
              </a:path>
            </a:pathLst>
          </a:custGeom>
          <a:solidFill>
            <a:srgbClr val="34495E"/>
          </a:solidFill>
        </p:spPr>
      </p:sp>
      <p:sp>
        <p:nvSpPr>
          <p:cNvPr id="96" name="Shape 94"/>
          <p:cNvSpPr/>
          <p:nvPr/>
        </p:nvSpPr>
        <p:spPr>
          <a:xfrm>
            <a:off x="488035" y="6315616"/>
            <a:ext cx="133100" cy="177467"/>
          </a:xfrm>
          <a:custGeom>
            <a:avLst/>
            <a:gdLst/>
            <a:ahLst/>
            <a:cxnLst/>
            <a:rect l="l" t="t" r="r" b="b"/>
            <a:pathLst>
              <a:path w="133100" h="177467">
                <a:moveTo>
                  <a:pt x="107936" y="11092"/>
                </a:moveTo>
                <a:lnTo>
                  <a:pt x="110917" y="11092"/>
                </a:lnTo>
                <a:cubicBezTo>
                  <a:pt x="123153" y="11092"/>
                  <a:pt x="133100" y="21040"/>
                  <a:pt x="133100" y="33275"/>
                </a:cubicBezTo>
                <a:lnTo>
                  <a:pt x="133100" y="155284"/>
                </a:lnTo>
                <a:cubicBezTo>
                  <a:pt x="133100" y="167519"/>
                  <a:pt x="123153" y="177467"/>
                  <a:pt x="110917" y="177467"/>
                </a:cubicBezTo>
                <a:lnTo>
                  <a:pt x="22183" y="177467"/>
                </a:lnTo>
                <a:cubicBezTo>
                  <a:pt x="9948" y="177467"/>
                  <a:pt x="0" y="167519"/>
                  <a:pt x="0" y="155284"/>
                </a:cubicBezTo>
                <a:lnTo>
                  <a:pt x="0" y="33275"/>
                </a:lnTo>
                <a:cubicBezTo>
                  <a:pt x="0" y="21040"/>
                  <a:pt x="9948" y="11092"/>
                  <a:pt x="22183" y="11092"/>
                </a:cubicBezTo>
                <a:lnTo>
                  <a:pt x="25164" y="11092"/>
                </a:lnTo>
                <a:cubicBezTo>
                  <a:pt x="28977" y="4471"/>
                  <a:pt x="36152" y="0"/>
                  <a:pt x="44367" y="0"/>
                </a:cubicBezTo>
                <a:lnTo>
                  <a:pt x="88734" y="0"/>
                </a:lnTo>
                <a:cubicBezTo>
                  <a:pt x="96948" y="0"/>
                  <a:pt x="104123" y="4471"/>
                  <a:pt x="107936" y="11092"/>
                </a:cubicBezTo>
                <a:close/>
                <a:moveTo>
                  <a:pt x="85961" y="38821"/>
                </a:moveTo>
                <a:cubicBezTo>
                  <a:pt x="90571" y="38821"/>
                  <a:pt x="94279" y="35112"/>
                  <a:pt x="94279" y="30502"/>
                </a:cubicBezTo>
                <a:cubicBezTo>
                  <a:pt x="94279" y="25892"/>
                  <a:pt x="90571" y="22183"/>
                  <a:pt x="85961" y="22183"/>
                </a:cubicBezTo>
                <a:lnTo>
                  <a:pt x="47140" y="22183"/>
                </a:lnTo>
                <a:cubicBezTo>
                  <a:pt x="42530" y="22183"/>
                  <a:pt x="38821" y="25892"/>
                  <a:pt x="38821" y="30502"/>
                </a:cubicBezTo>
                <a:cubicBezTo>
                  <a:pt x="38821" y="35112"/>
                  <a:pt x="42530" y="38821"/>
                  <a:pt x="47140" y="38821"/>
                </a:cubicBezTo>
                <a:lnTo>
                  <a:pt x="85961" y="38821"/>
                </a:lnTo>
                <a:close/>
                <a:moveTo>
                  <a:pt x="95805" y="90363"/>
                </a:moveTo>
                <a:cubicBezTo>
                  <a:pt x="98231" y="86481"/>
                  <a:pt x="97052" y="81351"/>
                  <a:pt x="93170" y="78890"/>
                </a:cubicBezTo>
                <a:cubicBezTo>
                  <a:pt x="89288" y="76429"/>
                  <a:pt x="84158" y="77642"/>
                  <a:pt x="81697" y="81524"/>
                </a:cubicBezTo>
                <a:lnTo>
                  <a:pt x="60415" y="115596"/>
                </a:lnTo>
                <a:lnTo>
                  <a:pt x="51056" y="103118"/>
                </a:lnTo>
                <a:cubicBezTo>
                  <a:pt x="48284" y="99444"/>
                  <a:pt x="43084" y="98681"/>
                  <a:pt x="39410" y="101454"/>
                </a:cubicBezTo>
                <a:cubicBezTo>
                  <a:pt x="35736" y="104227"/>
                  <a:pt x="34974" y="109427"/>
                  <a:pt x="37746" y="113101"/>
                </a:cubicBezTo>
                <a:lnTo>
                  <a:pt x="54384" y="135284"/>
                </a:lnTo>
                <a:cubicBezTo>
                  <a:pt x="56013" y="137468"/>
                  <a:pt x="58647" y="138716"/>
                  <a:pt x="61386" y="138612"/>
                </a:cubicBezTo>
                <a:cubicBezTo>
                  <a:pt x="64124" y="138508"/>
                  <a:pt x="66620" y="137052"/>
                  <a:pt x="68075" y="134695"/>
                </a:cubicBezTo>
                <a:lnTo>
                  <a:pt x="95805" y="90328"/>
                </a:lnTo>
                <a:close/>
              </a:path>
            </a:pathLst>
          </a:custGeom>
          <a:solidFill>
            <a:srgbClr val="16A085"/>
          </a:solidFill>
        </p:spPr>
      </p:sp>
      <p:sp>
        <p:nvSpPr>
          <p:cNvPr id="97" name="Text 95"/>
          <p:cNvSpPr/>
          <p:nvPr/>
        </p:nvSpPr>
        <p:spPr>
          <a:xfrm>
            <a:off x="758118" y="6202480"/>
            <a:ext cx="11038463" cy="408175"/>
          </a:xfrm>
          <a:prstGeom prst="rect">
            <a:avLst/>
          </a:prstGeom>
          <a:noFill/>
        </p:spPr>
        <p:txBody>
          <a:bodyPr wrap="square" lIns="0" tIns="0" rIns="0" bIns="0" rtlCol="0" anchor="ctr"/>
          <a:lstStyle/>
          <a:p>
            <a:pPr>
              <a:lnSpc>
                <a:spcPct val="140000"/>
              </a:lnSpc>
            </a:pPr>
            <a:r>
              <a:rPr lang="en-US" sz="98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Conditions d'Application :</a:t>
            </a:r>
            <a:r>
              <a:rPr lang="en-US" sz="98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Toutes ces techniques nécessitent une étude préalable de la </a:t>
            </a:r>
            <a:r>
              <a:rPr lang="en-US" sz="980" b="1"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perméabilité du sol</a:t>
            </a:r>
            <a:r>
              <a:rPr lang="en-US" sz="98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(K entre 10⁻⁵ et 10⁻² m/s), de la </a:t>
            </a:r>
            <a:r>
              <a:rPr lang="en-US" sz="980" b="1"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hauteur de nappe</a:t>
            </a:r>
            <a:r>
              <a:rPr lang="en-US" sz="98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(distance &gt;1m) et de la </a:t>
            </a:r>
            <a:r>
              <a:rPr lang="en-US" sz="980" b="1"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qualité des eaux</a:t>
            </a:r>
            <a:r>
              <a:rPr lang="en-US" sz="98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collectées (absence zone protection nappe).</a:t>
            </a:r>
            <a:endParaRPr lang="en-US" sz="1600"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4495E"/>
        </a:solidFill>
        <a:effectLst/>
      </p:bgPr>
    </p:bg>
    <p:spTree>
      <p:nvGrpSpPr>
        <p:cNvPr id="1" name=""/>
        <p:cNvGrpSpPr/>
        <p:nvPr/>
      </p:nvGrpSpPr>
      <p:grpSpPr>
        <a:xfrm>
          <a:off x="0" y="0"/>
          <a:ext cx="0" cy="0"/>
          <a:chOff x="0" y="0"/>
          <a:chExt cx="0" cy="0"/>
        </a:xfrm>
      </p:grpSpPr>
      <p:pic>
        <p:nvPicPr>
          <p:cNvPr id="2" name="Image 0" descr="https://kimi-web-img.moonshot.cn/img/www.shutterstock.com/d14f9123c83daf021f314330736669c130c8f811.jpg"/>
          <p:cNvPicPr>
            <a:picLocks noChangeAspect="1"/>
          </p:cNvPicPr>
          <p:nvPr/>
        </p:nvPicPr>
        <p:blipFill>
          <a:blip r:embed="rId1">
            <a:alphaModFix amt="20000"/>
          </a:blip>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4495E"/>
              </a:gs>
              <a:gs pos="50000">
                <a:srgbClr val="34495E">
                  <a:alpha val="95000"/>
                </a:srgbClr>
              </a:gs>
              <a:gs pos="100000">
                <a:srgbClr val="000000">
                  <a:alpha val="0"/>
                </a:srgbClr>
              </a:gs>
            </a:gsLst>
            <a:lin ang="0" scaled="1"/>
          </a:gradFill>
        </p:spPr>
      </p:sp>
      <p:sp>
        <p:nvSpPr>
          <p:cNvPr id="4" name="Shape 1"/>
          <p:cNvSpPr/>
          <p:nvPr/>
        </p:nvSpPr>
        <p:spPr>
          <a:xfrm>
            <a:off x="381000" y="1776413"/>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16A085"/>
          </a:solidFill>
        </p:spPr>
      </p:sp>
      <p:sp>
        <p:nvSpPr>
          <p:cNvPr id="5" name="Text 2"/>
          <p:cNvSpPr/>
          <p:nvPr/>
        </p:nvSpPr>
        <p:spPr>
          <a:xfrm>
            <a:off x="295275" y="1776413"/>
            <a:ext cx="933450" cy="762000"/>
          </a:xfrm>
          <a:prstGeom prst="rect">
            <a:avLst/>
          </a:prstGeom>
          <a:noFill/>
        </p:spPr>
        <p:txBody>
          <a:bodyPr wrap="square" lIns="0" tIns="0" rIns="0" bIns="0" rtlCol="0" anchor="ctr"/>
          <a:lstStyle/>
          <a:p>
            <a:pPr algn="ctr">
              <a:lnSpc>
                <a:spcPct val="90000"/>
              </a:lnSpc>
            </a:pPr>
            <a:r>
              <a:rPr lang="en-US" sz="2700" b="1" dirty="0">
                <a:solidFill>
                  <a:srgbClr val="FFFFFF"/>
                </a:solidFill>
                <a:latin typeface="Liter" panose="02000503030000020004" pitchFamily="34" charset="0"/>
                <a:ea typeface="Liter" panose="02000503030000020004" pitchFamily="34" charset="-122"/>
                <a:cs typeface="Liter" panose="02000503030000020004" pitchFamily="34" charset="-120"/>
              </a:rPr>
              <a:t>05</a:t>
            </a:r>
            <a:endParaRPr lang="en-US" sz="1600" dirty="0"/>
          </a:p>
        </p:txBody>
      </p:sp>
      <p:sp>
        <p:nvSpPr>
          <p:cNvPr id="6" name="Shape 3"/>
          <p:cNvSpPr/>
          <p:nvPr/>
        </p:nvSpPr>
        <p:spPr>
          <a:xfrm>
            <a:off x="1295400" y="2138363"/>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16A085"/>
          </a:solidFill>
        </p:spPr>
      </p:sp>
      <p:sp>
        <p:nvSpPr>
          <p:cNvPr id="7" name="Text 4"/>
          <p:cNvSpPr/>
          <p:nvPr/>
        </p:nvSpPr>
        <p:spPr>
          <a:xfrm>
            <a:off x="381000" y="2767013"/>
            <a:ext cx="4410075" cy="1714500"/>
          </a:xfrm>
          <a:prstGeom prst="rect">
            <a:avLst/>
          </a:prstGeom>
          <a:noFill/>
        </p:spPr>
        <p:txBody>
          <a:bodyPr wrap="square" lIns="0" tIns="0" rIns="0" bIns="0" rtlCol="0" anchor="ctr"/>
          <a:lstStyle/>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Stations</a:t>
            </a:r>
            <a:endParaRPr lang="en-US" sz="1600" dirty="0"/>
          </a:p>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d'Épuration</a:t>
            </a:r>
            <a:endParaRPr lang="en-US" sz="1600" dirty="0"/>
          </a:p>
        </p:txBody>
      </p:sp>
      <p:sp>
        <p:nvSpPr>
          <p:cNvPr id="8" name="Text 5"/>
          <p:cNvSpPr/>
          <p:nvPr/>
        </p:nvSpPr>
        <p:spPr>
          <a:xfrm>
            <a:off x="381000" y="4710113"/>
            <a:ext cx="4181475" cy="371475"/>
          </a:xfrm>
          <a:prstGeom prst="rect">
            <a:avLst/>
          </a:prstGeom>
          <a:noFill/>
        </p:spPr>
        <p:txBody>
          <a:bodyPr wrap="square" lIns="0" tIns="0" rIns="0" bIns="0" rtlCol="0" anchor="ctr"/>
          <a:lstStyle/>
          <a:p>
            <a:pPr>
              <a:lnSpc>
                <a:spcPct val="140000"/>
              </a:lnSpc>
            </a:pPr>
            <a:r>
              <a:rPr lang="en-US" sz="1800" dirty="0">
                <a:solidFill>
                  <a:srgbClr val="ECF0F1">
                    <a:alpha val="80000"/>
                  </a:srgbClr>
                </a:solidFill>
                <a:latin typeface="Quattrocento Sans" panose="020B0502050000020003" pitchFamily="34" charset="0"/>
                <a:ea typeface="Quattrocento Sans" panose="020B0502050000020003" pitchFamily="34" charset="-122"/>
                <a:cs typeface="Quattrocento Sans" panose="020B0502050000020003" pitchFamily="34" charset="-120"/>
              </a:rPr>
              <a:t>Traitement des eaux usées et valorisation</a:t>
            </a:r>
            <a:endParaRPr lang="en-US" sz="1600" dirty="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p:spPr>
        <p:txBody>
          <a:bodyPr wrap="square" lIns="0" tIns="0" rIns="0" bIns="0" rtlCol="0" anchor="ctr"/>
          <a:lstStyle/>
          <a:p>
            <a:pPr>
              <a:lnSpc>
                <a:spcPct val="120000"/>
              </a:lnSpc>
            </a:pPr>
            <a:r>
              <a:rPr lang="en-US" sz="1050"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05 | Traitement</a:t>
            </a:r>
            <a:endParaRPr lang="en-US" sz="1600" dirty="0"/>
          </a:p>
        </p:txBody>
      </p:sp>
      <p:sp>
        <p:nvSpPr>
          <p:cNvPr id="3" name="Text 1"/>
          <p:cNvSpPr/>
          <p:nvPr/>
        </p:nvSpPr>
        <p:spPr>
          <a:xfrm>
            <a:off x="381000" y="647700"/>
            <a:ext cx="11601450" cy="381000"/>
          </a:xfrm>
          <a:prstGeom prst="rect">
            <a:avLst/>
          </a:prstGeom>
          <a:noFill/>
        </p:spPr>
        <p:txBody>
          <a:bodyPr wrap="square" lIns="0" tIns="0" rIns="0" bIns="0" rtlCol="0" anchor="ctr"/>
          <a:lstStyle/>
          <a:p>
            <a:pPr>
              <a:lnSpc>
                <a:spcPct val="90000"/>
              </a:lnSpc>
            </a:pPr>
            <a:r>
              <a:rPr lang="en-US" sz="2700" b="1" dirty="0">
                <a:solidFill>
                  <a:srgbClr val="34495E"/>
                </a:solidFill>
                <a:latin typeface="Liter" panose="02000503030000020004" pitchFamily="34" charset="0"/>
                <a:ea typeface="Liter" panose="02000503030000020004" pitchFamily="34" charset="-122"/>
                <a:cs typeface="Liter" panose="02000503030000020004" pitchFamily="34" charset="-120"/>
              </a:rPr>
              <a:t>Procédés de Traitement des Eaux Usées</a:t>
            </a:r>
            <a:endParaRPr lang="en-US" sz="1600" dirty="0"/>
          </a:p>
        </p:txBody>
      </p:sp>
      <p:sp>
        <p:nvSpPr>
          <p:cNvPr id="4" name="Shape 2"/>
          <p:cNvSpPr/>
          <p:nvPr/>
        </p:nvSpPr>
        <p:spPr>
          <a:xfrm>
            <a:off x="381000" y="1143000"/>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16A085"/>
          </a:solidFill>
        </p:spPr>
      </p:sp>
      <p:sp>
        <p:nvSpPr>
          <p:cNvPr id="5" name="Shape 3"/>
          <p:cNvSpPr/>
          <p:nvPr/>
        </p:nvSpPr>
        <p:spPr>
          <a:xfrm>
            <a:off x="381000" y="1352550"/>
            <a:ext cx="7515225" cy="4505325"/>
          </a:xfrm>
          <a:custGeom>
            <a:avLst/>
            <a:gdLst/>
            <a:ahLst/>
            <a:cxnLst/>
            <a:rect l="l" t="t" r="r" b="b"/>
            <a:pathLst>
              <a:path w="7515225" h="4505325">
                <a:moveTo>
                  <a:pt x="38100" y="0"/>
                </a:moveTo>
                <a:lnTo>
                  <a:pt x="7477125" y="0"/>
                </a:lnTo>
                <a:cubicBezTo>
                  <a:pt x="7498153" y="0"/>
                  <a:pt x="7515225" y="17072"/>
                  <a:pt x="7515225" y="38100"/>
                </a:cubicBezTo>
                <a:lnTo>
                  <a:pt x="7515225" y="4429140"/>
                </a:lnTo>
                <a:cubicBezTo>
                  <a:pt x="7515225" y="4471216"/>
                  <a:pt x="7481116" y="4505325"/>
                  <a:pt x="7439040" y="4505325"/>
                </a:cubicBezTo>
                <a:lnTo>
                  <a:pt x="76185" y="4505325"/>
                </a:lnTo>
                <a:cubicBezTo>
                  <a:pt x="34109" y="4505325"/>
                  <a:pt x="0" y="4471216"/>
                  <a:pt x="0" y="4429140"/>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6" name="Shape 4"/>
          <p:cNvSpPr/>
          <p:nvPr/>
        </p:nvSpPr>
        <p:spPr>
          <a:xfrm>
            <a:off x="381000" y="1352550"/>
            <a:ext cx="7515225" cy="38100"/>
          </a:xfrm>
          <a:custGeom>
            <a:avLst/>
            <a:gdLst/>
            <a:ahLst/>
            <a:cxnLst/>
            <a:rect l="l" t="t" r="r" b="b"/>
            <a:pathLst>
              <a:path w="7515225" h="38100">
                <a:moveTo>
                  <a:pt x="38100" y="0"/>
                </a:moveTo>
                <a:lnTo>
                  <a:pt x="7477125" y="0"/>
                </a:lnTo>
                <a:cubicBezTo>
                  <a:pt x="7498153" y="0"/>
                  <a:pt x="7515225" y="17072"/>
                  <a:pt x="7515225" y="38100"/>
                </a:cubicBezTo>
                <a:lnTo>
                  <a:pt x="7515225" y="38100"/>
                </a:lnTo>
                <a:lnTo>
                  <a:pt x="0" y="38100"/>
                </a:lnTo>
                <a:lnTo>
                  <a:pt x="0" y="38100"/>
                </a:lnTo>
                <a:cubicBezTo>
                  <a:pt x="0" y="17072"/>
                  <a:pt x="17072" y="0"/>
                  <a:pt x="38100" y="0"/>
                </a:cubicBezTo>
                <a:close/>
              </a:path>
            </a:pathLst>
          </a:custGeom>
          <a:solidFill>
            <a:srgbClr val="16A085"/>
          </a:solidFill>
        </p:spPr>
      </p:sp>
      <p:sp>
        <p:nvSpPr>
          <p:cNvPr id="7" name="Shape 5"/>
          <p:cNvSpPr/>
          <p:nvPr/>
        </p:nvSpPr>
        <p:spPr>
          <a:xfrm>
            <a:off x="567928" y="1571625"/>
            <a:ext cx="150019" cy="171450"/>
          </a:xfrm>
          <a:custGeom>
            <a:avLst/>
            <a:gdLst/>
            <a:ahLst/>
            <a:cxnLst/>
            <a:rect l="l" t="t" r="r" b="b"/>
            <a:pathLst>
              <a:path w="150019" h="171450">
                <a:moveTo>
                  <a:pt x="96441" y="0"/>
                </a:moveTo>
                <a:lnTo>
                  <a:pt x="42863" y="0"/>
                </a:lnTo>
                <a:cubicBezTo>
                  <a:pt x="36935" y="0"/>
                  <a:pt x="32147" y="4789"/>
                  <a:pt x="32147" y="10716"/>
                </a:cubicBezTo>
                <a:cubicBezTo>
                  <a:pt x="32147" y="16643"/>
                  <a:pt x="36935" y="21431"/>
                  <a:pt x="42863" y="21431"/>
                </a:cubicBezTo>
                <a:lnTo>
                  <a:pt x="42863" y="72163"/>
                </a:lnTo>
                <a:lnTo>
                  <a:pt x="2511" y="142752"/>
                </a:lnTo>
                <a:cubicBezTo>
                  <a:pt x="871" y="145666"/>
                  <a:pt x="0" y="148914"/>
                  <a:pt x="0" y="152262"/>
                </a:cubicBezTo>
                <a:cubicBezTo>
                  <a:pt x="0" y="162878"/>
                  <a:pt x="8573" y="171450"/>
                  <a:pt x="19188" y="171450"/>
                </a:cubicBezTo>
                <a:lnTo>
                  <a:pt x="130831" y="171450"/>
                </a:lnTo>
                <a:cubicBezTo>
                  <a:pt x="141413" y="171450"/>
                  <a:pt x="150019" y="162878"/>
                  <a:pt x="150019" y="152262"/>
                </a:cubicBezTo>
                <a:cubicBezTo>
                  <a:pt x="150019" y="148914"/>
                  <a:pt x="149148" y="145632"/>
                  <a:pt x="147507" y="142752"/>
                </a:cubicBezTo>
                <a:lnTo>
                  <a:pt x="107156" y="72163"/>
                </a:lnTo>
                <a:lnTo>
                  <a:pt x="107156" y="21431"/>
                </a:lnTo>
                <a:cubicBezTo>
                  <a:pt x="113083" y="21431"/>
                  <a:pt x="117872" y="16643"/>
                  <a:pt x="117872" y="10716"/>
                </a:cubicBezTo>
                <a:cubicBezTo>
                  <a:pt x="117872" y="4789"/>
                  <a:pt x="113083" y="0"/>
                  <a:pt x="107156" y="0"/>
                </a:cubicBezTo>
                <a:lnTo>
                  <a:pt x="96441" y="0"/>
                </a:lnTo>
                <a:close/>
                <a:moveTo>
                  <a:pt x="64294" y="72163"/>
                </a:moveTo>
                <a:lnTo>
                  <a:pt x="64294" y="21431"/>
                </a:lnTo>
                <a:lnTo>
                  <a:pt x="85725" y="21431"/>
                </a:lnTo>
                <a:lnTo>
                  <a:pt x="85725" y="72163"/>
                </a:lnTo>
                <a:cubicBezTo>
                  <a:pt x="85725" y="75880"/>
                  <a:pt x="86696" y="79564"/>
                  <a:pt x="88538" y="82812"/>
                </a:cubicBezTo>
                <a:lnTo>
                  <a:pt x="102468" y="107156"/>
                </a:lnTo>
                <a:lnTo>
                  <a:pt x="47551" y="107156"/>
                </a:lnTo>
                <a:lnTo>
                  <a:pt x="61481" y="82812"/>
                </a:lnTo>
                <a:cubicBezTo>
                  <a:pt x="63323" y="79564"/>
                  <a:pt x="64294" y="75914"/>
                  <a:pt x="64294" y="72163"/>
                </a:cubicBezTo>
                <a:close/>
              </a:path>
            </a:pathLst>
          </a:custGeom>
          <a:solidFill>
            <a:srgbClr val="16A085"/>
          </a:solidFill>
        </p:spPr>
      </p:sp>
      <p:sp>
        <p:nvSpPr>
          <p:cNvPr id="8" name="Text 6"/>
          <p:cNvSpPr/>
          <p:nvPr/>
        </p:nvSpPr>
        <p:spPr>
          <a:xfrm>
            <a:off x="752475" y="1524000"/>
            <a:ext cx="7077075"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Procédés Intensifs (Grandes Agglomérations)</a:t>
            </a:r>
            <a:endParaRPr lang="en-US" sz="1600" dirty="0"/>
          </a:p>
        </p:txBody>
      </p:sp>
      <p:sp>
        <p:nvSpPr>
          <p:cNvPr id="9" name="Shape 7"/>
          <p:cNvSpPr/>
          <p:nvPr/>
        </p:nvSpPr>
        <p:spPr>
          <a:xfrm>
            <a:off x="533400" y="1905000"/>
            <a:ext cx="7210425" cy="1219200"/>
          </a:xfrm>
          <a:custGeom>
            <a:avLst/>
            <a:gdLst/>
            <a:ahLst/>
            <a:cxnLst/>
            <a:rect l="l" t="t" r="r" b="b"/>
            <a:pathLst>
              <a:path w="7210425" h="1219200">
                <a:moveTo>
                  <a:pt x="76200" y="0"/>
                </a:moveTo>
                <a:lnTo>
                  <a:pt x="7134225" y="0"/>
                </a:lnTo>
                <a:cubicBezTo>
                  <a:pt x="7176281" y="0"/>
                  <a:pt x="7210425" y="34144"/>
                  <a:pt x="7210425" y="76200"/>
                </a:cubicBezTo>
                <a:lnTo>
                  <a:pt x="7210425" y="1143000"/>
                </a:lnTo>
                <a:cubicBezTo>
                  <a:pt x="7210425" y="1185056"/>
                  <a:pt x="7176281" y="1219200"/>
                  <a:pt x="7134225" y="1219200"/>
                </a:cubicBezTo>
                <a:lnTo>
                  <a:pt x="76200" y="1219200"/>
                </a:lnTo>
                <a:cubicBezTo>
                  <a:pt x="34144" y="1219200"/>
                  <a:pt x="0" y="1185056"/>
                  <a:pt x="0" y="1143000"/>
                </a:cubicBezTo>
                <a:lnTo>
                  <a:pt x="0" y="76200"/>
                </a:lnTo>
                <a:cubicBezTo>
                  <a:pt x="0" y="34144"/>
                  <a:pt x="34144" y="0"/>
                  <a:pt x="76200" y="0"/>
                </a:cubicBezTo>
                <a:close/>
              </a:path>
            </a:pathLst>
          </a:custGeom>
          <a:solidFill>
            <a:srgbClr val="F4F6F7"/>
          </a:solidFill>
        </p:spPr>
      </p:sp>
      <p:sp>
        <p:nvSpPr>
          <p:cNvPr id="10" name="Shape 8"/>
          <p:cNvSpPr/>
          <p:nvPr/>
        </p:nvSpPr>
        <p:spPr>
          <a:xfrm>
            <a:off x="658416" y="2047875"/>
            <a:ext cx="150019" cy="133350"/>
          </a:xfrm>
          <a:custGeom>
            <a:avLst/>
            <a:gdLst/>
            <a:ahLst/>
            <a:cxnLst/>
            <a:rect l="l" t="t" r="r" b="b"/>
            <a:pathLst>
              <a:path w="150019" h="133350">
                <a:moveTo>
                  <a:pt x="106263" y="4167"/>
                </a:moveTo>
                <a:cubicBezTo>
                  <a:pt x="106263" y="703"/>
                  <a:pt x="103476" y="-2084"/>
                  <a:pt x="100013" y="-2084"/>
                </a:cubicBezTo>
                <a:cubicBezTo>
                  <a:pt x="96549" y="-2084"/>
                  <a:pt x="93762" y="703"/>
                  <a:pt x="93762" y="4167"/>
                </a:cubicBezTo>
                <a:lnTo>
                  <a:pt x="93762" y="10262"/>
                </a:lnTo>
                <a:cubicBezTo>
                  <a:pt x="90141" y="11642"/>
                  <a:pt x="86756" y="13778"/>
                  <a:pt x="83813" y="16643"/>
                </a:cubicBezTo>
                <a:lnTo>
                  <a:pt x="79437" y="12241"/>
                </a:lnTo>
                <a:cubicBezTo>
                  <a:pt x="76989" y="9793"/>
                  <a:pt x="73030" y="9793"/>
                  <a:pt x="70608" y="12241"/>
                </a:cubicBezTo>
                <a:cubicBezTo>
                  <a:pt x="68186" y="14689"/>
                  <a:pt x="68160" y="18648"/>
                  <a:pt x="70608" y="21070"/>
                </a:cubicBezTo>
                <a:lnTo>
                  <a:pt x="74983" y="25446"/>
                </a:lnTo>
                <a:lnTo>
                  <a:pt x="67144" y="33285"/>
                </a:lnTo>
                <a:lnTo>
                  <a:pt x="62768" y="28910"/>
                </a:lnTo>
                <a:cubicBezTo>
                  <a:pt x="60320" y="26462"/>
                  <a:pt x="56361" y="26462"/>
                  <a:pt x="53939" y="28910"/>
                </a:cubicBezTo>
                <a:cubicBezTo>
                  <a:pt x="51517" y="31358"/>
                  <a:pt x="51491" y="35317"/>
                  <a:pt x="53939" y="37739"/>
                </a:cubicBezTo>
                <a:lnTo>
                  <a:pt x="58315" y="42115"/>
                </a:lnTo>
                <a:cubicBezTo>
                  <a:pt x="55710" y="44719"/>
                  <a:pt x="53106" y="47324"/>
                  <a:pt x="50475" y="49954"/>
                </a:cubicBezTo>
                <a:lnTo>
                  <a:pt x="46100" y="45579"/>
                </a:lnTo>
                <a:cubicBezTo>
                  <a:pt x="43651" y="43130"/>
                  <a:pt x="39692" y="43130"/>
                  <a:pt x="37270" y="45579"/>
                </a:cubicBezTo>
                <a:cubicBezTo>
                  <a:pt x="34848" y="48027"/>
                  <a:pt x="34822" y="51986"/>
                  <a:pt x="37270" y="54408"/>
                </a:cubicBezTo>
                <a:lnTo>
                  <a:pt x="41646" y="58783"/>
                </a:lnTo>
                <a:lnTo>
                  <a:pt x="33806" y="66623"/>
                </a:lnTo>
                <a:lnTo>
                  <a:pt x="29431" y="62247"/>
                </a:lnTo>
                <a:cubicBezTo>
                  <a:pt x="26983" y="59799"/>
                  <a:pt x="23024" y="59799"/>
                  <a:pt x="20602" y="62247"/>
                </a:cubicBezTo>
                <a:cubicBezTo>
                  <a:pt x="18179" y="64696"/>
                  <a:pt x="18153" y="68654"/>
                  <a:pt x="20602" y="71077"/>
                </a:cubicBezTo>
                <a:lnTo>
                  <a:pt x="24977" y="75452"/>
                </a:lnTo>
                <a:cubicBezTo>
                  <a:pt x="22112" y="78395"/>
                  <a:pt x="19976" y="81781"/>
                  <a:pt x="18596" y="85401"/>
                </a:cubicBezTo>
                <a:lnTo>
                  <a:pt x="12502" y="85427"/>
                </a:lnTo>
                <a:cubicBezTo>
                  <a:pt x="9038" y="85427"/>
                  <a:pt x="6251" y="88214"/>
                  <a:pt x="6251" y="91678"/>
                </a:cubicBezTo>
                <a:cubicBezTo>
                  <a:pt x="6251" y="95142"/>
                  <a:pt x="9038" y="97929"/>
                  <a:pt x="12502" y="97929"/>
                </a:cubicBezTo>
                <a:lnTo>
                  <a:pt x="16747" y="97929"/>
                </a:lnTo>
                <a:cubicBezTo>
                  <a:pt x="17085" y="102695"/>
                  <a:pt x="18596" y="107409"/>
                  <a:pt x="21279" y="111576"/>
                </a:cubicBezTo>
                <a:lnTo>
                  <a:pt x="18492" y="114337"/>
                </a:lnTo>
                <a:cubicBezTo>
                  <a:pt x="16044" y="116785"/>
                  <a:pt x="16044" y="120744"/>
                  <a:pt x="18492" y="123166"/>
                </a:cubicBezTo>
                <a:cubicBezTo>
                  <a:pt x="20940" y="125589"/>
                  <a:pt x="24899" y="125615"/>
                  <a:pt x="27321" y="123166"/>
                </a:cubicBezTo>
                <a:lnTo>
                  <a:pt x="30082" y="120406"/>
                </a:lnTo>
                <a:cubicBezTo>
                  <a:pt x="34249" y="123088"/>
                  <a:pt x="38963" y="124599"/>
                  <a:pt x="43729" y="124937"/>
                </a:cubicBezTo>
                <a:lnTo>
                  <a:pt x="43729" y="129183"/>
                </a:lnTo>
                <a:cubicBezTo>
                  <a:pt x="43729" y="132647"/>
                  <a:pt x="46516" y="135434"/>
                  <a:pt x="49980" y="135434"/>
                </a:cubicBezTo>
                <a:cubicBezTo>
                  <a:pt x="53444" y="135434"/>
                  <a:pt x="56231" y="132647"/>
                  <a:pt x="56231" y="129183"/>
                </a:cubicBezTo>
                <a:lnTo>
                  <a:pt x="56231" y="123088"/>
                </a:lnTo>
                <a:cubicBezTo>
                  <a:pt x="59851" y="121708"/>
                  <a:pt x="63237" y="119572"/>
                  <a:pt x="66180" y="116707"/>
                </a:cubicBezTo>
                <a:lnTo>
                  <a:pt x="70582" y="121109"/>
                </a:lnTo>
                <a:cubicBezTo>
                  <a:pt x="73030" y="123557"/>
                  <a:pt x="76989" y="123557"/>
                  <a:pt x="79411" y="121109"/>
                </a:cubicBezTo>
                <a:cubicBezTo>
                  <a:pt x="81833" y="118661"/>
                  <a:pt x="81859" y="114702"/>
                  <a:pt x="79411" y="112280"/>
                </a:cubicBezTo>
                <a:lnTo>
                  <a:pt x="75035" y="107904"/>
                </a:lnTo>
                <a:lnTo>
                  <a:pt x="82875" y="100065"/>
                </a:lnTo>
                <a:lnTo>
                  <a:pt x="87250" y="104440"/>
                </a:lnTo>
                <a:cubicBezTo>
                  <a:pt x="89699" y="106888"/>
                  <a:pt x="93658" y="106888"/>
                  <a:pt x="96080" y="104440"/>
                </a:cubicBezTo>
                <a:cubicBezTo>
                  <a:pt x="98502" y="101992"/>
                  <a:pt x="98528" y="98033"/>
                  <a:pt x="96080" y="95611"/>
                </a:cubicBezTo>
                <a:lnTo>
                  <a:pt x="91704" y="91235"/>
                </a:lnTo>
                <a:cubicBezTo>
                  <a:pt x="94309" y="88631"/>
                  <a:pt x="96913" y="86026"/>
                  <a:pt x="99544" y="83396"/>
                </a:cubicBezTo>
                <a:lnTo>
                  <a:pt x="103919" y="87771"/>
                </a:lnTo>
                <a:cubicBezTo>
                  <a:pt x="106367" y="90220"/>
                  <a:pt x="110326" y="90220"/>
                  <a:pt x="112748" y="87771"/>
                </a:cubicBezTo>
                <a:cubicBezTo>
                  <a:pt x="115171" y="85323"/>
                  <a:pt x="115197" y="81364"/>
                  <a:pt x="112748" y="78942"/>
                </a:cubicBezTo>
                <a:lnTo>
                  <a:pt x="108373" y="74567"/>
                </a:lnTo>
                <a:lnTo>
                  <a:pt x="116212" y="66727"/>
                </a:lnTo>
                <a:lnTo>
                  <a:pt x="120588" y="71103"/>
                </a:lnTo>
                <a:cubicBezTo>
                  <a:pt x="123036" y="73551"/>
                  <a:pt x="126995" y="73551"/>
                  <a:pt x="129417" y="71103"/>
                </a:cubicBezTo>
                <a:cubicBezTo>
                  <a:pt x="131839" y="68654"/>
                  <a:pt x="131865" y="64696"/>
                  <a:pt x="129417" y="62273"/>
                </a:cubicBezTo>
                <a:lnTo>
                  <a:pt x="125042" y="57898"/>
                </a:lnTo>
                <a:cubicBezTo>
                  <a:pt x="127907" y="54955"/>
                  <a:pt x="130042" y="51569"/>
                  <a:pt x="131423" y="47949"/>
                </a:cubicBezTo>
                <a:lnTo>
                  <a:pt x="137517" y="47949"/>
                </a:lnTo>
                <a:cubicBezTo>
                  <a:pt x="140981" y="47949"/>
                  <a:pt x="143768" y="45162"/>
                  <a:pt x="143768" y="41698"/>
                </a:cubicBezTo>
                <a:cubicBezTo>
                  <a:pt x="143768" y="38234"/>
                  <a:pt x="140981" y="35447"/>
                  <a:pt x="137517" y="35447"/>
                </a:cubicBezTo>
                <a:lnTo>
                  <a:pt x="133272" y="35447"/>
                </a:lnTo>
                <a:cubicBezTo>
                  <a:pt x="132933" y="30681"/>
                  <a:pt x="131423" y="25967"/>
                  <a:pt x="128740" y="21800"/>
                </a:cubicBezTo>
                <a:lnTo>
                  <a:pt x="131527" y="19013"/>
                </a:lnTo>
                <a:cubicBezTo>
                  <a:pt x="133975" y="16565"/>
                  <a:pt x="133975" y="12606"/>
                  <a:pt x="131527" y="10184"/>
                </a:cubicBezTo>
                <a:cubicBezTo>
                  <a:pt x="129079" y="7761"/>
                  <a:pt x="125120" y="7735"/>
                  <a:pt x="122698" y="10184"/>
                </a:cubicBezTo>
                <a:lnTo>
                  <a:pt x="119911" y="12944"/>
                </a:lnTo>
                <a:cubicBezTo>
                  <a:pt x="115744" y="10262"/>
                  <a:pt x="111030" y="8751"/>
                  <a:pt x="106263" y="8413"/>
                </a:cubicBezTo>
                <a:lnTo>
                  <a:pt x="106263" y="4167"/>
                </a:lnTo>
                <a:close/>
                <a:moveTo>
                  <a:pt x="41672" y="91678"/>
                </a:moveTo>
                <a:cubicBezTo>
                  <a:pt x="41672" y="87078"/>
                  <a:pt x="45406" y="83344"/>
                  <a:pt x="50006" y="83344"/>
                </a:cubicBezTo>
                <a:cubicBezTo>
                  <a:pt x="54606" y="83344"/>
                  <a:pt x="58341" y="87078"/>
                  <a:pt x="58341" y="91678"/>
                </a:cubicBezTo>
                <a:cubicBezTo>
                  <a:pt x="58341" y="96278"/>
                  <a:pt x="54606" y="100013"/>
                  <a:pt x="50006" y="100013"/>
                </a:cubicBezTo>
                <a:cubicBezTo>
                  <a:pt x="45406" y="100013"/>
                  <a:pt x="41672" y="96278"/>
                  <a:pt x="41672" y="91678"/>
                </a:cubicBezTo>
                <a:close/>
                <a:moveTo>
                  <a:pt x="70842" y="62508"/>
                </a:moveTo>
                <a:cubicBezTo>
                  <a:pt x="75442" y="62508"/>
                  <a:pt x="79177" y="66242"/>
                  <a:pt x="79177" y="70842"/>
                </a:cubicBezTo>
                <a:cubicBezTo>
                  <a:pt x="79177" y="75442"/>
                  <a:pt x="75442" y="79177"/>
                  <a:pt x="70842" y="79177"/>
                </a:cubicBezTo>
                <a:cubicBezTo>
                  <a:pt x="66242" y="79177"/>
                  <a:pt x="62508" y="75442"/>
                  <a:pt x="62508" y="70842"/>
                </a:cubicBezTo>
                <a:cubicBezTo>
                  <a:pt x="62508" y="66242"/>
                  <a:pt x="66242" y="62508"/>
                  <a:pt x="70842" y="62508"/>
                </a:cubicBezTo>
                <a:close/>
              </a:path>
            </a:pathLst>
          </a:custGeom>
          <a:solidFill>
            <a:srgbClr val="16A085"/>
          </a:solidFill>
        </p:spPr>
      </p:sp>
      <p:sp>
        <p:nvSpPr>
          <p:cNvPr id="11" name="Text 9"/>
          <p:cNvSpPr/>
          <p:nvPr/>
        </p:nvSpPr>
        <p:spPr>
          <a:xfrm>
            <a:off x="819150" y="2019300"/>
            <a:ext cx="68770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Boues Activées (90% en France)</a:t>
            </a:r>
            <a:endParaRPr lang="en-US" sz="1600" dirty="0"/>
          </a:p>
        </p:txBody>
      </p:sp>
      <p:sp>
        <p:nvSpPr>
          <p:cNvPr id="12" name="Text 10"/>
          <p:cNvSpPr/>
          <p:nvPr/>
        </p:nvSpPr>
        <p:spPr>
          <a:xfrm>
            <a:off x="647700" y="2286000"/>
            <a:ext cx="7038975" cy="190500"/>
          </a:xfrm>
          <a:prstGeom prst="rect">
            <a:avLst/>
          </a:prstGeom>
          <a:noFill/>
        </p:spPr>
        <p:txBody>
          <a:bodyPr wrap="square" lIns="0" tIns="0" rIns="0" bIns="0" rtlCol="0" anchor="ctr"/>
          <a:lstStyle/>
          <a:p>
            <a:pPr>
              <a:lnSpc>
                <a:spcPct val="14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Culture intensive</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de biomasse en suspension. Bactéries oxydent pollution organique et azotée.</a:t>
            </a:r>
            <a:endParaRPr lang="en-US" sz="1600" dirty="0"/>
          </a:p>
        </p:txBody>
      </p:sp>
      <p:sp>
        <p:nvSpPr>
          <p:cNvPr id="13" name="Shape 11"/>
          <p:cNvSpPr/>
          <p:nvPr/>
        </p:nvSpPr>
        <p:spPr>
          <a:xfrm>
            <a:off x="647700" y="2547938"/>
            <a:ext cx="3457575" cy="457200"/>
          </a:xfrm>
          <a:custGeom>
            <a:avLst/>
            <a:gdLst/>
            <a:ahLst/>
            <a:cxnLst/>
            <a:rect l="l" t="t" r="r" b="b"/>
            <a:pathLst>
              <a:path w="3457575" h="457200">
                <a:moveTo>
                  <a:pt x="38098" y="0"/>
                </a:moveTo>
                <a:lnTo>
                  <a:pt x="3419477" y="0"/>
                </a:lnTo>
                <a:cubicBezTo>
                  <a:pt x="3440518" y="0"/>
                  <a:pt x="3457575" y="17057"/>
                  <a:pt x="3457575" y="38098"/>
                </a:cubicBezTo>
                <a:lnTo>
                  <a:pt x="3457575" y="419102"/>
                </a:lnTo>
                <a:cubicBezTo>
                  <a:pt x="3457575" y="440143"/>
                  <a:pt x="3440518" y="457200"/>
                  <a:pt x="3419477" y="457200"/>
                </a:cubicBezTo>
                <a:lnTo>
                  <a:pt x="38098" y="457200"/>
                </a:lnTo>
                <a:cubicBezTo>
                  <a:pt x="17057" y="457200"/>
                  <a:pt x="0" y="440143"/>
                  <a:pt x="0" y="419102"/>
                </a:cubicBezTo>
                <a:lnTo>
                  <a:pt x="0" y="38098"/>
                </a:lnTo>
                <a:cubicBezTo>
                  <a:pt x="0" y="17071"/>
                  <a:pt x="17071" y="0"/>
                  <a:pt x="38098" y="0"/>
                </a:cubicBezTo>
                <a:close/>
              </a:path>
            </a:pathLst>
          </a:custGeom>
          <a:solidFill>
            <a:srgbClr val="FFFFFF"/>
          </a:solidFill>
        </p:spPr>
      </p:sp>
      <p:sp>
        <p:nvSpPr>
          <p:cNvPr id="14" name="Text 12"/>
          <p:cNvSpPr/>
          <p:nvPr/>
        </p:nvSpPr>
        <p:spPr>
          <a:xfrm>
            <a:off x="723900" y="2624138"/>
            <a:ext cx="3362325"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Étapes :</a:t>
            </a:r>
            <a:endParaRPr lang="en-US" sz="1600" dirty="0"/>
          </a:p>
        </p:txBody>
      </p:sp>
      <p:sp>
        <p:nvSpPr>
          <p:cNvPr id="15" name="Text 13"/>
          <p:cNvSpPr/>
          <p:nvPr/>
        </p:nvSpPr>
        <p:spPr>
          <a:xfrm>
            <a:off x="723900" y="2776538"/>
            <a:ext cx="33623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Prétraitement → Réacteur → Décanteur</a:t>
            </a:r>
            <a:endParaRPr lang="en-US" sz="1600" dirty="0"/>
          </a:p>
        </p:txBody>
      </p:sp>
      <p:sp>
        <p:nvSpPr>
          <p:cNvPr id="16" name="Shape 14"/>
          <p:cNvSpPr/>
          <p:nvPr/>
        </p:nvSpPr>
        <p:spPr>
          <a:xfrm>
            <a:off x="4178201" y="2547938"/>
            <a:ext cx="3457575" cy="457200"/>
          </a:xfrm>
          <a:custGeom>
            <a:avLst/>
            <a:gdLst/>
            <a:ahLst/>
            <a:cxnLst/>
            <a:rect l="l" t="t" r="r" b="b"/>
            <a:pathLst>
              <a:path w="3457575" h="457200">
                <a:moveTo>
                  <a:pt x="38098" y="0"/>
                </a:moveTo>
                <a:lnTo>
                  <a:pt x="3419477" y="0"/>
                </a:lnTo>
                <a:cubicBezTo>
                  <a:pt x="3440518" y="0"/>
                  <a:pt x="3457575" y="17057"/>
                  <a:pt x="3457575" y="38098"/>
                </a:cubicBezTo>
                <a:lnTo>
                  <a:pt x="3457575" y="419102"/>
                </a:lnTo>
                <a:cubicBezTo>
                  <a:pt x="3457575" y="440143"/>
                  <a:pt x="3440518" y="457200"/>
                  <a:pt x="3419477" y="457200"/>
                </a:cubicBezTo>
                <a:lnTo>
                  <a:pt x="38098" y="457200"/>
                </a:lnTo>
                <a:cubicBezTo>
                  <a:pt x="17057" y="457200"/>
                  <a:pt x="0" y="440143"/>
                  <a:pt x="0" y="419102"/>
                </a:cubicBezTo>
                <a:lnTo>
                  <a:pt x="0" y="38098"/>
                </a:lnTo>
                <a:cubicBezTo>
                  <a:pt x="0" y="17071"/>
                  <a:pt x="17071" y="0"/>
                  <a:pt x="38098" y="0"/>
                </a:cubicBezTo>
                <a:close/>
              </a:path>
            </a:pathLst>
          </a:custGeom>
          <a:solidFill>
            <a:srgbClr val="FFFFFF"/>
          </a:solidFill>
        </p:spPr>
      </p:sp>
      <p:sp>
        <p:nvSpPr>
          <p:cNvPr id="17" name="Text 15"/>
          <p:cNvSpPr/>
          <p:nvPr/>
        </p:nvSpPr>
        <p:spPr>
          <a:xfrm>
            <a:off x="4254401" y="2624138"/>
            <a:ext cx="3362325"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Avantages :</a:t>
            </a:r>
            <a:endParaRPr lang="en-US" sz="1600" dirty="0"/>
          </a:p>
        </p:txBody>
      </p:sp>
      <p:sp>
        <p:nvSpPr>
          <p:cNvPr id="18" name="Text 16"/>
          <p:cNvSpPr/>
          <p:nvPr/>
        </p:nvSpPr>
        <p:spPr>
          <a:xfrm>
            <a:off x="4254401" y="2776538"/>
            <a:ext cx="33623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Compact, performant, maîtrisé</a:t>
            </a:r>
            <a:endParaRPr lang="en-US" sz="1600" dirty="0"/>
          </a:p>
        </p:txBody>
      </p:sp>
      <p:sp>
        <p:nvSpPr>
          <p:cNvPr id="19" name="Shape 17"/>
          <p:cNvSpPr/>
          <p:nvPr/>
        </p:nvSpPr>
        <p:spPr>
          <a:xfrm>
            <a:off x="533400" y="3195638"/>
            <a:ext cx="7210425" cy="1219200"/>
          </a:xfrm>
          <a:custGeom>
            <a:avLst/>
            <a:gdLst/>
            <a:ahLst/>
            <a:cxnLst/>
            <a:rect l="l" t="t" r="r" b="b"/>
            <a:pathLst>
              <a:path w="7210425" h="1219200">
                <a:moveTo>
                  <a:pt x="76200" y="0"/>
                </a:moveTo>
                <a:lnTo>
                  <a:pt x="7134225" y="0"/>
                </a:lnTo>
                <a:cubicBezTo>
                  <a:pt x="7176281" y="0"/>
                  <a:pt x="7210425" y="34144"/>
                  <a:pt x="7210425" y="76200"/>
                </a:cubicBezTo>
                <a:lnTo>
                  <a:pt x="7210425" y="1143000"/>
                </a:lnTo>
                <a:cubicBezTo>
                  <a:pt x="7210425" y="1185056"/>
                  <a:pt x="7176281" y="1219200"/>
                  <a:pt x="7134225" y="1219200"/>
                </a:cubicBezTo>
                <a:lnTo>
                  <a:pt x="76200" y="1219200"/>
                </a:lnTo>
                <a:cubicBezTo>
                  <a:pt x="34144" y="1219200"/>
                  <a:pt x="0" y="1185056"/>
                  <a:pt x="0" y="1143000"/>
                </a:cubicBezTo>
                <a:lnTo>
                  <a:pt x="0" y="76200"/>
                </a:lnTo>
                <a:cubicBezTo>
                  <a:pt x="0" y="34144"/>
                  <a:pt x="34144" y="0"/>
                  <a:pt x="76200" y="0"/>
                </a:cubicBezTo>
                <a:close/>
              </a:path>
            </a:pathLst>
          </a:custGeom>
          <a:solidFill>
            <a:srgbClr val="F4F6F7"/>
          </a:solidFill>
        </p:spPr>
      </p:sp>
      <p:sp>
        <p:nvSpPr>
          <p:cNvPr id="20" name="Shape 18"/>
          <p:cNvSpPr/>
          <p:nvPr/>
        </p:nvSpPr>
        <p:spPr>
          <a:xfrm>
            <a:off x="666750" y="3338513"/>
            <a:ext cx="133350" cy="133350"/>
          </a:xfrm>
          <a:custGeom>
            <a:avLst/>
            <a:gdLst/>
            <a:ahLst/>
            <a:cxnLst/>
            <a:rect l="l" t="t" r="r" b="b"/>
            <a:pathLst>
              <a:path w="133350" h="133350">
                <a:moveTo>
                  <a:pt x="8334" y="16669"/>
                </a:moveTo>
                <a:cubicBezTo>
                  <a:pt x="4975" y="16669"/>
                  <a:pt x="1927" y="18700"/>
                  <a:pt x="625" y="21826"/>
                </a:cubicBezTo>
                <a:cubicBezTo>
                  <a:pt x="-677" y="24951"/>
                  <a:pt x="52" y="28519"/>
                  <a:pt x="2448" y="30889"/>
                </a:cubicBezTo>
                <a:lnTo>
                  <a:pt x="50006" y="78473"/>
                </a:lnTo>
                <a:lnTo>
                  <a:pt x="50006" y="108347"/>
                </a:lnTo>
                <a:cubicBezTo>
                  <a:pt x="50006" y="110561"/>
                  <a:pt x="50892" y="112670"/>
                  <a:pt x="52454" y="114233"/>
                </a:cubicBezTo>
                <a:lnTo>
                  <a:pt x="69123" y="130902"/>
                </a:lnTo>
                <a:cubicBezTo>
                  <a:pt x="71519" y="133298"/>
                  <a:pt x="75088" y="134001"/>
                  <a:pt x="78213" y="132699"/>
                </a:cubicBezTo>
                <a:cubicBezTo>
                  <a:pt x="81338" y="131397"/>
                  <a:pt x="83344" y="128375"/>
                  <a:pt x="83344" y="125016"/>
                </a:cubicBezTo>
                <a:lnTo>
                  <a:pt x="83344" y="78473"/>
                </a:lnTo>
                <a:lnTo>
                  <a:pt x="130902" y="30915"/>
                </a:lnTo>
                <a:cubicBezTo>
                  <a:pt x="133298" y="28519"/>
                  <a:pt x="134001" y="24951"/>
                  <a:pt x="132699" y="21826"/>
                </a:cubicBezTo>
                <a:cubicBezTo>
                  <a:pt x="131397" y="18700"/>
                  <a:pt x="128375" y="16669"/>
                  <a:pt x="125016" y="16669"/>
                </a:cubicBezTo>
                <a:lnTo>
                  <a:pt x="8334" y="16669"/>
                </a:lnTo>
                <a:close/>
              </a:path>
            </a:pathLst>
          </a:custGeom>
          <a:solidFill>
            <a:srgbClr val="34495E"/>
          </a:solidFill>
        </p:spPr>
      </p:sp>
      <p:sp>
        <p:nvSpPr>
          <p:cNvPr id="21" name="Text 19"/>
          <p:cNvSpPr/>
          <p:nvPr/>
        </p:nvSpPr>
        <p:spPr>
          <a:xfrm>
            <a:off x="819150" y="3309938"/>
            <a:ext cx="68770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Biofiltration</a:t>
            </a:r>
            <a:endParaRPr lang="en-US" sz="1600" dirty="0"/>
          </a:p>
        </p:txBody>
      </p:sp>
      <p:sp>
        <p:nvSpPr>
          <p:cNvPr id="22" name="Text 20"/>
          <p:cNvSpPr/>
          <p:nvPr/>
        </p:nvSpPr>
        <p:spPr>
          <a:xfrm>
            <a:off x="647700" y="3576638"/>
            <a:ext cx="7038975" cy="190500"/>
          </a:xfrm>
          <a:prstGeom prst="rect">
            <a:avLst/>
          </a:prstGeom>
          <a:noFill/>
        </p:spPr>
        <p:txBody>
          <a:bodyPr wrap="square" lIns="0" tIns="0" rIns="0" bIns="0" rtlCol="0" anchor="ctr"/>
          <a:lstStyle/>
          <a:p>
            <a:pPr>
              <a:lnSpc>
                <a:spcPct val="14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Biomasse fixée</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sur support granulaire (4-6 mm). Filtre immergé sans décanteur.</a:t>
            </a:r>
            <a:endParaRPr lang="en-US" sz="1600" dirty="0"/>
          </a:p>
        </p:txBody>
      </p:sp>
      <p:sp>
        <p:nvSpPr>
          <p:cNvPr id="23" name="Shape 21"/>
          <p:cNvSpPr/>
          <p:nvPr/>
        </p:nvSpPr>
        <p:spPr>
          <a:xfrm>
            <a:off x="647700" y="3838575"/>
            <a:ext cx="3457575" cy="457200"/>
          </a:xfrm>
          <a:custGeom>
            <a:avLst/>
            <a:gdLst/>
            <a:ahLst/>
            <a:cxnLst/>
            <a:rect l="l" t="t" r="r" b="b"/>
            <a:pathLst>
              <a:path w="3457575" h="457200">
                <a:moveTo>
                  <a:pt x="38098" y="0"/>
                </a:moveTo>
                <a:lnTo>
                  <a:pt x="3419477" y="0"/>
                </a:lnTo>
                <a:cubicBezTo>
                  <a:pt x="3440518" y="0"/>
                  <a:pt x="3457575" y="17057"/>
                  <a:pt x="3457575" y="38098"/>
                </a:cubicBezTo>
                <a:lnTo>
                  <a:pt x="3457575" y="419102"/>
                </a:lnTo>
                <a:cubicBezTo>
                  <a:pt x="3457575" y="440143"/>
                  <a:pt x="3440518" y="457200"/>
                  <a:pt x="3419477" y="457200"/>
                </a:cubicBezTo>
                <a:lnTo>
                  <a:pt x="38098" y="457200"/>
                </a:lnTo>
                <a:cubicBezTo>
                  <a:pt x="17057" y="457200"/>
                  <a:pt x="0" y="440143"/>
                  <a:pt x="0" y="419102"/>
                </a:cubicBezTo>
                <a:lnTo>
                  <a:pt x="0" y="38098"/>
                </a:lnTo>
                <a:cubicBezTo>
                  <a:pt x="0" y="17071"/>
                  <a:pt x="17071" y="0"/>
                  <a:pt x="38098" y="0"/>
                </a:cubicBezTo>
                <a:close/>
              </a:path>
            </a:pathLst>
          </a:custGeom>
          <a:solidFill>
            <a:srgbClr val="FFFFFF"/>
          </a:solidFill>
        </p:spPr>
      </p:sp>
      <p:sp>
        <p:nvSpPr>
          <p:cNvPr id="24" name="Text 22"/>
          <p:cNvSpPr/>
          <p:nvPr/>
        </p:nvSpPr>
        <p:spPr>
          <a:xfrm>
            <a:off x="723900" y="3914775"/>
            <a:ext cx="3362325"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Principe :</a:t>
            </a:r>
            <a:endParaRPr lang="en-US" sz="1600" dirty="0"/>
          </a:p>
        </p:txBody>
      </p:sp>
      <p:sp>
        <p:nvSpPr>
          <p:cNvPr id="25" name="Text 23"/>
          <p:cNvSpPr/>
          <p:nvPr/>
        </p:nvSpPr>
        <p:spPr>
          <a:xfrm>
            <a:off x="723900" y="4067175"/>
            <a:ext cx="33623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Biofilm sur support filtrant</a:t>
            </a:r>
            <a:endParaRPr lang="en-US" sz="1600" dirty="0"/>
          </a:p>
        </p:txBody>
      </p:sp>
      <p:sp>
        <p:nvSpPr>
          <p:cNvPr id="26" name="Shape 24"/>
          <p:cNvSpPr/>
          <p:nvPr/>
        </p:nvSpPr>
        <p:spPr>
          <a:xfrm>
            <a:off x="4178201" y="3838575"/>
            <a:ext cx="3457575" cy="457200"/>
          </a:xfrm>
          <a:custGeom>
            <a:avLst/>
            <a:gdLst/>
            <a:ahLst/>
            <a:cxnLst/>
            <a:rect l="l" t="t" r="r" b="b"/>
            <a:pathLst>
              <a:path w="3457575" h="457200">
                <a:moveTo>
                  <a:pt x="38098" y="0"/>
                </a:moveTo>
                <a:lnTo>
                  <a:pt x="3419477" y="0"/>
                </a:lnTo>
                <a:cubicBezTo>
                  <a:pt x="3440518" y="0"/>
                  <a:pt x="3457575" y="17057"/>
                  <a:pt x="3457575" y="38098"/>
                </a:cubicBezTo>
                <a:lnTo>
                  <a:pt x="3457575" y="419102"/>
                </a:lnTo>
                <a:cubicBezTo>
                  <a:pt x="3457575" y="440143"/>
                  <a:pt x="3440518" y="457200"/>
                  <a:pt x="3419477" y="457200"/>
                </a:cubicBezTo>
                <a:lnTo>
                  <a:pt x="38098" y="457200"/>
                </a:lnTo>
                <a:cubicBezTo>
                  <a:pt x="17057" y="457200"/>
                  <a:pt x="0" y="440143"/>
                  <a:pt x="0" y="419102"/>
                </a:cubicBezTo>
                <a:lnTo>
                  <a:pt x="0" y="38098"/>
                </a:lnTo>
                <a:cubicBezTo>
                  <a:pt x="0" y="17071"/>
                  <a:pt x="17071" y="0"/>
                  <a:pt x="38098" y="0"/>
                </a:cubicBezTo>
                <a:close/>
              </a:path>
            </a:pathLst>
          </a:custGeom>
          <a:solidFill>
            <a:srgbClr val="FFFFFF"/>
          </a:solidFill>
        </p:spPr>
      </p:sp>
      <p:sp>
        <p:nvSpPr>
          <p:cNvPr id="27" name="Text 25"/>
          <p:cNvSpPr/>
          <p:nvPr/>
        </p:nvSpPr>
        <p:spPr>
          <a:xfrm>
            <a:off x="4254401" y="3914775"/>
            <a:ext cx="3362325"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Avantages :</a:t>
            </a:r>
            <a:endParaRPr lang="en-US" sz="1600" dirty="0"/>
          </a:p>
        </p:txBody>
      </p:sp>
      <p:sp>
        <p:nvSpPr>
          <p:cNvPr id="28" name="Text 26"/>
          <p:cNvSpPr/>
          <p:nvPr/>
        </p:nvSpPr>
        <p:spPr>
          <a:xfrm>
            <a:off x="4254401" y="4067175"/>
            <a:ext cx="33623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Sans décanteur, stable</a:t>
            </a:r>
            <a:endParaRPr lang="en-US" sz="1600" dirty="0"/>
          </a:p>
        </p:txBody>
      </p:sp>
      <p:sp>
        <p:nvSpPr>
          <p:cNvPr id="29" name="Shape 27"/>
          <p:cNvSpPr/>
          <p:nvPr/>
        </p:nvSpPr>
        <p:spPr>
          <a:xfrm>
            <a:off x="533400" y="4486275"/>
            <a:ext cx="7210425" cy="1219200"/>
          </a:xfrm>
          <a:custGeom>
            <a:avLst/>
            <a:gdLst/>
            <a:ahLst/>
            <a:cxnLst/>
            <a:rect l="l" t="t" r="r" b="b"/>
            <a:pathLst>
              <a:path w="7210425" h="1219200">
                <a:moveTo>
                  <a:pt x="76200" y="0"/>
                </a:moveTo>
                <a:lnTo>
                  <a:pt x="7134225" y="0"/>
                </a:lnTo>
                <a:cubicBezTo>
                  <a:pt x="7176281" y="0"/>
                  <a:pt x="7210425" y="34144"/>
                  <a:pt x="7210425" y="76200"/>
                </a:cubicBezTo>
                <a:lnTo>
                  <a:pt x="7210425" y="1143000"/>
                </a:lnTo>
                <a:cubicBezTo>
                  <a:pt x="7210425" y="1185056"/>
                  <a:pt x="7176281" y="1219200"/>
                  <a:pt x="7134225" y="1219200"/>
                </a:cubicBezTo>
                <a:lnTo>
                  <a:pt x="76200" y="1219200"/>
                </a:lnTo>
                <a:cubicBezTo>
                  <a:pt x="34144" y="1219200"/>
                  <a:pt x="0" y="1185056"/>
                  <a:pt x="0" y="1143000"/>
                </a:cubicBezTo>
                <a:lnTo>
                  <a:pt x="0" y="76200"/>
                </a:lnTo>
                <a:cubicBezTo>
                  <a:pt x="0" y="34144"/>
                  <a:pt x="34144" y="0"/>
                  <a:pt x="76200" y="0"/>
                </a:cubicBezTo>
                <a:close/>
              </a:path>
            </a:pathLst>
          </a:custGeom>
          <a:solidFill>
            <a:srgbClr val="F4F6F7"/>
          </a:solidFill>
        </p:spPr>
      </p:sp>
      <p:sp>
        <p:nvSpPr>
          <p:cNvPr id="30" name="Shape 28"/>
          <p:cNvSpPr/>
          <p:nvPr/>
        </p:nvSpPr>
        <p:spPr>
          <a:xfrm>
            <a:off x="666750" y="4629150"/>
            <a:ext cx="133350" cy="133350"/>
          </a:xfrm>
          <a:custGeom>
            <a:avLst/>
            <a:gdLst/>
            <a:ahLst/>
            <a:cxnLst/>
            <a:rect l="l" t="t" r="r" b="b"/>
            <a:pathLst>
              <a:path w="133350" h="133350">
                <a:moveTo>
                  <a:pt x="45839" y="6251"/>
                </a:moveTo>
                <a:cubicBezTo>
                  <a:pt x="45839" y="2787"/>
                  <a:pt x="43052" y="0"/>
                  <a:pt x="39588" y="0"/>
                </a:cubicBezTo>
                <a:cubicBezTo>
                  <a:pt x="36124" y="0"/>
                  <a:pt x="33337" y="2787"/>
                  <a:pt x="33337" y="6251"/>
                </a:cubicBezTo>
                <a:lnTo>
                  <a:pt x="33337" y="16669"/>
                </a:lnTo>
                <a:cubicBezTo>
                  <a:pt x="24144" y="16669"/>
                  <a:pt x="16669" y="24144"/>
                  <a:pt x="16669" y="33337"/>
                </a:cubicBezTo>
                <a:lnTo>
                  <a:pt x="6251" y="33337"/>
                </a:lnTo>
                <a:cubicBezTo>
                  <a:pt x="2787" y="33337"/>
                  <a:pt x="0" y="36124"/>
                  <a:pt x="0" y="39588"/>
                </a:cubicBezTo>
                <a:cubicBezTo>
                  <a:pt x="0" y="43052"/>
                  <a:pt x="2787" y="45839"/>
                  <a:pt x="6251" y="45839"/>
                </a:cubicBezTo>
                <a:lnTo>
                  <a:pt x="16669" y="45839"/>
                </a:lnTo>
                <a:lnTo>
                  <a:pt x="16669" y="60424"/>
                </a:lnTo>
                <a:lnTo>
                  <a:pt x="6251" y="60424"/>
                </a:lnTo>
                <a:cubicBezTo>
                  <a:pt x="2787" y="60424"/>
                  <a:pt x="0" y="63211"/>
                  <a:pt x="0" y="66675"/>
                </a:cubicBezTo>
                <a:cubicBezTo>
                  <a:pt x="0" y="70139"/>
                  <a:pt x="2787" y="72926"/>
                  <a:pt x="6251" y="72926"/>
                </a:cubicBezTo>
                <a:lnTo>
                  <a:pt x="16669" y="72926"/>
                </a:lnTo>
                <a:lnTo>
                  <a:pt x="16669" y="87511"/>
                </a:lnTo>
                <a:lnTo>
                  <a:pt x="6251" y="87511"/>
                </a:lnTo>
                <a:cubicBezTo>
                  <a:pt x="2787" y="87511"/>
                  <a:pt x="0" y="90298"/>
                  <a:pt x="0" y="93762"/>
                </a:cubicBezTo>
                <a:cubicBezTo>
                  <a:pt x="0" y="97226"/>
                  <a:pt x="2787" y="100013"/>
                  <a:pt x="6251" y="100013"/>
                </a:cubicBezTo>
                <a:lnTo>
                  <a:pt x="16669" y="100013"/>
                </a:lnTo>
                <a:cubicBezTo>
                  <a:pt x="16669" y="109206"/>
                  <a:pt x="24144" y="116681"/>
                  <a:pt x="33337" y="116681"/>
                </a:cubicBezTo>
                <a:lnTo>
                  <a:pt x="33337" y="127099"/>
                </a:lnTo>
                <a:cubicBezTo>
                  <a:pt x="33337" y="130563"/>
                  <a:pt x="36124" y="133350"/>
                  <a:pt x="39588" y="133350"/>
                </a:cubicBezTo>
                <a:cubicBezTo>
                  <a:pt x="43052" y="133350"/>
                  <a:pt x="45839" y="130563"/>
                  <a:pt x="45839" y="127099"/>
                </a:cubicBezTo>
                <a:lnTo>
                  <a:pt x="45839" y="116681"/>
                </a:lnTo>
                <a:lnTo>
                  <a:pt x="60424" y="116681"/>
                </a:lnTo>
                <a:lnTo>
                  <a:pt x="60424" y="127099"/>
                </a:lnTo>
                <a:cubicBezTo>
                  <a:pt x="60424" y="130563"/>
                  <a:pt x="63211" y="133350"/>
                  <a:pt x="66675" y="133350"/>
                </a:cubicBezTo>
                <a:cubicBezTo>
                  <a:pt x="70139" y="133350"/>
                  <a:pt x="72926" y="130563"/>
                  <a:pt x="72926" y="127099"/>
                </a:cubicBezTo>
                <a:lnTo>
                  <a:pt x="72926" y="116681"/>
                </a:lnTo>
                <a:lnTo>
                  <a:pt x="87511" y="116681"/>
                </a:lnTo>
                <a:lnTo>
                  <a:pt x="87511" y="127099"/>
                </a:lnTo>
                <a:cubicBezTo>
                  <a:pt x="87511" y="130563"/>
                  <a:pt x="90298" y="133350"/>
                  <a:pt x="93762" y="133350"/>
                </a:cubicBezTo>
                <a:cubicBezTo>
                  <a:pt x="97226" y="133350"/>
                  <a:pt x="100013" y="130563"/>
                  <a:pt x="100013" y="127099"/>
                </a:cubicBezTo>
                <a:lnTo>
                  <a:pt x="100013" y="116681"/>
                </a:lnTo>
                <a:cubicBezTo>
                  <a:pt x="109206" y="116681"/>
                  <a:pt x="116681" y="109206"/>
                  <a:pt x="116681" y="100013"/>
                </a:cubicBezTo>
                <a:lnTo>
                  <a:pt x="127099" y="100013"/>
                </a:lnTo>
                <a:cubicBezTo>
                  <a:pt x="130563" y="100013"/>
                  <a:pt x="133350" y="97226"/>
                  <a:pt x="133350" y="93762"/>
                </a:cubicBezTo>
                <a:cubicBezTo>
                  <a:pt x="133350" y="90298"/>
                  <a:pt x="130563" y="87511"/>
                  <a:pt x="127099" y="87511"/>
                </a:cubicBezTo>
                <a:lnTo>
                  <a:pt x="116681" y="87511"/>
                </a:lnTo>
                <a:lnTo>
                  <a:pt x="116681" y="72926"/>
                </a:lnTo>
                <a:lnTo>
                  <a:pt x="127099" y="72926"/>
                </a:lnTo>
                <a:cubicBezTo>
                  <a:pt x="130563" y="72926"/>
                  <a:pt x="133350" y="70139"/>
                  <a:pt x="133350" y="66675"/>
                </a:cubicBezTo>
                <a:cubicBezTo>
                  <a:pt x="133350" y="63211"/>
                  <a:pt x="130563" y="60424"/>
                  <a:pt x="127099" y="60424"/>
                </a:cubicBezTo>
                <a:lnTo>
                  <a:pt x="116681" y="60424"/>
                </a:lnTo>
                <a:lnTo>
                  <a:pt x="116681" y="45839"/>
                </a:lnTo>
                <a:lnTo>
                  <a:pt x="127099" y="45839"/>
                </a:lnTo>
                <a:cubicBezTo>
                  <a:pt x="130563" y="45839"/>
                  <a:pt x="133350" y="43052"/>
                  <a:pt x="133350" y="39588"/>
                </a:cubicBezTo>
                <a:cubicBezTo>
                  <a:pt x="133350" y="36124"/>
                  <a:pt x="130563" y="33337"/>
                  <a:pt x="127099" y="33337"/>
                </a:cubicBezTo>
                <a:lnTo>
                  <a:pt x="116681" y="33337"/>
                </a:lnTo>
                <a:cubicBezTo>
                  <a:pt x="116681" y="24144"/>
                  <a:pt x="109206" y="16669"/>
                  <a:pt x="100013" y="16669"/>
                </a:cubicBezTo>
                <a:lnTo>
                  <a:pt x="100013" y="6251"/>
                </a:lnTo>
                <a:cubicBezTo>
                  <a:pt x="100013" y="2787"/>
                  <a:pt x="97226" y="0"/>
                  <a:pt x="93762" y="0"/>
                </a:cubicBezTo>
                <a:cubicBezTo>
                  <a:pt x="90298" y="0"/>
                  <a:pt x="87511" y="2787"/>
                  <a:pt x="87511" y="6251"/>
                </a:cubicBezTo>
                <a:lnTo>
                  <a:pt x="87511" y="16669"/>
                </a:lnTo>
                <a:lnTo>
                  <a:pt x="72926" y="16669"/>
                </a:lnTo>
                <a:lnTo>
                  <a:pt x="72926" y="6251"/>
                </a:lnTo>
                <a:cubicBezTo>
                  <a:pt x="72926" y="2787"/>
                  <a:pt x="70139" y="0"/>
                  <a:pt x="66675" y="0"/>
                </a:cubicBezTo>
                <a:cubicBezTo>
                  <a:pt x="63211" y="0"/>
                  <a:pt x="60424" y="2787"/>
                  <a:pt x="60424" y="6251"/>
                </a:cubicBezTo>
                <a:lnTo>
                  <a:pt x="60424" y="16669"/>
                </a:lnTo>
                <a:lnTo>
                  <a:pt x="45839" y="16669"/>
                </a:lnTo>
                <a:lnTo>
                  <a:pt x="45839" y="6251"/>
                </a:lnTo>
                <a:close/>
                <a:moveTo>
                  <a:pt x="41672" y="33337"/>
                </a:moveTo>
                <a:lnTo>
                  <a:pt x="91678" y="33337"/>
                </a:lnTo>
                <a:cubicBezTo>
                  <a:pt x="96288" y="33337"/>
                  <a:pt x="100013" y="37062"/>
                  <a:pt x="100013" y="41672"/>
                </a:cubicBezTo>
                <a:lnTo>
                  <a:pt x="100013" y="91678"/>
                </a:lnTo>
                <a:cubicBezTo>
                  <a:pt x="100013" y="96288"/>
                  <a:pt x="96288" y="100013"/>
                  <a:pt x="91678" y="100013"/>
                </a:cubicBezTo>
                <a:lnTo>
                  <a:pt x="41672" y="100013"/>
                </a:lnTo>
                <a:cubicBezTo>
                  <a:pt x="37062" y="100013"/>
                  <a:pt x="33337" y="96288"/>
                  <a:pt x="33337" y="91678"/>
                </a:cubicBezTo>
                <a:lnTo>
                  <a:pt x="33337" y="41672"/>
                </a:lnTo>
                <a:cubicBezTo>
                  <a:pt x="33337" y="37062"/>
                  <a:pt x="37062" y="33337"/>
                  <a:pt x="41672" y="33337"/>
                </a:cubicBezTo>
                <a:close/>
                <a:moveTo>
                  <a:pt x="45839" y="45839"/>
                </a:moveTo>
                <a:lnTo>
                  <a:pt x="45839" y="87511"/>
                </a:lnTo>
                <a:lnTo>
                  <a:pt x="87511" y="87511"/>
                </a:lnTo>
                <a:lnTo>
                  <a:pt x="87511" y="45839"/>
                </a:lnTo>
                <a:lnTo>
                  <a:pt x="45839" y="45839"/>
                </a:lnTo>
                <a:close/>
              </a:path>
            </a:pathLst>
          </a:custGeom>
          <a:solidFill>
            <a:srgbClr val="16A085"/>
          </a:solidFill>
        </p:spPr>
      </p:sp>
      <p:sp>
        <p:nvSpPr>
          <p:cNvPr id="31" name="Text 29"/>
          <p:cNvSpPr/>
          <p:nvPr/>
        </p:nvSpPr>
        <p:spPr>
          <a:xfrm>
            <a:off x="819150" y="4600575"/>
            <a:ext cx="68770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Réacteurs Biologiques à Membranes</a:t>
            </a:r>
            <a:endParaRPr lang="en-US" sz="1600" dirty="0"/>
          </a:p>
        </p:txBody>
      </p:sp>
      <p:sp>
        <p:nvSpPr>
          <p:cNvPr id="32" name="Text 30"/>
          <p:cNvSpPr/>
          <p:nvPr/>
        </p:nvSpPr>
        <p:spPr>
          <a:xfrm>
            <a:off x="647700" y="4867275"/>
            <a:ext cx="7038975" cy="190500"/>
          </a:xfrm>
          <a:prstGeom prst="rect">
            <a:avLst/>
          </a:prstGeom>
          <a:noFill/>
        </p:spPr>
        <p:txBody>
          <a:bodyPr wrap="square" lIns="0" tIns="0" rIns="0" bIns="0" rtlCol="0" anchor="ctr"/>
          <a:lstStyle/>
          <a:p>
            <a:pPr>
              <a:lnSpc>
                <a:spcPct val="14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Filtration membranaire</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remplaçant décanteur. Concentration biomasse élevée.</a:t>
            </a:r>
            <a:endParaRPr lang="en-US" sz="1600" dirty="0"/>
          </a:p>
        </p:txBody>
      </p:sp>
      <p:sp>
        <p:nvSpPr>
          <p:cNvPr id="33" name="Shape 31"/>
          <p:cNvSpPr/>
          <p:nvPr/>
        </p:nvSpPr>
        <p:spPr>
          <a:xfrm>
            <a:off x="647700" y="5129213"/>
            <a:ext cx="3457575" cy="457200"/>
          </a:xfrm>
          <a:custGeom>
            <a:avLst/>
            <a:gdLst/>
            <a:ahLst/>
            <a:cxnLst/>
            <a:rect l="l" t="t" r="r" b="b"/>
            <a:pathLst>
              <a:path w="3457575" h="457200">
                <a:moveTo>
                  <a:pt x="38098" y="0"/>
                </a:moveTo>
                <a:lnTo>
                  <a:pt x="3419477" y="0"/>
                </a:lnTo>
                <a:cubicBezTo>
                  <a:pt x="3440518" y="0"/>
                  <a:pt x="3457575" y="17057"/>
                  <a:pt x="3457575" y="38098"/>
                </a:cubicBezTo>
                <a:lnTo>
                  <a:pt x="3457575" y="419102"/>
                </a:lnTo>
                <a:cubicBezTo>
                  <a:pt x="3457575" y="440143"/>
                  <a:pt x="3440518" y="457200"/>
                  <a:pt x="3419477" y="457200"/>
                </a:cubicBezTo>
                <a:lnTo>
                  <a:pt x="38098" y="457200"/>
                </a:lnTo>
                <a:cubicBezTo>
                  <a:pt x="17057" y="457200"/>
                  <a:pt x="0" y="440143"/>
                  <a:pt x="0" y="419102"/>
                </a:cubicBezTo>
                <a:lnTo>
                  <a:pt x="0" y="38098"/>
                </a:lnTo>
                <a:cubicBezTo>
                  <a:pt x="0" y="17071"/>
                  <a:pt x="17071" y="0"/>
                  <a:pt x="38098" y="0"/>
                </a:cubicBezTo>
                <a:close/>
              </a:path>
            </a:pathLst>
          </a:custGeom>
          <a:solidFill>
            <a:srgbClr val="FFFFFF"/>
          </a:solidFill>
        </p:spPr>
      </p:sp>
      <p:sp>
        <p:nvSpPr>
          <p:cNvPr id="34" name="Text 32"/>
          <p:cNvSpPr/>
          <p:nvPr/>
        </p:nvSpPr>
        <p:spPr>
          <a:xfrm>
            <a:off x="723900" y="5205413"/>
            <a:ext cx="3362325"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Avantages :</a:t>
            </a:r>
            <a:endParaRPr lang="en-US" sz="1600" dirty="0"/>
          </a:p>
        </p:txBody>
      </p:sp>
      <p:sp>
        <p:nvSpPr>
          <p:cNvPr id="35" name="Text 33"/>
          <p:cNvSpPr/>
          <p:nvPr/>
        </p:nvSpPr>
        <p:spPr>
          <a:xfrm>
            <a:off x="723900" y="5357813"/>
            <a:ext cx="33623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Eau sans MES, compact</a:t>
            </a:r>
            <a:endParaRPr lang="en-US" sz="1600" dirty="0"/>
          </a:p>
        </p:txBody>
      </p:sp>
      <p:sp>
        <p:nvSpPr>
          <p:cNvPr id="36" name="Shape 34"/>
          <p:cNvSpPr/>
          <p:nvPr/>
        </p:nvSpPr>
        <p:spPr>
          <a:xfrm>
            <a:off x="4178201" y="5129213"/>
            <a:ext cx="3457575" cy="457200"/>
          </a:xfrm>
          <a:custGeom>
            <a:avLst/>
            <a:gdLst/>
            <a:ahLst/>
            <a:cxnLst/>
            <a:rect l="l" t="t" r="r" b="b"/>
            <a:pathLst>
              <a:path w="3457575" h="457200">
                <a:moveTo>
                  <a:pt x="38098" y="0"/>
                </a:moveTo>
                <a:lnTo>
                  <a:pt x="3419477" y="0"/>
                </a:lnTo>
                <a:cubicBezTo>
                  <a:pt x="3440518" y="0"/>
                  <a:pt x="3457575" y="17057"/>
                  <a:pt x="3457575" y="38098"/>
                </a:cubicBezTo>
                <a:lnTo>
                  <a:pt x="3457575" y="419102"/>
                </a:lnTo>
                <a:cubicBezTo>
                  <a:pt x="3457575" y="440143"/>
                  <a:pt x="3440518" y="457200"/>
                  <a:pt x="3419477" y="457200"/>
                </a:cubicBezTo>
                <a:lnTo>
                  <a:pt x="38098" y="457200"/>
                </a:lnTo>
                <a:cubicBezTo>
                  <a:pt x="17057" y="457200"/>
                  <a:pt x="0" y="440143"/>
                  <a:pt x="0" y="419102"/>
                </a:cubicBezTo>
                <a:lnTo>
                  <a:pt x="0" y="38098"/>
                </a:lnTo>
                <a:cubicBezTo>
                  <a:pt x="0" y="17071"/>
                  <a:pt x="17071" y="0"/>
                  <a:pt x="38098" y="0"/>
                </a:cubicBezTo>
                <a:close/>
              </a:path>
            </a:pathLst>
          </a:custGeom>
          <a:solidFill>
            <a:srgbClr val="FFFFFF"/>
          </a:solidFill>
        </p:spPr>
      </p:sp>
      <p:sp>
        <p:nvSpPr>
          <p:cNvPr id="37" name="Text 35"/>
          <p:cNvSpPr/>
          <p:nvPr/>
        </p:nvSpPr>
        <p:spPr>
          <a:xfrm>
            <a:off x="4254401" y="5205413"/>
            <a:ext cx="3362325"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Inconvénients :</a:t>
            </a:r>
            <a:endParaRPr lang="en-US" sz="1600" dirty="0"/>
          </a:p>
        </p:txBody>
      </p:sp>
      <p:sp>
        <p:nvSpPr>
          <p:cNvPr id="38" name="Text 36"/>
          <p:cNvSpPr/>
          <p:nvPr/>
        </p:nvSpPr>
        <p:spPr>
          <a:xfrm>
            <a:off x="4254401" y="5357813"/>
            <a:ext cx="33623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Coût énergétique, entretien</a:t>
            </a:r>
            <a:endParaRPr lang="en-US" sz="1600" dirty="0"/>
          </a:p>
        </p:txBody>
      </p:sp>
      <p:sp>
        <p:nvSpPr>
          <p:cNvPr id="39" name="Shape 37"/>
          <p:cNvSpPr/>
          <p:nvPr/>
        </p:nvSpPr>
        <p:spPr>
          <a:xfrm>
            <a:off x="8070800" y="1333500"/>
            <a:ext cx="3743325" cy="2924175"/>
          </a:xfrm>
          <a:custGeom>
            <a:avLst/>
            <a:gdLst/>
            <a:ahLst/>
            <a:cxnLst/>
            <a:rect l="l" t="t" r="r" b="b"/>
            <a:pathLst>
              <a:path w="3743325" h="2924175">
                <a:moveTo>
                  <a:pt x="38100" y="0"/>
                </a:moveTo>
                <a:lnTo>
                  <a:pt x="3667121" y="0"/>
                </a:lnTo>
                <a:cubicBezTo>
                  <a:pt x="3709179" y="0"/>
                  <a:pt x="3743325" y="34146"/>
                  <a:pt x="3743325" y="76204"/>
                </a:cubicBezTo>
                <a:lnTo>
                  <a:pt x="3743325" y="2847971"/>
                </a:lnTo>
                <a:cubicBezTo>
                  <a:pt x="3743325" y="2890057"/>
                  <a:pt x="3709207" y="2924175"/>
                  <a:pt x="3667121" y="2924175"/>
                </a:cubicBezTo>
                <a:lnTo>
                  <a:pt x="38100" y="2924175"/>
                </a:lnTo>
                <a:cubicBezTo>
                  <a:pt x="17072" y="2924175"/>
                  <a:pt x="0" y="2907103"/>
                  <a:pt x="0" y="288607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40" name="Shape 38"/>
          <p:cNvSpPr/>
          <p:nvPr/>
        </p:nvSpPr>
        <p:spPr>
          <a:xfrm>
            <a:off x="8070800" y="1333500"/>
            <a:ext cx="38100" cy="2924175"/>
          </a:xfrm>
          <a:custGeom>
            <a:avLst/>
            <a:gdLst/>
            <a:ahLst/>
            <a:cxnLst/>
            <a:rect l="l" t="t" r="r" b="b"/>
            <a:pathLst>
              <a:path w="38100" h="2924175">
                <a:moveTo>
                  <a:pt x="38100" y="0"/>
                </a:moveTo>
                <a:lnTo>
                  <a:pt x="38100" y="0"/>
                </a:lnTo>
                <a:lnTo>
                  <a:pt x="38100" y="2924175"/>
                </a:lnTo>
                <a:lnTo>
                  <a:pt x="38100" y="2924175"/>
                </a:lnTo>
                <a:cubicBezTo>
                  <a:pt x="17072" y="2924175"/>
                  <a:pt x="0" y="2907103"/>
                  <a:pt x="0" y="2886075"/>
                </a:cubicBezTo>
                <a:lnTo>
                  <a:pt x="0" y="38100"/>
                </a:lnTo>
                <a:cubicBezTo>
                  <a:pt x="0" y="17072"/>
                  <a:pt x="17072" y="0"/>
                  <a:pt x="38100" y="0"/>
                </a:cubicBezTo>
                <a:close/>
              </a:path>
            </a:pathLst>
          </a:custGeom>
          <a:solidFill>
            <a:srgbClr val="34495E"/>
          </a:solidFill>
        </p:spPr>
      </p:sp>
      <p:sp>
        <p:nvSpPr>
          <p:cNvPr id="41" name="Text 39"/>
          <p:cNvSpPr/>
          <p:nvPr/>
        </p:nvSpPr>
        <p:spPr>
          <a:xfrm>
            <a:off x="8242250" y="1485900"/>
            <a:ext cx="3495675" cy="228600"/>
          </a:xfrm>
          <a:prstGeom prst="rect">
            <a:avLst/>
          </a:prstGeom>
          <a:noFill/>
        </p:spPr>
        <p:txBody>
          <a:bodyPr wrap="square" lIns="0" tIns="0" rIns="0" bIns="0" rtlCol="0" anchor="ctr"/>
          <a:lstStyle/>
          <a:p>
            <a:pPr>
              <a:lnSpc>
                <a:spcPct val="130000"/>
              </a:lnSpc>
            </a:pPr>
            <a:r>
              <a:rPr lang="en-US" sz="1200" b="1" dirty="0">
                <a:solidFill>
                  <a:srgbClr val="34495E"/>
                </a:solidFill>
                <a:latin typeface="Liter" panose="02000503030000020004" pitchFamily="34" charset="0"/>
                <a:ea typeface="Liter" panose="02000503030000020004" pitchFamily="34" charset="-122"/>
                <a:cs typeface="Liter" panose="02000503030000020004" pitchFamily="34" charset="-120"/>
              </a:rPr>
              <a:t>Procédés Extensifs</a:t>
            </a:r>
            <a:endParaRPr lang="en-US" sz="1600" dirty="0"/>
          </a:p>
        </p:txBody>
      </p:sp>
      <p:sp>
        <p:nvSpPr>
          <p:cNvPr id="42" name="Shape 40"/>
          <p:cNvSpPr/>
          <p:nvPr/>
        </p:nvSpPr>
        <p:spPr>
          <a:xfrm>
            <a:off x="8242250" y="1828800"/>
            <a:ext cx="3419475" cy="838200"/>
          </a:xfrm>
          <a:custGeom>
            <a:avLst/>
            <a:gdLst/>
            <a:ahLst/>
            <a:cxnLst/>
            <a:rect l="l" t="t" r="r" b="b"/>
            <a:pathLst>
              <a:path w="3419475" h="838200">
                <a:moveTo>
                  <a:pt x="76201" y="0"/>
                </a:moveTo>
                <a:lnTo>
                  <a:pt x="3343274" y="0"/>
                </a:lnTo>
                <a:cubicBezTo>
                  <a:pt x="3385359" y="0"/>
                  <a:pt x="3419475" y="34116"/>
                  <a:pt x="3419475" y="76201"/>
                </a:cubicBezTo>
                <a:lnTo>
                  <a:pt x="3419475" y="761999"/>
                </a:lnTo>
                <a:cubicBezTo>
                  <a:pt x="3419475" y="804084"/>
                  <a:pt x="3385359" y="838200"/>
                  <a:pt x="3343274" y="838200"/>
                </a:cubicBezTo>
                <a:lnTo>
                  <a:pt x="76201" y="838200"/>
                </a:lnTo>
                <a:cubicBezTo>
                  <a:pt x="34116" y="838200"/>
                  <a:pt x="0" y="804084"/>
                  <a:pt x="0" y="761999"/>
                </a:cubicBezTo>
                <a:lnTo>
                  <a:pt x="0" y="76201"/>
                </a:lnTo>
                <a:cubicBezTo>
                  <a:pt x="0" y="34144"/>
                  <a:pt x="34144" y="0"/>
                  <a:pt x="76201" y="0"/>
                </a:cubicBezTo>
                <a:close/>
              </a:path>
            </a:pathLst>
          </a:custGeom>
          <a:solidFill>
            <a:srgbClr val="F4F6F7"/>
          </a:solidFill>
        </p:spPr>
      </p:sp>
      <p:sp>
        <p:nvSpPr>
          <p:cNvPr id="43" name="Text 41"/>
          <p:cNvSpPr/>
          <p:nvPr/>
        </p:nvSpPr>
        <p:spPr>
          <a:xfrm>
            <a:off x="8356550" y="1943100"/>
            <a:ext cx="32575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Lagunage Naturel</a:t>
            </a:r>
            <a:endParaRPr lang="en-US" sz="1600" dirty="0"/>
          </a:p>
        </p:txBody>
      </p:sp>
      <p:sp>
        <p:nvSpPr>
          <p:cNvPr id="44" name="Text 42"/>
          <p:cNvSpPr/>
          <p:nvPr/>
        </p:nvSpPr>
        <p:spPr>
          <a:xfrm>
            <a:off x="8356550" y="2171700"/>
            <a:ext cx="3248025" cy="190500"/>
          </a:xfrm>
          <a:prstGeom prst="rect">
            <a:avLst/>
          </a:prstGeom>
          <a:noFill/>
        </p:spPr>
        <p:txBody>
          <a:bodyPr wrap="square" lIns="0" tIns="0" rIns="0" bIns="0" rtlCol="0" anchor="ctr"/>
          <a:lstStyle/>
          <a:p>
            <a:pPr>
              <a:lnSpc>
                <a:spcPct val="14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3 bassins étanches en série, faible profondeur (1-1,4 m).</a:t>
            </a:r>
            <a:endParaRPr lang="en-US" sz="1600" dirty="0"/>
          </a:p>
        </p:txBody>
      </p:sp>
      <p:sp>
        <p:nvSpPr>
          <p:cNvPr id="45" name="Text 43"/>
          <p:cNvSpPr/>
          <p:nvPr/>
        </p:nvSpPr>
        <p:spPr>
          <a:xfrm>
            <a:off x="8356550" y="2395538"/>
            <a:ext cx="3248025" cy="152400"/>
          </a:xfrm>
          <a:prstGeom prst="rect">
            <a:avLst/>
          </a:prstGeom>
          <a:noFill/>
        </p:spPr>
        <p:txBody>
          <a:bodyPr wrap="square" lIns="0" tIns="0" rIns="0" bIns="0" rtlCol="0" anchor="ctr"/>
          <a:lstStyle/>
          <a:p>
            <a:pPr>
              <a:lnSpc>
                <a:spcPct val="110000"/>
              </a:lnSpc>
            </a:pPr>
            <a:r>
              <a:rPr lang="en-US" sz="900" b="1"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Épuration :</a:t>
            </a: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 Algues, bactéries, sédimentation</a:t>
            </a:r>
            <a:endParaRPr lang="en-US" sz="1600" dirty="0"/>
          </a:p>
        </p:txBody>
      </p:sp>
      <p:sp>
        <p:nvSpPr>
          <p:cNvPr id="46" name="Shape 44"/>
          <p:cNvSpPr/>
          <p:nvPr/>
        </p:nvSpPr>
        <p:spPr>
          <a:xfrm>
            <a:off x="8242250" y="2738438"/>
            <a:ext cx="3419475" cy="838200"/>
          </a:xfrm>
          <a:custGeom>
            <a:avLst/>
            <a:gdLst/>
            <a:ahLst/>
            <a:cxnLst/>
            <a:rect l="l" t="t" r="r" b="b"/>
            <a:pathLst>
              <a:path w="3419475" h="838200">
                <a:moveTo>
                  <a:pt x="76201" y="0"/>
                </a:moveTo>
                <a:lnTo>
                  <a:pt x="3343274" y="0"/>
                </a:lnTo>
                <a:cubicBezTo>
                  <a:pt x="3385359" y="0"/>
                  <a:pt x="3419475" y="34116"/>
                  <a:pt x="3419475" y="76201"/>
                </a:cubicBezTo>
                <a:lnTo>
                  <a:pt x="3419475" y="761999"/>
                </a:lnTo>
                <a:cubicBezTo>
                  <a:pt x="3419475" y="804084"/>
                  <a:pt x="3385359" y="838200"/>
                  <a:pt x="3343274" y="838200"/>
                </a:cubicBezTo>
                <a:lnTo>
                  <a:pt x="76201" y="838200"/>
                </a:lnTo>
                <a:cubicBezTo>
                  <a:pt x="34116" y="838200"/>
                  <a:pt x="0" y="804084"/>
                  <a:pt x="0" y="761999"/>
                </a:cubicBezTo>
                <a:lnTo>
                  <a:pt x="0" y="76201"/>
                </a:lnTo>
                <a:cubicBezTo>
                  <a:pt x="0" y="34144"/>
                  <a:pt x="34144" y="0"/>
                  <a:pt x="76201" y="0"/>
                </a:cubicBezTo>
                <a:close/>
              </a:path>
            </a:pathLst>
          </a:custGeom>
          <a:solidFill>
            <a:srgbClr val="F4F6F7"/>
          </a:solidFill>
        </p:spPr>
      </p:sp>
      <p:sp>
        <p:nvSpPr>
          <p:cNvPr id="47" name="Text 45"/>
          <p:cNvSpPr/>
          <p:nvPr/>
        </p:nvSpPr>
        <p:spPr>
          <a:xfrm>
            <a:off x="8356550" y="2852738"/>
            <a:ext cx="32575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Filtres Plantés de Roseaux</a:t>
            </a:r>
            <a:endParaRPr lang="en-US" sz="1600" dirty="0"/>
          </a:p>
        </p:txBody>
      </p:sp>
      <p:sp>
        <p:nvSpPr>
          <p:cNvPr id="48" name="Text 46"/>
          <p:cNvSpPr/>
          <p:nvPr/>
        </p:nvSpPr>
        <p:spPr>
          <a:xfrm>
            <a:off x="8356550" y="3081338"/>
            <a:ext cx="3248025" cy="190500"/>
          </a:xfrm>
          <a:prstGeom prst="rect">
            <a:avLst/>
          </a:prstGeom>
          <a:noFill/>
        </p:spPr>
        <p:txBody>
          <a:bodyPr wrap="square" lIns="0" tIns="0" rIns="0" bIns="0" rtlCol="0" anchor="ctr"/>
          <a:lstStyle/>
          <a:p>
            <a:pPr>
              <a:lnSpc>
                <a:spcPct val="14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Version artificielle des marais naturels, 2 étages en série.</a:t>
            </a:r>
            <a:endParaRPr lang="en-US" sz="1600" dirty="0"/>
          </a:p>
        </p:txBody>
      </p:sp>
      <p:sp>
        <p:nvSpPr>
          <p:cNvPr id="49" name="Text 47"/>
          <p:cNvSpPr/>
          <p:nvPr/>
        </p:nvSpPr>
        <p:spPr>
          <a:xfrm>
            <a:off x="8356550" y="3305175"/>
            <a:ext cx="3248025" cy="152400"/>
          </a:xfrm>
          <a:prstGeom prst="rect">
            <a:avLst/>
          </a:prstGeom>
          <a:noFill/>
        </p:spPr>
        <p:txBody>
          <a:bodyPr wrap="square" lIns="0" tIns="0" rIns="0" bIns="0" rtlCol="0" anchor="ctr"/>
          <a:lstStyle/>
          <a:p>
            <a:pPr>
              <a:lnSpc>
                <a:spcPct val="110000"/>
              </a:lnSpc>
            </a:pPr>
            <a:r>
              <a:rPr lang="en-US" sz="900" b="1"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Rôle roseaux :</a:t>
            </a: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 Décolmatage mécanique</a:t>
            </a:r>
            <a:endParaRPr lang="en-US" sz="1600" dirty="0"/>
          </a:p>
        </p:txBody>
      </p:sp>
      <p:sp>
        <p:nvSpPr>
          <p:cNvPr id="50" name="Shape 48"/>
          <p:cNvSpPr/>
          <p:nvPr/>
        </p:nvSpPr>
        <p:spPr>
          <a:xfrm>
            <a:off x="8242250" y="3648075"/>
            <a:ext cx="3419475" cy="457200"/>
          </a:xfrm>
          <a:custGeom>
            <a:avLst/>
            <a:gdLst/>
            <a:ahLst/>
            <a:cxnLst/>
            <a:rect l="l" t="t" r="r" b="b"/>
            <a:pathLst>
              <a:path w="3419475" h="457200">
                <a:moveTo>
                  <a:pt x="76202" y="0"/>
                </a:moveTo>
                <a:lnTo>
                  <a:pt x="3343273" y="0"/>
                </a:lnTo>
                <a:cubicBezTo>
                  <a:pt x="3385358" y="0"/>
                  <a:pt x="3419475" y="34117"/>
                  <a:pt x="3419475" y="76202"/>
                </a:cubicBezTo>
                <a:lnTo>
                  <a:pt x="3419475" y="380998"/>
                </a:lnTo>
                <a:cubicBezTo>
                  <a:pt x="3419475" y="423083"/>
                  <a:pt x="3385358" y="457200"/>
                  <a:pt x="3343273" y="457200"/>
                </a:cubicBezTo>
                <a:lnTo>
                  <a:pt x="76202" y="457200"/>
                </a:lnTo>
                <a:cubicBezTo>
                  <a:pt x="34145" y="457200"/>
                  <a:pt x="0" y="423055"/>
                  <a:pt x="0" y="380998"/>
                </a:cubicBezTo>
                <a:lnTo>
                  <a:pt x="0" y="76202"/>
                </a:lnTo>
                <a:cubicBezTo>
                  <a:pt x="0" y="34145"/>
                  <a:pt x="34145" y="0"/>
                  <a:pt x="76202" y="0"/>
                </a:cubicBezTo>
                <a:close/>
              </a:path>
            </a:pathLst>
          </a:custGeom>
          <a:solidFill>
            <a:srgbClr val="16A085">
              <a:alpha val="10196"/>
            </a:srgbClr>
          </a:solidFill>
        </p:spPr>
      </p:sp>
      <p:sp>
        <p:nvSpPr>
          <p:cNvPr id="51" name="Text 49"/>
          <p:cNvSpPr/>
          <p:nvPr/>
        </p:nvSpPr>
        <p:spPr>
          <a:xfrm>
            <a:off x="8318450" y="3724275"/>
            <a:ext cx="33242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Zones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&lt;1000-2000 EH</a:t>
            </a:r>
            <a:endParaRPr lang="en-US" sz="1600" dirty="0"/>
          </a:p>
        </p:txBody>
      </p:sp>
      <p:sp>
        <p:nvSpPr>
          <p:cNvPr id="52" name="Text 50"/>
          <p:cNvSpPr/>
          <p:nvPr/>
        </p:nvSpPr>
        <p:spPr>
          <a:xfrm>
            <a:off x="8318450" y="3876675"/>
            <a:ext cx="33242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Avantages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Sans électricité, rustique, paysager</a:t>
            </a:r>
            <a:endParaRPr lang="en-US" sz="1600" dirty="0"/>
          </a:p>
        </p:txBody>
      </p:sp>
      <p:sp>
        <p:nvSpPr>
          <p:cNvPr id="53" name="Shape 51"/>
          <p:cNvSpPr/>
          <p:nvPr/>
        </p:nvSpPr>
        <p:spPr>
          <a:xfrm>
            <a:off x="8051750" y="4371975"/>
            <a:ext cx="3762375" cy="1676400"/>
          </a:xfrm>
          <a:custGeom>
            <a:avLst/>
            <a:gdLst/>
            <a:ahLst/>
            <a:cxnLst/>
            <a:rect l="l" t="t" r="r" b="b"/>
            <a:pathLst>
              <a:path w="3762375" h="1676400">
                <a:moveTo>
                  <a:pt x="76192" y="0"/>
                </a:moveTo>
                <a:lnTo>
                  <a:pt x="3686183" y="0"/>
                </a:lnTo>
                <a:cubicBezTo>
                  <a:pt x="3728263" y="0"/>
                  <a:pt x="3762375" y="34112"/>
                  <a:pt x="3762375" y="76192"/>
                </a:cubicBezTo>
                <a:lnTo>
                  <a:pt x="3762375" y="1600208"/>
                </a:lnTo>
                <a:cubicBezTo>
                  <a:pt x="3762375" y="1642288"/>
                  <a:pt x="3728263" y="1676400"/>
                  <a:pt x="3686183" y="1676400"/>
                </a:cubicBezTo>
                <a:lnTo>
                  <a:pt x="76192" y="1676400"/>
                </a:lnTo>
                <a:cubicBezTo>
                  <a:pt x="34112" y="1676400"/>
                  <a:pt x="0" y="1642288"/>
                  <a:pt x="0" y="1600208"/>
                </a:cubicBezTo>
                <a:lnTo>
                  <a:pt x="0" y="76192"/>
                </a:lnTo>
                <a:cubicBezTo>
                  <a:pt x="0" y="34141"/>
                  <a:pt x="34141" y="0"/>
                  <a:pt x="76192" y="0"/>
                </a:cubicBezTo>
                <a:close/>
              </a:path>
            </a:pathLst>
          </a:custGeom>
          <a:solidFill>
            <a:srgbClr val="34495E"/>
          </a:solidFill>
        </p:spPr>
      </p:sp>
      <p:sp>
        <p:nvSpPr>
          <p:cNvPr id="54" name="Text 52"/>
          <p:cNvSpPr/>
          <p:nvPr/>
        </p:nvSpPr>
        <p:spPr>
          <a:xfrm>
            <a:off x="8204150" y="4524375"/>
            <a:ext cx="3533775" cy="228600"/>
          </a:xfrm>
          <a:prstGeom prst="rect">
            <a:avLst/>
          </a:prstGeom>
          <a:noFill/>
        </p:spPr>
        <p:txBody>
          <a:bodyPr wrap="square" lIns="0" tIns="0" rIns="0" bIns="0" rtlCol="0" anchor="ctr"/>
          <a:lstStyle/>
          <a:p>
            <a:pPr>
              <a:lnSpc>
                <a:spcPct val="130000"/>
              </a:lnSpc>
            </a:pPr>
            <a:r>
              <a:rPr lang="en-US" sz="1200" b="1" dirty="0">
                <a:solidFill>
                  <a:srgbClr val="ECF0F1"/>
                </a:solidFill>
                <a:latin typeface="Liter" panose="02000503030000020004" pitchFamily="34" charset="0"/>
                <a:ea typeface="Liter" panose="02000503030000020004" pitchFamily="34" charset="-122"/>
                <a:cs typeface="Liter" panose="02000503030000020004" pitchFamily="34" charset="-120"/>
              </a:rPr>
              <a:t>Mécanismes d'Épuration</a:t>
            </a:r>
            <a:endParaRPr lang="en-US" sz="1600" dirty="0"/>
          </a:p>
        </p:txBody>
      </p:sp>
      <p:sp>
        <p:nvSpPr>
          <p:cNvPr id="55" name="Text 53"/>
          <p:cNvSpPr/>
          <p:nvPr/>
        </p:nvSpPr>
        <p:spPr>
          <a:xfrm>
            <a:off x="8204150" y="4829175"/>
            <a:ext cx="351472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Pollution Organique (DBO, DCO)</a:t>
            </a:r>
            <a:endParaRPr lang="en-US" sz="1600" dirty="0"/>
          </a:p>
        </p:txBody>
      </p:sp>
      <p:sp>
        <p:nvSpPr>
          <p:cNvPr id="56" name="Text 54"/>
          <p:cNvSpPr/>
          <p:nvPr/>
        </p:nvSpPr>
        <p:spPr>
          <a:xfrm>
            <a:off x="8204150" y="4981575"/>
            <a:ext cx="3514725"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Oxydation bactérienne en présence O₂</a:t>
            </a:r>
            <a:endParaRPr lang="en-US" sz="1600" dirty="0"/>
          </a:p>
        </p:txBody>
      </p:sp>
      <p:sp>
        <p:nvSpPr>
          <p:cNvPr id="57" name="Text 55"/>
          <p:cNvSpPr/>
          <p:nvPr/>
        </p:nvSpPr>
        <p:spPr>
          <a:xfrm>
            <a:off x="8204150" y="5210175"/>
            <a:ext cx="351472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Azote (N-NH₄ → N-NO₃ → N₂)</a:t>
            </a:r>
            <a:endParaRPr lang="en-US" sz="1600" dirty="0"/>
          </a:p>
        </p:txBody>
      </p:sp>
      <p:sp>
        <p:nvSpPr>
          <p:cNvPr id="58" name="Text 56"/>
          <p:cNvSpPr/>
          <p:nvPr/>
        </p:nvSpPr>
        <p:spPr>
          <a:xfrm>
            <a:off x="8204150" y="5362575"/>
            <a:ext cx="3514725"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Nitrification aérobie + Dénitrification anaérobie</a:t>
            </a:r>
            <a:endParaRPr lang="en-US" sz="1600" dirty="0"/>
          </a:p>
        </p:txBody>
      </p:sp>
      <p:sp>
        <p:nvSpPr>
          <p:cNvPr id="59" name="Text 57"/>
          <p:cNvSpPr/>
          <p:nvPr/>
        </p:nvSpPr>
        <p:spPr>
          <a:xfrm>
            <a:off x="8204150" y="5591175"/>
            <a:ext cx="351472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Phosphore</a:t>
            </a:r>
            <a:endParaRPr lang="en-US" sz="1600" dirty="0"/>
          </a:p>
        </p:txBody>
      </p:sp>
      <p:sp>
        <p:nvSpPr>
          <p:cNvPr id="60" name="Text 58"/>
          <p:cNvSpPr/>
          <p:nvPr/>
        </p:nvSpPr>
        <p:spPr>
          <a:xfrm>
            <a:off x="8204150" y="5743575"/>
            <a:ext cx="3514725"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Assimilation biologique + Précipitation chimique (FeCl₃)</a:t>
            </a:r>
            <a:endParaRPr lang="en-US" sz="1600" dirty="0"/>
          </a:p>
        </p:txBody>
      </p:sp>
      <p:sp>
        <p:nvSpPr>
          <p:cNvPr id="61" name="Shape 59"/>
          <p:cNvSpPr/>
          <p:nvPr/>
        </p:nvSpPr>
        <p:spPr>
          <a:xfrm>
            <a:off x="8070800" y="6162675"/>
            <a:ext cx="3743325" cy="600075"/>
          </a:xfrm>
          <a:custGeom>
            <a:avLst/>
            <a:gdLst/>
            <a:ahLst/>
            <a:cxnLst/>
            <a:rect l="l" t="t" r="r" b="b"/>
            <a:pathLst>
              <a:path w="3743325" h="600075">
                <a:moveTo>
                  <a:pt x="38100" y="0"/>
                </a:moveTo>
                <a:lnTo>
                  <a:pt x="3667127" y="0"/>
                </a:lnTo>
                <a:cubicBezTo>
                  <a:pt x="3709210" y="0"/>
                  <a:pt x="3743325" y="34115"/>
                  <a:pt x="3743325" y="76198"/>
                </a:cubicBezTo>
                <a:lnTo>
                  <a:pt x="3743325" y="523877"/>
                </a:lnTo>
                <a:cubicBezTo>
                  <a:pt x="3743325" y="565960"/>
                  <a:pt x="3709210" y="600075"/>
                  <a:pt x="3667127" y="600075"/>
                </a:cubicBezTo>
                <a:lnTo>
                  <a:pt x="38100" y="600075"/>
                </a:lnTo>
                <a:cubicBezTo>
                  <a:pt x="17072" y="600075"/>
                  <a:pt x="0" y="583003"/>
                  <a:pt x="0" y="561975"/>
                </a:cubicBezTo>
                <a:lnTo>
                  <a:pt x="0" y="38100"/>
                </a:lnTo>
                <a:cubicBezTo>
                  <a:pt x="0" y="17072"/>
                  <a:pt x="17072" y="0"/>
                  <a:pt x="38100" y="0"/>
                </a:cubicBezTo>
                <a:close/>
              </a:path>
            </a:pathLst>
          </a:custGeom>
          <a:solidFill>
            <a:srgbClr val="16A085">
              <a:alpha val="10196"/>
            </a:srgbClr>
          </a:solidFill>
        </p:spPr>
      </p:sp>
      <p:sp>
        <p:nvSpPr>
          <p:cNvPr id="62" name="Shape 60"/>
          <p:cNvSpPr/>
          <p:nvPr/>
        </p:nvSpPr>
        <p:spPr>
          <a:xfrm>
            <a:off x="8070800" y="6162675"/>
            <a:ext cx="38100" cy="600075"/>
          </a:xfrm>
          <a:custGeom>
            <a:avLst/>
            <a:gdLst/>
            <a:ahLst/>
            <a:cxnLst/>
            <a:rect l="l" t="t" r="r" b="b"/>
            <a:pathLst>
              <a:path w="38100" h="600075">
                <a:moveTo>
                  <a:pt x="38100" y="0"/>
                </a:moveTo>
                <a:lnTo>
                  <a:pt x="38100" y="0"/>
                </a:lnTo>
                <a:lnTo>
                  <a:pt x="38100" y="600075"/>
                </a:lnTo>
                <a:lnTo>
                  <a:pt x="38100" y="600075"/>
                </a:lnTo>
                <a:cubicBezTo>
                  <a:pt x="17072" y="600075"/>
                  <a:pt x="0" y="583003"/>
                  <a:pt x="0" y="561975"/>
                </a:cubicBezTo>
                <a:lnTo>
                  <a:pt x="0" y="38100"/>
                </a:lnTo>
                <a:cubicBezTo>
                  <a:pt x="0" y="17072"/>
                  <a:pt x="17072" y="0"/>
                  <a:pt x="38100" y="0"/>
                </a:cubicBezTo>
                <a:close/>
              </a:path>
            </a:pathLst>
          </a:custGeom>
          <a:solidFill>
            <a:srgbClr val="16A085"/>
          </a:solidFill>
        </p:spPr>
      </p:sp>
      <p:sp>
        <p:nvSpPr>
          <p:cNvPr id="63" name="Shape 61"/>
          <p:cNvSpPr/>
          <p:nvPr/>
        </p:nvSpPr>
        <p:spPr>
          <a:xfrm>
            <a:off x="8218438" y="6305550"/>
            <a:ext cx="114300" cy="114300"/>
          </a:xfrm>
          <a:custGeom>
            <a:avLst/>
            <a:gdLst/>
            <a:ahLst/>
            <a:cxnLst/>
            <a:rect l="l" t="t" r="r" b="b"/>
            <a:pathLst>
              <a:path w="114300" h="114300">
                <a:moveTo>
                  <a:pt x="57150" y="114300"/>
                </a:moveTo>
                <a:cubicBezTo>
                  <a:pt x="88692" y="114300"/>
                  <a:pt x="114300" y="88692"/>
                  <a:pt x="114300" y="57150"/>
                </a:cubicBezTo>
                <a:cubicBezTo>
                  <a:pt x="114300" y="25608"/>
                  <a:pt x="88692" y="0"/>
                  <a:pt x="57150" y="0"/>
                </a:cubicBezTo>
                <a:cubicBezTo>
                  <a:pt x="25608" y="0"/>
                  <a:pt x="0" y="25608"/>
                  <a:pt x="0" y="57150"/>
                </a:cubicBezTo>
                <a:cubicBezTo>
                  <a:pt x="0" y="88692"/>
                  <a:pt x="25608" y="114300"/>
                  <a:pt x="57150" y="114300"/>
                </a:cubicBezTo>
                <a:close/>
                <a:moveTo>
                  <a:pt x="50006" y="35719"/>
                </a:moveTo>
                <a:cubicBezTo>
                  <a:pt x="50006" y="31776"/>
                  <a:pt x="53207" y="28575"/>
                  <a:pt x="57150" y="28575"/>
                </a:cubicBezTo>
                <a:cubicBezTo>
                  <a:pt x="61093" y="28575"/>
                  <a:pt x="64294" y="31776"/>
                  <a:pt x="64294" y="35719"/>
                </a:cubicBezTo>
                <a:cubicBezTo>
                  <a:pt x="64294" y="39661"/>
                  <a:pt x="61093" y="42863"/>
                  <a:pt x="57150" y="42863"/>
                </a:cubicBezTo>
                <a:cubicBezTo>
                  <a:pt x="53207" y="42863"/>
                  <a:pt x="50006" y="39661"/>
                  <a:pt x="50006" y="35719"/>
                </a:cubicBezTo>
                <a:close/>
                <a:moveTo>
                  <a:pt x="48220" y="50006"/>
                </a:moveTo>
                <a:lnTo>
                  <a:pt x="58936" y="50006"/>
                </a:lnTo>
                <a:cubicBezTo>
                  <a:pt x="61905" y="50006"/>
                  <a:pt x="64294" y="52395"/>
                  <a:pt x="64294" y="55364"/>
                </a:cubicBezTo>
                <a:lnTo>
                  <a:pt x="64294" y="75009"/>
                </a:lnTo>
                <a:lnTo>
                  <a:pt x="66080" y="75009"/>
                </a:lnTo>
                <a:cubicBezTo>
                  <a:pt x="69049" y="75009"/>
                  <a:pt x="71438" y="77398"/>
                  <a:pt x="71438" y="80367"/>
                </a:cubicBezTo>
                <a:cubicBezTo>
                  <a:pt x="71438" y="83336"/>
                  <a:pt x="69049" y="85725"/>
                  <a:pt x="66080" y="85725"/>
                </a:cubicBezTo>
                <a:lnTo>
                  <a:pt x="48220" y="85725"/>
                </a:lnTo>
                <a:cubicBezTo>
                  <a:pt x="45251" y="85725"/>
                  <a:pt x="42863" y="83336"/>
                  <a:pt x="42863" y="80367"/>
                </a:cubicBezTo>
                <a:cubicBezTo>
                  <a:pt x="42863" y="77398"/>
                  <a:pt x="45251" y="75009"/>
                  <a:pt x="48220" y="75009"/>
                </a:cubicBezTo>
                <a:lnTo>
                  <a:pt x="53578" y="75009"/>
                </a:lnTo>
                <a:lnTo>
                  <a:pt x="53578" y="60722"/>
                </a:lnTo>
                <a:lnTo>
                  <a:pt x="48220" y="60722"/>
                </a:lnTo>
                <a:cubicBezTo>
                  <a:pt x="45251" y="60722"/>
                  <a:pt x="42863" y="58333"/>
                  <a:pt x="42863" y="55364"/>
                </a:cubicBezTo>
                <a:cubicBezTo>
                  <a:pt x="42863" y="52395"/>
                  <a:pt x="45251" y="50006"/>
                  <a:pt x="48220" y="50006"/>
                </a:cubicBezTo>
                <a:close/>
              </a:path>
            </a:pathLst>
          </a:custGeom>
          <a:solidFill>
            <a:srgbClr val="16A085"/>
          </a:solidFill>
        </p:spPr>
      </p:sp>
      <p:sp>
        <p:nvSpPr>
          <p:cNvPr id="64" name="Text 62"/>
          <p:cNvSpPr/>
          <p:nvPr/>
        </p:nvSpPr>
        <p:spPr>
          <a:xfrm>
            <a:off x="8375600" y="6276975"/>
            <a:ext cx="3381375" cy="371475"/>
          </a:xfrm>
          <a:prstGeom prst="rect">
            <a:avLst/>
          </a:prstGeom>
          <a:noFill/>
        </p:spPr>
        <p:txBody>
          <a:bodyPr wrap="square" lIns="0" tIns="0" rIns="0" bIns="0" rtlCol="0" anchor="ctr"/>
          <a:lstStyle/>
          <a:p>
            <a:pPr>
              <a:lnSpc>
                <a:spcPct val="14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Normes de Rejet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DBO₅ &lt; 25 mg/L, DCO &lt; 125 mg/L, MES &lt; 35 mg/L (Directive 91/271/CEE)</a:t>
            </a:r>
            <a:endParaRPr lang="en-US" sz="1600"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77461" y="377461"/>
            <a:ext cx="11503133" cy="188731"/>
          </a:xfrm>
          <a:prstGeom prst="rect">
            <a:avLst/>
          </a:prstGeom>
          <a:noFill/>
        </p:spPr>
        <p:txBody>
          <a:bodyPr wrap="square" lIns="0" tIns="0" rIns="0" bIns="0" rtlCol="0" anchor="ctr"/>
          <a:lstStyle/>
          <a:p>
            <a:pPr>
              <a:lnSpc>
                <a:spcPct val="120000"/>
              </a:lnSpc>
            </a:pPr>
            <a:r>
              <a:rPr lang="en-US" sz="1040" b="1" kern="0" spc="104"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05 | Valorisation</a:t>
            </a:r>
            <a:endParaRPr lang="en-US" sz="1600" dirty="0"/>
          </a:p>
        </p:txBody>
      </p:sp>
      <p:sp>
        <p:nvSpPr>
          <p:cNvPr id="3" name="Text 1"/>
          <p:cNvSpPr/>
          <p:nvPr/>
        </p:nvSpPr>
        <p:spPr>
          <a:xfrm>
            <a:off x="377461" y="641684"/>
            <a:ext cx="11606935" cy="377461"/>
          </a:xfrm>
          <a:prstGeom prst="rect">
            <a:avLst/>
          </a:prstGeom>
          <a:noFill/>
        </p:spPr>
        <p:txBody>
          <a:bodyPr wrap="square" lIns="0" tIns="0" rIns="0" bIns="0" rtlCol="0" anchor="ctr"/>
          <a:lstStyle/>
          <a:p>
            <a:pPr>
              <a:lnSpc>
                <a:spcPct val="90000"/>
              </a:lnSpc>
            </a:pPr>
            <a:r>
              <a:rPr lang="en-US" sz="2675" b="1" dirty="0">
                <a:solidFill>
                  <a:srgbClr val="34495E"/>
                </a:solidFill>
                <a:latin typeface="Liter" panose="02000503030000020004" pitchFamily="34" charset="0"/>
                <a:ea typeface="Liter" panose="02000503030000020004" pitchFamily="34" charset="-122"/>
                <a:cs typeface="Liter" panose="02000503030000020004" pitchFamily="34" charset="-120"/>
              </a:rPr>
              <a:t>Les Stations d'Épuration du Futur</a:t>
            </a:r>
            <a:endParaRPr lang="en-US" sz="1600" dirty="0"/>
          </a:p>
        </p:txBody>
      </p:sp>
      <p:sp>
        <p:nvSpPr>
          <p:cNvPr id="4" name="Shape 2"/>
          <p:cNvSpPr/>
          <p:nvPr/>
        </p:nvSpPr>
        <p:spPr>
          <a:xfrm>
            <a:off x="377461" y="1132384"/>
            <a:ext cx="754923" cy="37746"/>
          </a:xfrm>
          <a:custGeom>
            <a:avLst/>
            <a:gdLst/>
            <a:ahLst/>
            <a:cxnLst/>
            <a:rect l="l" t="t" r="r" b="b"/>
            <a:pathLst>
              <a:path w="754923" h="37746">
                <a:moveTo>
                  <a:pt x="0" y="0"/>
                </a:moveTo>
                <a:lnTo>
                  <a:pt x="754923" y="0"/>
                </a:lnTo>
                <a:lnTo>
                  <a:pt x="754923" y="37746"/>
                </a:lnTo>
                <a:lnTo>
                  <a:pt x="0" y="37746"/>
                </a:lnTo>
                <a:lnTo>
                  <a:pt x="0" y="0"/>
                </a:lnTo>
                <a:close/>
              </a:path>
            </a:pathLst>
          </a:custGeom>
          <a:solidFill>
            <a:srgbClr val="16A085"/>
          </a:solidFill>
        </p:spPr>
      </p:sp>
      <p:sp>
        <p:nvSpPr>
          <p:cNvPr id="5" name="Shape 3"/>
          <p:cNvSpPr/>
          <p:nvPr/>
        </p:nvSpPr>
        <p:spPr>
          <a:xfrm>
            <a:off x="377461" y="1339988"/>
            <a:ext cx="11437077" cy="1028582"/>
          </a:xfrm>
          <a:custGeom>
            <a:avLst/>
            <a:gdLst/>
            <a:ahLst/>
            <a:cxnLst/>
            <a:rect l="l" t="t" r="r" b="b"/>
            <a:pathLst>
              <a:path w="11437077" h="1028582">
                <a:moveTo>
                  <a:pt x="37746" y="0"/>
                </a:moveTo>
                <a:lnTo>
                  <a:pt x="11399331" y="0"/>
                </a:lnTo>
                <a:cubicBezTo>
                  <a:pt x="11420178" y="0"/>
                  <a:pt x="11437077" y="16900"/>
                  <a:pt x="11437077" y="37746"/>
                </a:cubicBezTo>
                <a:lnTo>
                  <a:pt x="11437077" y="953094"/>
                </a:lnTo>
                <a:cubicBezTo>
                  <a:pt x="11437077" y="994785"/>
                  <a:pt x="11403280" y="1028582"/>
                  <a:pt x="11361590" y="1028582"/>
                </a:cubicBezTo>
                <a:lnTo>
                  <a:pt x="75488" y="1028582"/>
                </a:lnTo>
                <a:cubicBezTo>
                  <a:pt x="33797" y="1028582"/>
                  <a:pt x="0" y="994785"/>
                  <a:pt x="0" y="953094"/>
                </a:cubicBezTo>
                <a:lnTo>
                  <a:pt x="0" y="37746"/>
                </a:lnTo>
                <a:cubicBezTo>
                  <a:pt x="0" y="16913"/>
                  <a:pt x="16913" y="0"/>
                  <a:pt x="37746" y="0"/>
                </a:cubicBezTo>
                <a:close/>
              </a:path>
            </a:pathLst>
          </a:custGeom>
          <a:solidFill>
            <a:srgbClr val="FFFFFF"/>
          </a:solidFill>
          <a:effectLst>
            <a:outerShdw blurRad="28310" dist="9437" dir="5400000" algn="bl" rotWithShape="0">
              <a:srgbClr val="000000">
                <a:alpha val="10196"/>
              </a:srgbClr>
            </a:outerShdw>
          </a:effectLst>
        </p:spPr>
      </p:sp>
      <p:sp>
        <p:nvSpPr>
          <p:cNvPr id="6" name="Shape 4"/>
          <p:cNvSpPr/>
          <p:nvPr/>
        </p:nvSpPr>
        <p:spPr>
          <a:xfrm>
            <a:off x="377461" y="1339988"/>
            <a:ext cx="11437077" cy="37746"/>
          </a:xfrm>
          <a:custGeom>
            <a:avLst/>
            <a:gdLst/>
            <a:ahLst/>
            <a:cxnLst/>
            <a:rect l="l" t="t" r="r" b="b"/>
            <a:pathLst>
              <a:path w="11437077" h="37746">
                <a:moveTo>
                  <a:pt x="37746" y="0"/>
                </a:moveTo>
                <a:lnTo>
                  <a:pt x="11399331" y="0"/>
                </a:lnTo>
                <a:cubicBezTo>
                  <a:pt x="11420178" y="0"/>
                  <a:pt x="11437077" y="16900"/>
                  <a:pt x="11437077" y="37746"/>
                </a:cubicBezTo>
                <a:lnTo>
                  <a:pt x="11437077" y="37746"/>
                </a:lnTo>
                <a:lnTo>
                  <a:pt x="0" y="37746"/>
                </a:lnTo>
                <a:lnTo>
                  <a:pt x="0" y="37746"/>
                </a:lnTo>
                <a:cubicBezTo>
                  <a:pt x="0" y="16913"/>
                  <a:pt x="16913" y="0"/>
                  <a:pt x="37746" y="0"/>
                </a:cubicBezTo>
                <a:close/>
              </a:path>
            </a:pathLst>
          </a:custGeom>
          <a:solidFill>
            <a:srgbClr val="16A085"/>
          </a:solidFill>
        </p:spPr>
      </p:sp>
      <p:sp>
        <p:nvSpPr>
          <p:cNvPr id="7" name="Shape 5"/>
          <p:cNvSpPr/>
          <p:nvPr/>
        </p:nvSpPr>
        <p:spPr>
          <a:xfrm>
            <a:off x="552037" y="1557028"/>
            <a:ext cx="169858" cy="169858"/>
          </a:xfrm>
          <a:custGeom>
            <a:avLst/>
            <a:gdLst/>
            <a:ahLst/>
            <a:cxnLst/>
            <a:rect l="l" t="t" r="r" b="b"/>
            <a:pathLst>
              <a:path w="169858" h="169858">
                <a:moveTo>
                  <a:pt x="50526" y="19905"/>
                </a:moveTo>
                <a:cubicBezTo>
                  <a:pt x="65853" y="-6635"/>
                  <a:pt x="104170" y="-6635"/>
                  <a:pt x="119497" y="19905"/>
                </a:cubicBezTo>
                <a:lnTo>
                  <a:pt x="131872" y="41336"/>
                </a:lnTo>
                <a:lnTo>
                  <a:pt x="141061" y="36028"/>
                </a:lnTo>
                <a:cubicBezTo>
                  <a:pt x="143848" y="34403"/>
                  <a:pt x="147332" y="34635"/>
                  <a:pt x="149886" y="36592"/>
                </a:cubicBezTo>
                <a:cubicBezTo>
                  <a:pt x="152441" y="38550"/>
                  <a:pt x="153569" y="41867"/>
                  <a:pt x="152739" y="44986"/>
                </a:cubicBezTo>
                <a:lnTo>
                  <a:pt x="144943" y="73981"/>
                </a:lnTo>
                <a:cubicBezTo>
                  <a:pt x="143815" y="78227"/>
                  <a:pt x="139436" y="80749"/>
                  <a:pt x="135189" y="79621"/>
                </a:cubicBezTo>
                <a:lnTo>
                  <a:pt x="106194" y="71858"/>
                </a:lnTo>
                <a:cubicBezTo>
                  <a:pt x="103076" y="71028"/>
                  <a:pt x="100787" y="68407"/>
                  <a:pt x="100355" y="65223"/>
                </a:cubicBezTo>
                <a:cubicBezTo>
                  <a:pt x="99924" y="62038"/>
                  <a:pt x="101483" y="58886"/>
                  <a:pt x="104270" y="57294"/>
                </a:cubicBezTo>
                <a:lnTo>
                  <a:pt x="113460" y="51986"/>
                </a:lnTo>
                <a:lnTo>
                  <a:pt x="101085" y="30554"/>
                </a:lnTo>
                <a:cubicBezTo>
                  <a:pt x="93919" y="18180"/>
                  <a:pt x="76071" y="18180"/>
                  <a:pt x="68905" y="30554"/>
                </a:cubicBezTo>
                <a:lnTo>
                  <a:pt x="67147" y="33573"/>
                </a:lnTo>
                <a:cubicBezTo>
                  <a:pt x="64227" y="38649"/>
                  <a:pt x="57725" y="40374"/>
                  <a:pt x="52649" y="37455"/>
                </a:cubicBezTo>
                <a:cubicBezTo>
                  <a:pt x="47573" y="34535"/>
                  <a:pt x="45848" y="28033"/>
                  <a:pt x="48768" y="22924"/>
                </a:cubicBezTo>
                <a:lnTo>
                  <a:pt x="50526" y="19905"/>
                </a:lnTo>
                <a:close/>
                <a:moveTo>
                  <a:pt x="149189" y="92592"/>
                </a:moveTo>
                <a:cubicBezTo>
                  <a:pt x="154265" y="89673"/>
                  <a:pt x="160768" y="91398"/>
                  <a:pt x="163687" y="96474"/>
                </a:cubicBezTo>
                <a:lnTo>
                  <a:pt x="165445" y="99493"/>
                </a:lnTo>
                <a:cubicBezTo>
                  <a:pt x="180772" y="126033"/>
                  <a:pt x="161630" y="159208"/>
                  <a:pt x="130976" y="159208"/>
                </a:cubicBezTo>
                <a:lnTo>
                  <a:pt x="106227" y="159208"/>
                </a:lnTo>
                <a:lnTo>
                  <a:pt x="106227" y="169824"/>
                </a:lnTo>
                <a:cubicBezTo>
                  <a:pt x="106227" y="173042"/>
                  <a:pt x="104303" y="175962"/>
                  <a:pt x="101317" y="177189"/>
                </a:cubicBezTo>
                <a:cubicBezTo>
                  <a:pt x="98332" y="178417"/>
                  <a:pt x="94915" y="177753"/>
                  <a:pt x="92625" y="175464"/>
                </a:cubicBezTo>
                <a:lnTo>
                  <a:pt x="71393" y="154232"/>
                </a:lnTo>
                <a:cubicBezTo>
                  <a:pt x="68275" y="151114"/>
                  <a:pt x="68275" y="146071"/>
                  <a:pt x="71393" y="142986"/>
                </a:cubicBezTo>
                <a:lnTo>
                  <a:pt x="92625" y="121753"/>
                </a:lnTo>
                <a:cubicBezTo>
                  <a:pt x="94915" y="119464"/>
                  <a:pt x="98332" y="118801"/>
                  <a:pt x="101317" y="120028"/>
                </a:cubicBezTo>
                <a:cubicBezTo>
                  <a:pt x="104303" y="121256"/>
                  <a:pt x="106227" y="124175"/>
                  <a:pt x="106227" y="127393"/>
                </a:cubicBezTo>
                <a:lnTo>
                  <a:pt x="106227" y="138009"/>
                </a:lnTo>
                <a:lnTo>
                  <a:pt x="130976" y="138009"/>
                </a:lnTo>
                <a:cubicBezTo>
                  <a:pt x="145275" y="138009"/>
                  <a:pt x="154232" y="122516"/>
                  <a:pt x="147066" y="110142"/>
                </a:cubicBezTo>
                <a:lnTo>
                  <a:pt x="145308" y="107123"/>
                </a:lnTo>
                <a:cubicBezTo>
                  <a:pt x="142388" y="102047"/>
                  <a:pt x="144114" y="95545"/>
                  <a:pt x="149189" y="92625"/>
                </a:cubicBezTo>
                <a:close/>
                <a:moveTo>
                  <a:pt x="16919" y="78095"/>
                </a:moveTo>
                <a:lnTo>
                  <a:pt x="7730" y="72787"/>
                </a:lnTo>
                <a:cubicBezTo>
                  <a:pt x="4943" y="71161"/>
                  <a:pt x="3384" y="68043"/>
                  <a:pt x="3815" y="64858"/>
                </a:cubicBezTo>
                <a:cubicBezTo>
                  <a:pt x="4246" y="61673"/>
                  <a:pt x="6536" y="59052"/>
                  <a:pt x="9654" y="58223"/>
                </a:cubicBezTo>
                <a:lnTo>
                  <a:pt x="38649" y="50426"/>
                </a:lnTo>
                <a:cubicBezTo>
                  <a:pt x="42896" y="49299"/>
                  <a:pt x="47275" y="51820"/>
                  <a:pt x="48403" y="56066"/>
                </a:cubicBezTo>
                <a:lnTo>
                  <a:pt x="56166" y="85061"/>
                </a:lnTo>
                <a:cubicBezTo>
                  <a:pt x="56995" y="88180"/>
                  <a:pt x="55867" y="91464"/>
                  <a:pt x="53313" y="93455"/>
                </a:cubicBezTo>
                <a:cubicBezTo>
                  <a:pt x="50758" y="95445"/>
                  <a:pt x="47275" y="95644"/>
                  <a:pt x="44488" y="94019"/>
                </a:cubicBezTo>
                <a:lnTo>
                  <a:pt x="35299" y="88711"/>
                </a:lnTo>
                <a:lnTo>
                  <a:pt x="22924" y="110142"/>
                </a:lnTo>
                <a:cubicBezTo>
                  <a:pt x="15758" y="122516"/>
                  <a:pt x="24716" y="138009"/>
                  <a:pt x="39014" y="138009"/>
                </a:cubicBezTo>
                <a:lnTo>
                  <a:pt x="42531" y="138009"/>
                </a:lnTo>
                <a:cubicBezTo>
                  <a:pt x="48403" y="138009"/>
                  <a:pt x="53147" y="142753"/>
                  <a:pt x="53147" y="148625"/>
                </a:cubicBezTo>
                <a:cubicBezTo>
                  <a:pt x="53147" y="154497"/>
                  <a:pt x="48403" y="159241"/>
                  <a:pt x="42531" y="159241"/>
                </a:cubicBezTo>
                <a:lnTo>
                  <a:pt x="39014" y="159241"/>
                </a:lnTo>
                <a:cubicBezTo>
                  <a:pt x="8393" y="159241"/>
                  <a:pt x="-10749" y="126066"/>
                  <a:pt x="4578" y="99526"/>
                </a:cubicBezTo>
                <a:lnTo>
                  <a:pt x="16919" y="78095"/>
                </a:lnTo>
                <a:close/>
              </a:path>
            </a:pathLst>
          </a:custGeom>
          <a:solidFill>
            <a:srgbClr val="16A085"/>
          </a:solidFill>
        </p:spPr>
      </p:sp>
      <p:sp>
        <p:nvSpPr>
          <p:cNvPr id="8" name="Text 6"/>
          <p:cNvSpPr/>
          <p:nvPr/>
        </p:nvSpPr>
        <p:spPr>
          <a:xfrm>
            <a:off x="745486" y="1509845"/>
            <a:ext cx="11002997" cy="264223"/>
          </a:xfrm>
          <a:prstGeom prst="rect">
            <a:avLst/>
          </a:prstGeom>
          <a:noFill/>
        </p:spPr>
        <p:txBody>
          <a:bodyPr wrap="square" lIns="0" tIns="0" rIns="0" bIns="0" rtlCol="0" anchor="ctr"/>
          <a:lstStyle/>
          <a:p>
            <a:pPr>
              <a:lnSpc>
                <a:spcPct val="130000"/>
              </a:lnSpc>
            </a:pPr>
            <a:r>
              <a:rPr lang="en-US" sz="1335" b="1" dirty="0">
                <a:solidFill>
                  <a:srgbClr val="34495E"/>
                </a:solidFill>
                <a:latin typeface="Liter" panose="02000503030000020004" pitchFamily="34" charset="0"/>
                <a:ea typeface="Liter" panose="02000503030000020004" pitchFamily="34" charset="-122"/>
                <a:cs typeface="Liter" panose="02000503030000020004" pitchFamily="34" charset="-120"/>
              </a:rPr>
              <a:t>Transformation en Usines de Valorisation</a:t>
            </a:r>
            <a:endParaRPr lang="en-US" sz="1600" dirty="0"/>
          </a:p>
        </p:txBody>
      </p:sp>
      <p:sp>
        <p:nvSpPr>
          <p:cNvPr id="9" name="Text 7"/>
          <p:cNvSpPr/>
          <p:nvPr/>
        </p:nvSpPr>
        <p:spPr>
          <a:xfrm>
            <a:off x="528446" y="1887307"/>
            <a:ext cx="11201164" cy="217040"/>
          </a:xfrm>
          <a:prstGeom prst="rect">
            <a:avLst/>
          </a:prstGeom>
          <a:noFill/>
        </p:spPr>
        <p:txBody>
          <a:bodyPr wrap="square" lIns="0" tIns="0" rIns="0" bIns="0" rtlCol="0" anchor="ctr"/>
          <a:lstStyle/>
          <a:p>
            <a:pPr>
              <a:lnSpc>
                <a:spcPct val="140000"/>
              </a:lnSpc>
            </a:pPr>
            <a:r>
              <a:rPr lang="en-US" sz="10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Les stations d'épuration évoluent vers des </a:t>
            </a:r>
            <a:r>
              <a:rPr lang="en-US" sz="104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véritables usines à recycler</a:t>
            </a:r>
            <a:r>
              <a:rPr lang="en-US" sz="104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produisant énergie, matières premières et eau réutilisable. Approche d'économie circulaire.</a:t>
            </a:r>
            <a:endParaRPr lang="en-US" sz="1600" dirty="0"/>
          </a:p>
        </p:txBody>
      </p:sp>
      <p:sp>
        <p:nvSpPr>
          <p:cNvPr id="10" name="Shape 8"/>
          <p:cNvSpPr/>
          <p:nvPr/>
        </p:nvSpPr>
        <p:spPr>
          <a:xfrm>
            <a:off x="396334" y="2479449"/>
            <a:ext cx="3717994" cy="3406588"/>
          </a:xfrm>
          <a:custGeom>
            <a:avLst/>
            <a:gdLst/>
            <a:ahLst/>
            <a:cxnLst/>
            <a:rect l="l" t="t" r="r" b="b"/>
            <a:pathLst>
              <a:path w="3717994" h="3406588">
                <a:moveTo>
                  <a:pt x="37746" y="0"/>
                </a:moveTo>
                <a:lnTo>
                  <a:pt x="3642504" y="0"/>
                </a:lnTo>
                <a:cubicBezTo>
                  <a:pt x="3684196" y="0"/>
                  <a:pt x="3717994" y="33798"/>
                  <a:pt x="3717994" y="75490"/>
                </a:cubicBezTo>
                <a:lnTo>
                  <a:pt x="3717994" y="3331098"/>
                </a:lnTo>
                <a:cubicBezTo>
                  <a:pt x="3717994" y="3372790"/>
                  <a:pt x="3684196" y="3406588"/>
                  <a:pt x="3642504" y="3406588"/>
                </a:cubicBezTo>
                <a:lnTo>
                  <a:pt x="37746" y="3406588"/>
                </a:lnTo>
                <a:cubicBezTo>
                  <a:pt x="16900" y="3406588"/>
                  <a:pt x="0" y="3389689"/>
                  <a:pt x="0" y="3368842"/>
                </a:cubicBezTo>
                <a:lnTo>
                  <a:pt x="0" y="37746"/>
                </a:lnTo>
                <a:cubicBezTo>
                  <a:pt x="0" y="16913"/>
                  <a:pt x="16913" y="0"/>
                  <a:pt x="37746" y="0"/>
                </a:cubicBezTo>
                <a:close/>
              </a:path>
            </a:pathLst>
          </a:custGeom>
          <a:solidFill>
            <a:srgbClr val="FFFFFF"/>
          </a:solidFill>
          <a:effectLst>
            <a:outerShdw blurRad="28310" dist="9437" dir="5400000" algn="bl" rotWithShape="0">
              <a:srgbClr val="000000">
                <a:alpha val="10196"/>
              </a:srgbClr>
            </a:outerShdw>
          </a:effectLst>
        </p:spPr>
      </p:sp>
      <p:sp>
        <p:nvSpPr>
          <p:cNvPr id="11" name="Shape 9"/>
          <p:cNvSpPr/>
          <p:nvPr/>
        </p:nvSpPr>
        <p:spPr>
          <a:xfrm>
            <a:off x="396334" y="2479449"/>
            <a:ext cx="37746" cy="3406588"/>
          </a:xfrm>
          <a:custGeom>
            <a:avLst/>
            <a:gdLst/>
            <a:ahLst/>
            <a:cxnLst/>
            <a:rect l="l" t="t" r="r" b="b"/>
            <a:pathLst>
              <a:path w="37746" h="3406588">
                <a:moveTo>
                  <a:pt x="37746" y="0"/>
                </a:moveTo>
                <a:lnTo>
                  <a:pt x="37746" y="0"/>
                </a:lnTo>
                <a:lnTo>
                  <a:pt x="37746" y="3406588"/>
                </a:lnTo>
                <a:lnTo>
                  <a:pt x="37746" y="3406588"/>
                </a:lnTo>
                <a:cubicBezTo>
                  <a:pt x="16900" y="3406588"/>
                  <a:pt x="0" y="3389689"/>
                  <a:pt x="0" y="3368842"/>
                </a:cubicBezTo>
                <a:lnTo>
                  <a:pt x="0" y="37746"/>
                </a:lnTo>
                <a:cubicBezTo>
                  <a:pt x="0" y="16913"/>
                  <a:pt x="16913" y="0"/>
                  <a:pt x="37746" y="0"/>
                </a:cubicBezTo>
                <a:close/>
              </a:path>
            </a:pathLst>
          </a:custGeom>
          <a:solidFill>
            <a:srgbClr val="16A085"/>
          </a:solidFill>
        </p:spPr>
      </p:sp>
      <p:sp>
        <p:nvSpPr>
          <p:cNvPr id="12" name="Shape 10"/>
          <p:cNvSpPr/>
          <p:nvPr/>
        </p:nvSpPr>
        <p:spPr>
          <a:xfrm>
            <a:off x="566192" y="2630433"/>
            <a:ext cx="377461" cy="377461"/>
          </a:xfrm>
          <a:custGeom>
            <a:avLst/>
            <a:gdLst/>
            <a:ahLst/>
            <a:cxnLst/>
            <a:rect l="l" t="t" r="r" b="b"/>
            <a:pathLst>
              <a:path w="377461" h="377461">
                <a:moveTo>
                  <a:pt x="188731" y="0"/>
                </a:moveTo>
                <a:lnTo>
                  <a:pt x="188731" y="0"/>
                </a:lnTo>
                <a:cubicBezTo>
                  <a:pt x="292894" y="0"/>
                  <a:pt x="377461" y="84567"/>
                  <a:pt x="377461" y="188731"/>
                </a:cubicBezTo>
                <a:lnTo>
                  <a:pt x="377461" y="188731"/>
                </a:lnTo>
                <a:cubicBezTo>
                  <a:pt x="377461" y="292894"/>
                  <a:pt x="292894" y="377461"/>
                  <a:pt x="188731" y="377461"/>
                </a:cubicBezTo>
                <a:lnTo>
                  <a:pt x="188731" y="377461"/>
                </a:lnTo>
                <a:cubicBezTo>
                  <a:pt x="84567" y="377461"/>
                  <a:pt x="0" y="292894"/>
                  <a:pt x="0" y="188731"/>
                </a:cubicBezTo>
                <a:lnTo>
                  <a:pt x="0" y="188731"/>
                </a:lnTo>
                <a:cubicBezTo>
                  <a:pt x="0" y="84567"/>
                  <a:pt x="84567" y="0"/>
                  <a:pt x="188731" y="0"/>
                </a:cubicBezTo>
                <a:close/>
              </a:path>
            </a:pathLst>
          </a:custGeom>
          <a:solidFill>
            <a:srgbClr val="16A085"/>
          </a:solidFill>
        </p:spPr>
      </p:sp>
      <p:sp>
        <p:nvSpPr>
          <p:cNvPr id="13" name="Shape 11"/>
          <p:cNvSpPr/>
          <p:nvPr/>
        </p:nvSpPr>
        <p:spPr>
          <a:xfrm>
            <a:off x="699483" y="2753108"/>
            <a:ext cx="115598" cy="132111"/>
          </a:xfrm>
          <a:custGeom>
            <a:avLst/>
            <a:gdLst/>
            <a:ahLst/>
            <a:cxnLst/>
            <a:rect l="l" t="t" r="r" b="b"/>
            <a:pathLst>
              <a:path w="115598" h="132111">
                <a:moveTo>
                  <a:pt x="87421" y="-2554"/>
                </a:moveTo>
                <a:cubicBezTo>
                  <a:pt x="90491" y="-335"/>
                  <a:pt x="91627" y="3690"/>
                  <a:pt x="90233" y="7199"/>
                </a:cubicBezTo>
                <a:lnTo>
                  <a:pt x="70004" y="57799"/>
                </a:lnTo>
                <a:lnTo>
                  <a:pt x="107341" y="57799"/>
                </a:lnTo>
                <a:cubicBezTo>
                  <a:pt x="110824" y="57799"/>
                  <a:pt x="113920" y="59966"/>
                  <a:pt x="115107" y="63243"/>
                </a:cubicBezTo>
                <a:cubicBezTo>
                  <a:pt x="116294" y="66520"/>
                  <a:pt x="115288" y="70184"/>
                  <a:pt x="112630" y="72403"/>
                </a:cubicBezTo>
                <a:lnTo>
                  <a:pt x="38317" y="134331"/>
                </a:lnTo>
                <a:cubicBezTo>
                  <a:pt x="35402" y="136756"/>
                  <a:pt x="31247" y="136885"/>
                  <a:pt x="28177" y="134666"/>
                </a:cubicBezTo>
                <a:cubicBezTo>
                  <a:pt x="25106" y="132447"/>
                  <a:pt x="23971" y="128422"/>
                  <a:pt x="25364" y="124912"/>
                </a:cubicBezTo>
                <a:lnTo>
                  <a:pt x="45594" y="74313"/>
                </a:lnTo>
                <a:lnTo>
                  <a:pt x="8257" y="74313"/>
                </a:lnTo>
                <a:cubicBezTo>
                  <a:pt x="4774" y="74313"/>
                  <a:pt x="1677" y="72145"/>
                  <a:pt x="490" y="68868"/>
                </a:cubicBezTo>
                <a:cubicBezTo>
                  <a:pt x="-697" y="65591"/>
                  <a:pt x="310" y="61927"/>
                  <a:pt x="2967" y="59708"/>
                </a:cubicBezTo>
                <a:lnTo>
                  <a:pt x="77280" y="-2219"/>
                </a:lnTo>
                <a:cubicBezTo>
                  <a:pt x="80196" y="-4645"/>
                  <a:pt x="84350" y="-4774"/>
                  <a:pt x="87421" y="-2554"/>
                </a:cubicBezTo>
                <a:close/>
              </a:path>
            </a:pathLst>
          </a:custGeom>
          <a:solidFill>
            <a:srgbClr val="FFFFFF"/>
          </a:solidFill>
        </p:spPr>
      </p:sp>
      <p:sp>
        <p:nvSpPr>
          <p:cNvPr id="14" name="Text 12"/>
          <p:cNvSpPr/>
          <p:nvPr/>
        </p:nvSpPr>
        <p:spPr>
          <a:xfrm>
            <a:off x="1019146" y="2705926"/>
            <a:ext cx="981399" cy="226477"/>
          </a:xfrm>
          <a:prstGeom prst="rect">
            <a:avLst/>
          </a:prstGeom>
          <a:noFill/>
        </p:spPr>
        <p:txBody>
          <a:bodyPr wrap="square" lIns="0" tIns="0" rIns="0" bIns="0" rtlCol="0" anchor="ctr"/>
          <a:lstStyle/>
          <a:p>
            <a:pPr>
              <a:lnSpc>
                <a:spcPct val="120000"/>
              </a:lnSpc>
            </a:pPr>
            <a:r>
              <a:rPr lang="en-US" sz="1190" b="1" dirty="0">
                <a:solidFill>
                  <a:srgbClr val="34495E"/>
                </a:solidFill>
                <a:latin typeface="Liter" panose="02000503030000020004" pitchFamily="34" charset="0"/>
                <a:ea typeface="Liter" panose="02000503030000020004" pitchFamily="34" charset="-122"/>
                <a:cs typeface="Liter" panose="02000503030000020004" pitchFamily="34" charset="-120"/>
              </a:rPr>
              <a:t>Énergie Verte</a:t>
            </a:r>
            <a:endParaRPr lang="en-US" sz="1600" dirty="0"/>
          </a:p>
        </p:txBody>
      </p:sp>
      <p:sp>
        <p:nvSpPr>
          <p:cNvPr id="15" name="Shape 13"/>
          <p:cNvSpPr/>
          <p:nvPr/>
        </p:nvSpPr>
        <p:spPr>
          <a:xfrm>
            <a:off x="566192" y="3083387"/>
            <a:ext cx="3397152" cy="707740"/>
          </a:xfrm>
          <a:custGeom>
            <a:avLst/>
            <a:gdLst/>
            <a:ahLst/>
            <a:cxnLst/>
            <a:rect l="l" t="t" r="r" b="b"/>
            <a:pathLst>
              <a:path w="3397152" h="707740">
                <a:moveTo>
                  <a:pt x="75495" y="0"/>
                </a:moveTo>
                <a:lnTo>
                  <a:pt x="3321657" y="0"/>
                </a:lnTo>
                <a:cubicBezTo>
                  <a:pt x="3363352" y="0"/>
                  <a:pt x="3397152" y="33800"/>
                  <a:pt x="3397152" y="75495"/>
                </a:cubicBezTo>
                <a:lnTo>
                  <a:pt x="3397152" y="632245"/>
                </a:lnTo>
                <a:cubicBezTo>
                  <a:pt x="3397152" y="673940"/>
                  <a:pt x="3363352" y="707740"/>
                  <a:pt x="3321657" y="707740"/>
                </a:cubicBezTo>
                <a:lnTo>
                  <a:pt x="75495" y="707740"/>
                </a:lnTo>
                <a:cubicBezTo>
                  <a:pt x="33800" y="707740"/>
                  <a:pt x="0" y="673940"/>
                  <a:pt x="0" y="632245"/>
                </a:cubicBezTo>
                <a:lnTo>
                  <a:pt x="0" y="75495"/>
                </a:lnTo>
                <a:cubicBezTo>
                  <a:pt x="0" y="33828"/>
                  <a:pt x="33828" y="0"/>
                  <a:pt x="75495" y="0"/>
                </a:cubicBezTo>
                <a:close/>
              </a:path>
            </a:pathLst>
          </a:custGeom>
          <a:solidFill>
            <a:srgbClr val="F4F6F7"/>
          </a:solidFill>
        </p:spPr>
      </p:sp>
      <p:sp>
        <p:nvSpPr>
          <p:cNvPr id="16" name="Text 14"/>
          <p:cNvSpPr/>
          <p:nvPr/>
        </p:nvSpPr>
        <p:spPr>
          <a:xfrm>
            <a:off x="641684" y="3158879"/>
            <a:ext cx="3302786" cy="150985"/>
          </a:xfrm>
          <a:prstGeom prst="rect">
            <a:avLst/>
          </a:prstGeom>
          <a:noFill/>
        </p:spPr>
        <p:txBody>
          <a:bodyPr wrap="square" lIns="0" tIns="0" rIns="0" bIns="0" rtlCol="0" anchor="ctr"/>
          <a:lstStyle/>
          <a:p>
            <a:pPr>
              <a:lnSpc>
                <a:spcPct val="110000"/>
              </a:lnSpc>
            </a:pPr>
            <a:r>
              <a:rPr lang="en-US" sz="89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Biogaz (Méthanisation)</a:t>
            </a:r>
            <a:endParaRPr lang="en-US" sz="1600" dirty="0"/>
          </a:p>
        </p:txBody>
      </p:sp>
      <p:sp>
        <p:nvSpPr>
          <p:cNvPr id="17" name="Text 15"/>
          <p:cNvSpPr/>
          <p:nvPr/>
        </p:nvSpPr>
        <p:spPr>
          <a:xfrm>
            <a:off x="641684" y="3347610"/>
            <a:ext cx="3302786" cy="368025"/>
          </a:xfrm>
          <a:prstGeom prst="rect">
            <a:avLst/>
          </a:prstGeom>
          <a:noFill/>
        </p:spPr>
        <p:txBody>
          <a:bodyPr wrap="square" lIns="0" tIns="0" rIns="0" bIns="0" rtlCol="0" anchor="ctr"/>
          <a:lstStyle/>
          <a:p>
            <a:pPr>
              <a:lnSpc>
                <a:spcPct val="140000"/>
              </a:lnSpc>
            </a:pP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~6 m³/EH.an</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de biogaz (65% CH₄). Valorisation chaleur/électricité ou injection réseau gaz.</a:t>
            </a:r>
            <a:endParaRPr lang="en-US" sz="1600" dirty="0"/>
          </a:p>
        </p:txBody>
      </p:sp>
      <p:sp>
        <p:nvSpPr>
          <p:cNvPr id="18" name="Shape 16"/>
          <p:cNvSpPr/>
          <p:nvPr/>
        </p:nvSpPr>
        <p:spPr>
          <a:xfrm>
            <a:off x="566192" y="3866619"/>
            <a:ext cx="3397152" cy="707740"/>
          </a:xfrm>
          <a:custGeom>
            <a:avLst/>
            <a:gdLst/>
            <a:ahLst/>
            <a:cxnLst/>
            <a:rect l="l" t="t" r="r" b="b"/>
            <a:pathLst>
              <a:path w="3397152" h="707740">
                <a:moveTo>
                  <a:pt x="75495" y="0"/>
                </a:moveTo>
                <a:lnTo>
                  <a:pt x="3321657" y="0"/>
                </a:lnTo>
                <a:cubicBezTo>
                  <a:pt x="3363352" y="0"/>
                  <a:pt x="3397152" y="33800"/>
                  <a:pt x="3397152" y="75495"/>
                </a:cubicBezTo>
                <a:lnTo>
                  <a:pt x="3397152" y="632245"/>
                </a:lnTo>
                <a:cubicBezTo>
                  <a:pt x="3397152" y="673940"/>
                  <a:pt x="3363352" y="707740"/>
                  <a:pt x="3321657" y="707740"/>
                </a:cubicBezTo>
                <a:lnTo>
                  <a:pt x="75495" y="707740"/>
                </a:lnTo>
                <a:cubicBezTo>
                  <a:pt x="33800" y="707740"/>
                  <a:pt x="0" y="673940"/>
                  <a:pt x="0" y="632245"/>
                </a:cubicBezTo>
                <a:lnTo>
                  <a:pt x="0" y="75495"/>
                </a:lnTo>
                <a:cubicBezTo>
                  <a:pt x="0" y="33828"/>
                  <a:pt x="33828" y="0"/>
                  <a:pt x="75495" y="0"/>
                </a:cubicBezTo>
                <a:close/>
              </a:path>
            </a:pathLst>
          </a:custGeom>
          <a:solidFill>
            <a:srgbClr val="F4F6F7"/>
          </a:solidFill>
        </p:spPr>
      </p:sp>
      <p:sp>
        <p:nvSpPr>
          <p:cNvPr id="19" name="Text 17"/>
          <p:cNvSpPr/>
          <p:nvPr/>
        </p:nvSpPr>
        <p:spPr>
          <a:xfrm>
            <a:off x="641684" y="3942111"/>
            <a:ext cx="3302786" cy="150985"/>
          </a:xfrm>
          <a:prstGeom prst="rect">
            <a:avLst/>
          </a:prstGeom>
          <a:noFill/>
        </p:spPr>
        <p:txBody>
          <a:bodyPr wrap="square" lIns="0" tIns="0" rIns="0" bIns="0" rtlCol="0" anchor="ctr"/>
          <a:lstStyle/>
          <a:p>
            <a:pPr>
              <a:lnSpc>
                <a:spcPct val="110000"/>
              </a:lnSpc>
            </a:pPr>
            <a:r>
              <a:rPr lang="en-US" sz="89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Chaleur des Eaux Usées</a:t>
            </a:r>
            <a:endParaRPr lang="en-US" sz="1600" dirty="0"/>
          </a:p>
        </p:txBody>
      </p:sp>
      <p:sp>
        <p:nvSpPr>
          <p:cNvPr id="20" name="Text 18"/>
          <p:cNvSpPr/>
          <p:nvPr/>
        </p:nvSpPr>
        <p:spPr>
          <a:xfrm>
            <a:off x="641684" y="4130842"/>
            <a:ext cx="3302786" cy="368025"/>
          </a:xfrm>
          <a:prstGeom prst="rect">
            <a:avLst/>
          </a:prstGeom>
          <a:noFill/>
        </p:spPr>
        <p:txBody>
          <a:bodyPr wrap="square" lIns="0" tIns="0" rIns="0" bIns="0" rtlCol="0" anchor="ctr"/>
          <a:lstStyle/>
          <a:p>
            <a:pPr>
              <a:lnSpc>
                <a:spcPct val="140000"/>
              </a:lnSpc>
            </a:pP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Récupération via échangeurs et pompes à chaleur pour </a:t>
            </a: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chauffage/climatisation</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bâtiments.</a:t>
            </a:r>
            <a:endParaRPr lang="en-US" sz="1600" dirty="0"/>
          </a:p>
        </p:txBody>
      </p:sp>
      <p:sp>
        <p:nvSpPr>
          <p:cNvPr id="21" name="Shape 19"/>
          <p:cNvSpPr/>
          <p:nvPr/>
        </p:nvSpPr>
        <p:spPr>
          <a:xfrm>
            <a:off x="566192" y="4649851"/>
            <a:ext cx="3397152" cy="528446"/>
          </a:xfrm>
          <a:custGeom>
            <a:avLst/>
            <a:gdLst/>
            <a:ahLst/>
            <a:cxnLst/>
            <a:rect l="l" t="t" r="r" b="b"/>
            <a:pathLst>
              <a:path w="3397152" h="528446">
                <a:moveTo>
                  <a:pt x="75494" y="0"/>
                </a:moveTo>
                <a:lnTo>
                  <a:pt x="3321658" y="0"/>
                </a:lnTo>
                <a:cubicBezTo>
                  <a:pt x="3363352" y="0"/>
                  <a:pt x="3397152" y="33800"/>
                  <a:pt x="3397152" y="75494"/>
                </a:cubicBezTo>
                <a:lnTo>
                  <a:pt x="3397152" y="452952"/>
                </a:lnTo>
                <a:cubicBezTo>
                  <a:pt x="3397152" y="494646"/>
                  <a:pt x="3363352" y="528446"/>
                  <a:pt x="3321658" y="528446"/>
                </a:cubicBezTo>
                <a:lnTo>
                  <a:pt x="75494" y="528446"/>
                </a:lnTo>
                <a:cubicBezTo>
                  <a:pt x="33828" y="528446"/>
                  <a:pt x="0" y="494618"/>
                  <a:pt x="0" y="452952"/>
                </a:cubicBezTo>
                <a:lnTo>
                  <a:pt x="0" y="75494"/>
                </a:lnTo>
                <a:cubicBezTo>
                  <a:pt x="0" y="33828"/>
                  <a:pt x="33828" y="0"/>
                  <a:pt x="75494" y="0"/>
                </a:cubicBezTo>
                <a:close/>
              </a:path>
            </a:pathLst>
          </a:custGeom>
          <a:solidFill>
            <a:srgbClr val="F4F6F7"/>
          </a:solidFill>
        </p:spPr>
      </p:sp>
      <p:sp>
        <p:nvSpPr>
          <p:cNvPr id="22" name="Text 20"/>
          <p:cNvSpPr/>
          <p:nvPr/>
        </p:nvSpPr>
        <p:spPr>
          <a:xfrm>
            <a:off x="641684" y="4725344"/>
            <a:ext cx="3302786" cy="150985"/>
          </a:xfrm>
          <a:prstGeom prst="rect">
            <a:avLst/>
          </a:prstGeom>
          <a:noFill/>
        </p:spPr>
        <p:txBody>
          <a:bodyPr wrap="square" lIns="0" tIns="0" rIns="0" bIns="0" rtlCol="0" anchor="ctr"/>
          <a:lstStyle/>
          <a:p>
            <a:pPr>
              <a:lnSpc>
                <a:spcPct val="110000"/>
              </a:lnSpc>
            </a:pPr>
            <a:r>
              <a:rPr lang="en-US" sz="89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Hydroélectricité</a:t>
            </a:r>
            <a:endParaRPr lang="en-US" sz="1600" dirty="0"/>
          </a:p>
        </p:txBody>
      </p:sp>
      <p:sp>
        <p:nvSpPr>
          <p:cNvPr id="23" name="Text 21"/>
          <p:cNvSpPr/>
          <p:nvPr/>
        </p:nvSpPr>
        <p:spPr>
          <a:xfrm>
            <a:off x="641684" y="4914074"/>
            <a:ext cx="3302786" cy="188731"/>
          </a:xfrm>
          <a:prstGeom prst="rect">
            <a:avLst/>
          </a:prstGeom>
          <a:noFill/>
        </p:spPr>
        <p:txBody>
          <a:bodyPr wrap="square" lIns="0" tIns="0" rIns="0" bIns="0" rtlCol="0" anchor="ctr"/>
          <a:lstStyle/>
          <a:p>
            <a:pPr>
              <a:lnSpc>
                <a:spcPct val="140000"/>
              </a:lnSpc>
            </a:pP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Turbines sur canalisations. </a:t>
            </a: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9,3 GWh/an</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potentiel en Suisse.</a:t>
            </a:r>
            <a:endParaRPr lang="en-US" sz="1600" dirty="0"/>
          </a:p>
        </p:txBody>
      </p:sp>
      <p:sp>
        <p:nvSpPr>
          <p:cNvPr id="24" name="Shape 22"/>
          <p:cNvSpPr/>
          <p:nvPr/>
        </p:nvSpPr>
        <p:spPr>
          <a:xfrm>
            <a:off x="566192" y="5433084"/>
            <a:ext cx="3397152" cy="301969"/>
          </a:xfrm>
          <a:custGeom>
            <a:avLst/>
            <a:gdLst/>
            <a:ahLst/>
            <a:cxnLst/>
            <a:rect l="l" t="t" r="r" b="b"/>
            <a:pathLst>
              <a:path w="3397152" h="301969">
                <a:moveTo>
                  <a:pt x="75492" y="0"/>
                </a:moveTo>
                <a:lnTo>
                  <a:pt x="3321659" y="0"/>
                </a:lnTo>
                <a:cubicBezTo>
                  <a:pt x="3363353" y="0"/>
                  <a:pt x="3397152" y="33799"/>
                  <a:pt x="3397152" y="75492"/>
                </a:cubicBezTo>
                <a:lnTo>
                  <a:pt x="3397152" y="226477"/>
                </a:lnTo>
                <a:cubicBezTo>
                  <a:pt x="3397152" y="268170"/>
                  <a:pt x="3363353" y="301969"/>
                  <a:pt x="3321659" y="301969"/>
                </a:cubicBezTo>
                <a:lnTo>
                  <a:pt x="75492" y="301969"/>
                </a:lnTo>
                <a:cubicBezTo>
                  <a:pt x="33827" y="301969"/>
                  <a:pt x="0" y="268142"/>
                  <a:pt x="0" y="226477"/>
                </a:cubicBezTo>
                <a:lnTo>
                  <a:pt x="0" y="75492"/>
                </a:lnTo>
                <a:cubicBezTo>
                  <a:pt x="0" y="33827"/>
                  <a:pt x="33827" y="0"/>
                  <a:pt x="75492" y="0"/>
                </a:cubicBezTo>
                <a:close/>
              </a:path>
            </a:pathLst>
          </a:custGeom>
          <a:solidFill>
            <a:srgbClr val="16A085">
              <a:alpha val="10196"/>
            </a:srgbClr>
          </a:solidFill>
        </p:spPr>
      </p:sp>
      <p:sp>
        <p:nvSpPr>
          <p:cNvPr id="25" name="Text 23"/>
          <p:cNvSpPr/>
          <p:nvPr/>
        </p:nvSpPr>
        <p:spPr>
          <a:xfrm>
            <a:off x="613375" y="5508576"/>
            <a:ext cx="3302786" cy="150985"/>
          </a:xfrm>
          <a:prstGeom prst="rect">
            <a:avLst/>
          </a:prstGeom>
          <a:noFill/>
        </p:spPr>
        <p:txBody>
          <a:bodyPr wrap="square" lIns="0" tIns="0" rIns="0" bIns="0" rtlCol="0" anchor="ctr"/>
          <a:lstStyle/>
          <a:p>
            <a:pPr algn="ctr">
              <a:lnSpc>
                <a:spcPct val="110000"/>
              </a:lnSpc>
            </a:pP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Rendement :</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Autosuffisance énergétique possible</a:t>
            </a:r>
            <a:endParaRPr lang="en-US" sz="1600" dirty="0"/>
          </a:p>
        </p:txBody>
      </p:sp>
      <p:sp>
        <p:nvSpPr>
          <p:cNvPr id="26" name="Shape 24"/>
          <p:cNvSpPr/>
          <p:nvPr/>
        </p:nvSpPr>
        <p:spPr>
          <a:xfrm>
            <a:off x="4247767" y="2479449"/>
            <a:ext cx="3717994" cy="3406588"/>
          </a:xfrm>
          <a:custGeom>
            <a:avLst/>
            <a:gdLst/>
            <a:ahLst/>
            <a:cxnLst/>
            <a:rect l="l" t="t" r="r" b="b"/>
            <a:pathLst>
              <a:path w="3717994" h="3406588">
                <a:moveTo>
                  <a:pt x="37746" y="0"/>
                </a:moveTo>
                <a:lnTo>
                  <a:pt x="3642504" y="0"/>
                </a:lnTo>
                <a:cubicBezTo>
                  <a:pt x="3684196" y="0"/>
                  <a:pt x="3717994" y="33798"/>
                  <a:pt x="3717994" y="75490"/>
                </a:cubicBezTo>
                <a:lnTo>
                  <a:pt x="3717994" y="3331098"/>
                </a:lnTo>
                <a:cubicBezTo>
                  <a:pt x="3717994" y="3372790"/>
                  <a:pt x="3684196" y="3406588"/>
                  <a:pt x="3642504" y="3406588"/>
                </a:cubicBezTo>
                <a:lnTo>
                  <a:pt x="37746" y="3406588"/>
                </a:lnTo>
                <a:cubicBezTo>
                  <a:pt x="16900" y="3406588"/>
                  <a:pt x="0" y="3389689"/>
                  <a:pt x="0" y="3368842"/>
                </a:cubicBezTo>
                <a:lnTo>
                  <a:pt x="0" y="37746"/>
                </a:lnTo>
                <a:cubicBezTo>
                  <a:pt x="0" y="16913"/>
                  <a:pt x="16913" y="0"/>
                  <a:pt x="37746" y="0"/>
                </a:cubicBezTo>
                <a:close/>
              </a:path>
            </a:pathLst>
          </a:custGeom>
          <a:solidFill>
            <a:srgbClr val="FFFFFF"/>
          </a:solidFill>
          <a:effectLst>
            <a:outerShdw blurRad="28310" dist="9437" dir="5400000" algn="bl" rotWithShape="0">
              <a:srgbClr val="000000">
                <a:alpha val="10196"/>
              </a:srgbClr>
            </a:outerShdw>
          </a:effectLst>
        </p:spPr>
      </p:sp>
      <p:sp>
        <p:nvSpPr>
          <p:cNvPr id="27" name="Shape 25"/>
          <p:cNvSpPr/>
          <p:nvPr/>
        </p:nvSpPr>
        <p:spPr>
          <a:xfrm>
            <a:off x="4247767" y="2479449"/>
            <a:ext cx="37746" cy="3406588"/>
          </a:xfrm>
          <a:custGeom>
            <a:avLst/>
            <a:gdLst/>
            <a:ahLst/>
            <a:cxnLst/>
            <a:rect l="l" t="t" r="r" b="b"/>
            <a:pathLst>
              <a:path w="37746" h="3406588">
                <a:moveTo>
                  <a:pt x="37746" y="0"/>
                </a:moveTo>
                <a:lnTo>
                  <a:pt x="37746" y="0"/>
                </a:lnTo>
                <a:lnTo>
                  <a:pt x="37746" y="3406588"/>
                </a:lnTo>
                <a:lnTo>
                  <a:pt x="37746" y="3406588"/>
                </a:lnTo>
                <a:cubicBezTo>
                  <a:pt x="16900" y="3406588"/>
                  <a:pt x="0" y="3389689"/>
                  <a:pt x="0" y="3368842"/>
                </a:cubicBezTo>
                <a:lnTo>
                  <a:pt x="0" y="37746"/>
                </a:lnTo>
                <a:cubicBezTo>
                  <a:pt x="0" y="16913"/>
                  <a:pt x="16913" y="0"/>
                  <a:pt x="37746" y="0"/>
                </a:cubicBezTo>
                <a:close/>
              </a:path>
            </a:pathLst>
          </a:custGeom>
          <a:solidFill>
            <a:srgbClr val="34495E"/>
          </a:solidFill>
        </p:spPr>
      </p:sp>
      <p:sp>
        <p:nvSpPr>
          <p:cNvPr id="28" name="Shape 26"/>
          <p:cNvSpPr/>
          <p:nvPr/>
        </p:nvSpPr>
        <p:spPr>
          <a:xfrm>
            <a:off x="4417624" y="2630433"/>
            <a:ext cx="377461" cy="377461"/>
          </a:xfrm>
          <a:custGeom>
            <a:avLst/>
            <a:gdLst/>
            <a:ahLst/>
            <a:cxnLst/>
            <a:rect l="l" t="t" r="r" b="b"/>
            <a:pathLst>
              <a:path w="377461" h="377461">
                <a:moveTo>
                  <a:pt x="188731" y="0"/>
                </a:moveTo>
                <a:lnTo>
                  <a:pt x="188731" y="0"/>
                </a:lnTo>
                <a:cubicBezTo>
                  <a:pt x="292894" y="0"/>
                  <a:pt x="377461" y="84567"/>
                  <a:pt x="377461" y="188731"/>
                </a:cubicBezTo>
                <a:lnTo>
                  <a:pt x="377461" y="188731"/>
                </a:lnTo>
                <a:cubicBezTo>
                  <a:pt x="377461" y="292894"/>
                  <a:pt x="292894" y="377461"/>
                  <a:pt x="188731" y="377461"/>
                </a:cubicBezTo>
                <a:lnTo>
                  <a:pt x="188731" y="377461"/>
                </a:lnTo>
                <a:cubicBezTo>
                  <a:pt x="84567" y="377461"/>
                  <a:pt x="0" y="292894"/>
                  <a:pt x="0" y="188731"/>
                </a:cubicBezTo>
                <a:lnTo>
                  <a:pt x="0" y="188731"/>
                </a:lnTo>
                <a:cubicBezTo>
                  <a:pt x="0" y="84567"/>
                  <a:pt x="84567" y="0"/>
                  <a:pt x="188731" y="0"/>
                </a:cubicBezTo>
                <a:close/>
              </a:path>
            </a:pathLst>
          </a:custGeom>
          <a:solidFill>
            <a:srgbClr val="34495E"/>
          </a:solidFill>
        </p:spPr>
      </p:sp>
      <p:sp>
        <p:nvSpPr>
          <p:cNvPr id="29" name="Shape 27"/>
          <p:cNvSpPr/>
          <p:nvPr/>
        </p:nvSpPr>
        <p:spPr>
          <a:xfrm>
            <a:off x="4542658" y="2753108"/>
            <a:ext cx="132111" cy="132111"/>
          </a:xfrm>
          <a:custGeom>
            <a:avLst/>
            <a:gdLst/>
            <a:ahLst/>
            <a:cxnLst/>
            <a:rect l="l" t="t" r="r" b="b"/>
            <a:pathLst>
              <a:path w="132111" h="132111">
                <a:moveTo>
                  <a:pt x="30112" y="8721"/>
                </a:moveTo>
                <a:cubicBezTo>
                  <a:pt x="31273" y="7147"/>
                  <a:pt x="33131" y="6193"/>
                  <a:pt x="35092" y="6193"/>
                </a:cubicBezTo>
                <a:lnTo>
                  <a:pt x="97019" y="6193"/>
                </a:lnTo>
                <a:cubicBezTo>
                  <a:pt x="98980" y="6193"/>
                  <a:pt x="100838" y="7122"/>
                  <a:pt x="101999" y="8721"/>
                </a:cubicBezTo>
                <a:lnTo>
                  <a:pt x="130899" y="47942"/>
                </a:lnTo>
                <a:cubicBezTo>
                  <a:pt x="132653" y="50316"/>
                  <a:pt x="132473" y="53593"/>
                  <a:pt x="130512" y="55786"/>
                </a:cubicBezTo>
                <a:lnTo>
                  <a:pt x="70649" y="121842"/>
                </a:lnTo>
                <a:cubicBezTo>
                  <a:pt x="69488" y="123132"/>
                  <a:pt x="67810" y="123880"/>
                  <a:pt x="66056" y="123880"/>
                </a:cubicBezTo>
                <a:cubicBezTo>
                  <a:pt x="64301" y="123880"/>
                  <a:pt x="62650" y="123132"/>
                  <a:pt x="61463" y="121842"/>
                </a:cubicBezTo>
                <a:lnTo>
                  <a:pt x="1600" y="55786"/>
                </a:lnTo>
                <a:cubicBezTo>
                  <a:pt x="-387" y="53593"/>
                  <a:pt x="-542" y="50316"/>
                  <a:pt x="1213" y="47942"/>
                </a:cubicBezTo>
                <a:lnTo>
                  <a:pt x="30112" y="8721"/>
                </a:lnTo>
                <a:close/>
                <a:moveTo>
                  <a:pt x="40046" y="18991"/>
                </a:moveTo>
                <a:cubicBezTo>
                  <a:pt x="39195" y="19636"/>
                  <a:pt x="38963" y="20797"/>
                  <a:pt x="39504" y="21700"/>
                </a:cubicBezTo>
                <a:lnTo>
                  <a:pt x="54315" y="46394"/>
                </a:lnTo>
                <a:lnTo>
                  <a:pt x="16333" y="49542"/>
                </a:lnTo>
                <a:cubicBezTo>
                  <a:pt x="15275" y="49619"/>
                  <a:pt x="14450" y="50522"/>
                  <a:pt x="14450" y="51606"/>
                </a:cubicBezTo>
                <a:cubicBezTo>
                  <a:pt x="14450" y="52690"/>
                  <a:pt x="15275" y="53567"/>
                  <a:pt x="16333" y="53670"/>
                </a:cubicBezTo>
                <a:lnTo>
                  <a:pt x="65875" y="57799"/>
                </a:lnTo>
                <a:cubicBezTo>
                  <a:pt x="65978" y="57799"/>
                  <a:pt x="66107" y="57799"/>
                  <a:pt x="66211" y="57799"/>
                </a:cubicBezTo>
                <a:lnTo>
                  <a:pt x="115752" y="53670"/>
                </a:lnTo>
                <a:cubicBezTo>
                  <a:pt x="116810" y="53593"/>
                  <a:pt x="117636" y="52690"/>
                  <a:pt x="117636" y="51606"/>
                </a:cubicBezTo>
                <a:cubicBezTo>
                  <a:pt x="117636" y="50522"/>
                  <a:pt x="116810" y="49645"/>
                  <a:pt x="115752" y="49542"/>
                </a:cubicBezTo>
                <a:lnTo>
                  <a:pt x="77770" y="46368"/>
                </a:lnTo>
                <a:lnTo>
                  <a:pt x="92581" y="21700"/>
                </a:lnTo>
                <a:cubicBezTo>
                  <a:pt x="93123" y="20797"/>
                  <a:pt x="92891" y="19610"/>
                  <a:pt x="92039" y="18991"/>
                </a:cubicBezTo>
                <a:cubicBezTo>
                  <a:pt x="91188" y="18372"/>
                  <a:pt x="90001" y="18475"/>
                  <a:pt x="89278" y="19249"/>
                </a:cubicBezTo>
                <a:lnTo>
                  <a:pt x="66056" y="44433"/>
                </a:lnTo>
                <a:lnTo>
                  <a:pt x="42807" y="19249"/>
                </a:lnTo>
                <a:cubicBezTo>
                  <a:pt x="42085" y="18475"/>
                  <a:pt x="40898" y="18372"/>
                  <a:pt x="40046" y="18991"/>
                </a:cubicBezTo>
                <a:close/>
              </a:path>
            </a:pathLst>
          </a:custGeom>
          <a:solidFill>
            <a:srgbClr val="FFFFFF"/>
          </a:solidFill>
        </p:spPr>
      </p:sp>
      <p:sp>
        <p:nvSpPr>
          <p:cNvPr id="30" name="Text 28"/>
          <p:cNvSpPr/>
          <p:nvPr/>
        </p:nvSpPr>
        <p:spPr>
          <a:xfrm>
            <a:off x="4870578" y="2705926"/>
            <a:ext cx="1368297" cy="226477"/>
          </a:xfrm>
          <a:prstGeom prst="rect">
            <a:avLst/>
          </a:prstGeom>
          <a:noFill/>
        </p:spPr>
        <p:txBody>
          <a:bodyPr wrap="square" lIns="0" tIns="0" rIns="0" bIns="0" rtlCol="0" anchor="ctr"/>
          <a:lstStyle/>
          <a:p>
            <a:pPr>
              <a:lnSpc>
                <a:spcPct val="120000"/>
              </a:lnSpc>
            </a:pPr>
            <a:r>
              <a:rPr lang="en-US" sz="1190" b="1" dirty="0">
                <a:solidFill>
                  <a:srgbClr val="34495E"/>
                </a:solidFill>
                <a:latin typeface="Liter" panose="02000503030000020004" pitchFamily="34" charset="0"/>
                <a:ea typeface="Liter" panose="02000503030000020004" pitchFamily="34" charset="-122"/>
                <a:cs typeface="Liter" panose="02000503030000020004" pitchFamily="34" charset="-120"/>
              </a:rPr>
              <a:t>Matières Premières</a:t>
            </a:r>
            <a:endParaRPr lang="en-US" sz="1600" dirty="0"/>
          </a:p>
        </p:txBody>
      </p:sp>
      <p:sp>
        <p:nvSpPr>
          <p:cNvPr id="31" name="Shape 29"/>
          <p:cNvSpPr/>
          <p:nvPr/>
        </p:nvSpPr>
        <p:spPr>
          <a:xfrm>
            <a:off x="4417624" y="3083387"/>
            <a:ext cx="3397152" cy="707740"/>
          </a:xfrm>
          <a:custGeom>
            <a:avLst/>
            <a:gdLst/>
            <a:ahLst/>
            <a:cxnLst/>
            <a:rect l="l" t="t" r="r" b="b"/>
            <a:pathLst>
              <a:path w="3397152" h="707740">
                <a:moveTo>
                  <a:pt x="75495" y="0"/>
                </a:moveTo>
                <a:lnTo>
                  <a:pt x="3321657" y="0"/>
                </a:lnTo>
                <a:cubicBezTo>
                  <a:pt x="3363352" y="0"/>
                  <a:pt x="3397152" y="33800"/>
                  <a:pt x="3397152" y="75495"/>
                </a:cubicBezTo>
                <a:lnTo>
                  <a:pt x="3397152" y="632245"/>
                </a:lnTo>
                <a:cubicBezTo>
                  <a:pt x="3397152" y="673940"/>
                  <a:pt x="3363352" y="707740"/>
                  <a:pt x="3321657" y="707740"/>
                </a:cubicBezTo>
                <a:lnTo>
                  <a:pt x="75495" y="707740"/>
                </a:lnTo>
                <a:cubicBezTo>
                  <a:pt x="33800" y="707740"/>
                  <a:pt x="0" y="673940"/>
                  <a:pt x="0" y="632245"/>
                </a:cubicBezTo>
                <a:lnTo>
                  <a:pt x="0" y="75495"/>
                </a:lnTo>
                <a:cubicBezTo>
                  <a:pt x="0" y="33828"/>
                  <a:pt x="33828" y="0"/>
                  <a:pt x="75495" y="0"/>
                </a:cubicBezTo>
                <a:close/>
              </a:path>
            </a:pathLst>
          </a:custGeom>
          <a:solidFill>
            <a:srgbClr val="F4F6F7"/>
          </a:solidFill>
        </p:spPr>
      </p:sp>
      <p:sp>
        <p:nvSpPr>
          <p:cNvPr id="32" name="Text 30"/>
          <p:cNvSpPr/>
          <p:nvPr/>
        </p:nvSpPr>
        <p:spPr>
          <a:xfrm>
            <a:off x="4493116" y="3158879"/>
            <a:ext cx="3302786" cy="150985"/>
          </a:xfrm>
          <a:prstGeom prst="rect">
            <a:avLst/>
          </a:prstGeom>
          <a:noFill/>
        </p:spPr>
        <p:txBody>
          <a:bodyPr wrap="square" lIns="0" tIns="0" rIns="0" bIns="0" rtlCol="0" anchor="ctr"/>
          <a:lstStyle/>
          <a:p>
            <a:pPr>
              <a:lnSpc>
                <a:spcPct val="110000"/>
              </a:lnSpc>
            </a:pPr>
            <a:r>
              <a:rPr lang="en-US" sz="89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Phosphore</a:t>
            </a:r>
            <a:endParaRPr lang="en-US" sz="1600" dirty="0"/>
          </a:p>
        </p:txBody>
      </p:sp>
      <p:sp>
        <p:nvSpPr>
          <p:cNvPr id="33" name="Text 31"/>
          <p:cNvSpPr/>
          <p:nvPr/>
        </p:nvSpPr>
        <p:spPr>
          <a:xfrm>
            <a:off x="4493116" y="3347610"/>
            <a:ext cx="3302786" cy="368025"/>
          </a:xfrm>
          <a:prstGeom prst="rect">
            <a:avLst/>
          </a:prstGeom>
          <a:noFill/>
        </p:spPr>
        <p:txBody>
          <a:bodyPr wrap="square" lIns="0" tIns="0" rIns="0" bIns="0" rtlCol="0" anchor="ctr"/>
          <a:lstStyle/>
          <a:p>
            <a:pPr>
              <a:lnSpc>
                <a:spcPct val="140000"/>
              </a:lnSpc>
            </a:pP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Précipitation </a:t>
            </a: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struvite ou phosphate calcium</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a:t>
            </a: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60% recyclage</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possible. Engrais agricole.</a:t>
            </a:r>
            <a:endParaRPr lang="en-US" sz="1600" dirty="0"/>
          </a:p>
        </p:txBody>
      </p:sp>
      <p:sp>
        <p:nvSpPr>
          <p:cNvPr id="34" name="Shape 32"/>
          <p:cNvSpPr/>
          <p:nvPr/>
        </p:nvSpPr>
        <p:spPr>
          <a:xfrm>
            <a:off x="4417624" y="3866619"/>
            <a:ext cx="3397152" cy="707740"/>
          </a:xfrm>
          <a:custGeom>
            <a:avLst/>
            <a:gdLst/>
            <a:ahLst/>
            <a:cxnLst/>
            <a:rect l="l" t="t" r="r" b="b"/>
            <a:pathLst>
              <a:path w="3397152" h="707740">
                <a:moveTo>
                  <a:pt x="75495" y="0"/>
                </a:moveTo>
                <a:lnTo>
                  <a:pt x="3321657" y="0"/>
                </a:lnTo>
                <a:cubicBezTo>
                  <a:pt x="3363352" y="0"/>
                  <a:pt x="3397152" y="33800"/>
                  <a:pt x="3397152" y="75495"/>
                </a:cubicBezTo>
                <a:lnTo>
                  <a:pt x="3397152" y="632245"/>
                </a:lnTo>
                <a:cubicBezTo>
                  <a:pt x="3397152" y="673940"/>
                  <a:pt x="3363352" y="707740"/>
                  <a:pt x="3321657" y="707740"/>
                </a:cubicBezTo>
                <a:lnTo>
                  <a:pt x="75495" y="707740"/>
                </a:lnTo>
                <a:cubicBezTo>
                  <a:pt x="33800" y="707740"/>
                  <a:pt x="0" y="673940"/>
                  <a:pt x="0" y="632245"/>
                </a:cubicBezTo>
                <a:lnTo>
                  <a:pt x="0" y="75495"/>
                </a:lnTo>
                <a:cubicBezTo>
                  <a:pt x="0" y="33828"/>
                  <a:pt x="33828" y="0"/>
                  <a:pt x="75495" y="0"/>
                </a:cubicBezTo>
                <a:close/>
              </a:path>
            </a:pathLst>
          </a:custGeom>
          <a:solidFill>
            <a:srgbClr val="F4F6F7"/>
          </a:solidFill>
        </p:spPr>
      </p:sp>
      <p:sp>
        <p:nvSpPr>
          <p:cNvPr id="35" name="Text 33"/>
          <p:cNvSpPr/>
          <p:nvPr/>
        </p:nvSpPr>
        <p:spPr>
          <a:xfrm>
            <a:off x="4493116" y="3942111"/>
            <a:ext cx="3302786" cy="150985"/>
          </a:xfrm>
          <a:prstGeom prst="rect">
            <a:avLst/>
          </a:prstGeom>
          <a:noFill/>
        </p:spPr>
        <p:txBody>
          <a:bodyPr wrap="square" lIns="0" tIns="0" rIns="0" bIns="0" rtlCol="0" anchor="ctr"/>
          <a:lstStyle/>
          <a:p>
            <a:pPr>
              <a:lnSpc>
                <a:spcPct val="110000"/>
              </a:lnSpc>
            </a:pPr>
            <a:r>
              <a:rPr lang="en-US" sz="89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Métaux Précieux</a:t>
            </a:r>
            <a:endParaRPr lang="en-US" sz="1600" dirty="0"/>
          </a:p>
        </p:txBody>
      </p:sp>
      <p:sp>
        <p:nvSpPr>
          <p:cNvPr id="36" name="Text 34"/>
          <p:cNvSpPr/>
          <p:nvPr/>
        </p:nvSpPr>
        <p:spPr>
          <a:xfrm>
            <a:off x="4493116" y="4130842"/>
            <a:ext cx="3302786" cy="368025"/>
          </a:xfrm>
          <a:prstGeom prst="rect">
            <a:avLst/>
          </a:prstGeom>
          <a:noFill/>
        </p:spPr>
        <p:txBody>
          <a:bodyPr wrap="square" lIns="0" tIns="0" rIns="0" bIns="0" rtlCol="0" anchor="ctr"/>
          <a:lstStyle/>
          <a:p>
            <a:pPr>
              <a:lnSpc>
                <a:spcPct val="140000"/>
              </a:lnSpc>
            </a:pP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Cuivre, argent, or, platine</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dans boues. </a:t>
            </a: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13 M$/an</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pour ville 1M hab (2,6M$ or/argent).</a:t>
            </a:r>
            <a:endParaRPr lang="en-US" sz="1600" dirty="0"/>
          </a:p>
        </p:txBody>
      </p:sp>
      <p:sp>
        <p:nvSpPr>
          <p:cNvPr id="37" name="Shape 35"/>
          <p:cNvSpPr/>
          <p:nvPr/>
        </p:nvSpPr>
        <p:spPr>
          <a:xfrm>
            <a:off x="4417624" y="4649851"/>
            <a:ext cx="3397152" cy="707740"/>
          </a:xfrm>
          <a:custGeom>
            <a:avLst/>
            <a:gdLst/>
            <a:ahLst/>
            <a:cxnLst/>
            <a:rect l="l" t="t" r="r" b="b"/>
            <a:pathLst>
              <a:path w="3397152" h="707740">
                <a:moveTo>
                  <a:pt x="75495" y="0"/>
                </a:moveTo>
                <a:lnTo>
                  <a:pt x="3321657" y="0"/>
                </a:lnTo>
                <a:cubicBezTo>
                  <a:pt x="3363352" y="0"/>
                  <a:pt x="3397152" y="33800"/>
                  <a:pt x="3397152" y="75495"/>
                </a:cubicBezTo>
                <a:lnTo>
                  <a:pt x="3397152" y="632245"/>
                </a:lnTo>
                <a:cubicBezTo>
                  <a:pt x="3397152" y="673940"/>
                  <a:pt x="3363352" y="707740"/>
                  <a:pt x="3321657" y="707740"/>
                </a:cubicBezTo>
                <a:lnTo>
                  <a:pt x="75495" y="707740"/>
                </a:lnTo>
                <a:cubicBezTo>
                  <a:pt x="33800" y="707740"/>
                  <a:pt x="0" y="673940"/>
                  <a:pt x="0" y="632245"/>
                </a:cubicBezTo>
                <a:lnTo>
                  <a:pt x="0" y="75495"/>
                </a:lnTo>
                <a:cubicBezTo>
                  <a:pt x="0" y="33828"/>
                  <a:pt x="33828" y="0"/>
                  <a:pt x="75495" y="0"/>
                </a:cubicBezTo>
                <a:close/>
              </a:path>
            </a:pathLst>
          </a:custGeom>
          <a:solidFill>
            <a:srgbClr val="F4F6F7"/>
          </a:solidFill>
        </p:spPr>
      </p:sp>
      <p:sp>
        <p:nvSpPr>
          <p:cNvPr id="38" name="Text 36"/>
          <p:cNvSpPr/>
          <p:nvPr/>
        </p:nvSpPr>
        <p:spPr>
          <a:xfrm>
            <a:off x="4493116" y="4725344"/>
            <a:ext cx="3302786" cy="150985"/>
          </a:xfrm>
          <a:prstGeom prst="rect">
            <a:avLst/>
          </a:prstGeom>
          <a:noFill/>
        </p:spPr>
        <p:txBody>
          <a:bodyPr wrap="square" lIns="0" tIns="0" rIns="0" bIns="0" rtlCol="0" anchor="ctr"/>
          <a:lstStyle/>
          <a:p>
            <a:pPr>
              <a:lnSpc>
                <a:spcPct val="110000"/>
              </a:lnSpc>
            </a:pPr>
            <a:r>
              <a:rPr lang="en-US" sz="89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Bioplastiques (PHA)</a:t>
            </a:r>
            <a:endParaRPr lang="en-US" sz="1600" dirty="0"/>
          </a:p>
        </p:txBody>
      </p:sp>
      <p:sp>
        <p:nvSpPr>
          <p:cNvPr id="39" name="Text 37"/>
          <p:cNvSpPr/>
          <p:nvPr/>
        </p:nvSpPr>
        <p:spPr>
          <a:xfrm>
            <a:off x="4493116" y="4914074"/>
            <a:ext cx="3302786" cy="368025"/>
          </a:xfrm>
          <a:prstGeom prst="rect">
            <a:avLst/>
          </a:prstGeom>
          <a:noFill/>
        </p:spPr>
        <p:txBody>
          <a:bodyPr wrap="square" lIns="0" tIns="0" rIns="0" bIns="0" rtlCol="0" anchor="ctr"/>
          <a:lstStyle/>
          <a:p>
            <a:pPr>
              <a:lnSpc>
                <a:spcPct val="140000"/>
              </a:lnSpc>
            </a:pP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Production </a:t>
            </a: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18 000 tonnes/an</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de polyhydroxyalcanoates biodégradables par bactéries.</a:t>
            </a:r>
            <a:endParaRPr lang="en-US" sz="1600" dirty="0"/>
          </a:p>
        </p:txBody>
      </p:sp>
      <p:sp>
        <p:nvSpPr>
          <p:cNvPr id="40" name="Shape 38"/>
          <p:cNvSpPr/>
          <p:nvPr/>
        </p:nvSpPr>
        <p:spPr>
          <a:xfrm>
            <a:off x="4417624" y="5433084"/>
            <a:ext cx="3397152" cy="301969"/>
          </a:xfrm>
          <a:custGeom>
            <a:avLst/>
            <a:gdLst/>
            <a:ahLst/>
            <a:cxnLst/>
            <a:rect l="l" t="t" r="r" b="b"/>
            <a:pathLst>
              <a:path w="3397152" h="301969">
                <a:moveTo>
                  <a:pt x="75492" y="0"/>
                </a:moveTo>
                <a:lnTo>
                  <a:pt x="3321659" y="0"/>
                </a:lnTo>
                <a:cubicBezTo>
                  <a:pt x="3363353" y="0"/>
                  <a:pt x="3397152" y="33799"/>
                  <a:pt x="3397152" y="75492"/>
                </a:cubicBezTo>
                <a:lnTo>
                  <a:pt x="3397152" y="226477"/>
                </a:lnTo>
                <a:cubicBezTo>
                  <a:pt x="3397152" y="268170"/>
                  <a:pt x="3363353" y="301969"/>
                  <a:pt x="3321659" y="301969"/>
                </a:cubicBezTo>
                <a:lnTo>
                  <a:pt x="75492" y="301969"/>
                </a:lnTo>
                <a:cubicBezTo>
                  <a:pt x="33827" y="301969"/>
                  <a:pt x="0" y="268142"/>
                  <a:pt x="0" y="226477"/>
                </a:cubicBezTo>
                <a:lnTo>
                  <a:pt x="0" y="75492"/>
                </a:lnTo>
                <a:cubicBezTo>
                  <a:pt x="0" y="33827"/>
                  <a:pt x="33827" y="0"/>
                  <a:pt x="75492" y="0"/>
                </a:cubicBezTo>
                <a:close/>
              </a:path>
            </a:pathLst>
          </a:custGeom>
          <a:solidFill>
            <a:srgbClr val="34495E">
              <a:alpha val="10196"/>
            </a:srgbClr>
          </a:solidFill>
        </p:spPr>
      </p:sp>
      <p:sp>
        <p:nvSpPr>
          <p:cNvPr id="41" name="Text 39"/>
          <p:cNvSpPr/>
          <p:nvPr/>
        </p:nvSpPr>
        <p:spPr>
          <a:xfrm>
            <a:off x="4464807" y="5508576"/>
            <a:ext cx="3302786" cy="150985"/>
          </a:xfrm>
          <a:prstGeom prst="rect">
            <a:avLst/>
          </a:prstGeom>
          <a:noFill/>
        </p:spPr>
        <p:txBody>
          <a:bodyPr wrap="square" lIns="0" tIns="0" rIns="0" bIns="0" rtlCol="0" anchor="ctr"/>
          <a:lstStyle/>
          <a:p>
            <a:pPr algn="ctr">
              <a:lnSpc>
                <a:spcPct val="110000"/>
              </a:lnSpc>
            </a:pP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Valeur :</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Ressources critiques pour économie</a:t>
            </a:r>
            <a:endParaRPr lang="en-US" sz="1600" dirty="0"/>
          </a:p>
        </p:txBody>
      </p:sp>
      <p:sp>
        <p:nvSpPr>
          <p:cNvPr id="42" name="Shape 40"/>
          <p:cNvSpPr/>
          <p:nvPr/>
        </p:nvSpPr>
        <p:spPr>
          <a:xfrm>
            <a:off x="8099199" y="2479449"/>
            <a:ext cx="3717994" cy="3406588"/>
          </a:xfrm>
          <a:custGeom>
            <a:avLst/>
            <a:gdLst/>
            <a:ahLst/>
            <a:cxnLst/>
            <a:rect l="l" t="t" r="r" b="b"/>
            <a:pathLst>
              <a:path w="3717994" h="3406588">
                <a:moveTo>
                  <a:pt x="37746" y="0"/>
                </a:moveTo>
                <a:lnTo>
                  <a:pt x="3642504" y="0"/>
                </a:lnTo>
                <a:cubicBezTo>
                  <a:pt x="3684196" y="0"/>
                  <a:pt x="3717994" y="33798"/>
                  <a:pt x="3717994" y="75490"/>
                </a:cubicBezTo>
                <a:lnTo>
                  <a:pt x="3717994" y="3331098"/>
                </a:lnTo>
                <a:cubicBezTo>
                  <a:pt x="3717994" y="3372790"/>
                  <a:pt x="3684196" y="3406588"/>
                  <a:pt x="3642504" y="3406588"/>
                </a:cubicBezTo>
                <a:lnTo>
                  <a:pt x="37746" y="3406588"/>
                </a:lnTo>
                <a:cubicBezTo>
                  <a:pt x="16900" y="3406588"/>
                  <a:pt x="0" y="3389689"/>
                  <a:pt x="0" y="3368842"/>
                </a:cubicBezTo>
                <a:lnTo>
                  <a:pt x="0" y="37746"/>
                </a:lnTo>
                <a:cubicBezTo>
                  <a:pt x="0" y="16913"/>
                  <a:pt x="16913" y="0"/>
                  <a:pt x="37746" y="0"/>
                </a:cubicBezTo>
                <a:close/>
              </a:path>
            </a:pathLst>
          </a:custGeom>
          <a:solidFill>
            <a:srgbClr val="FFFFFF"/>
          </a:solidFill>
          <a:effectLst>
            <a:outerShdw blurRad="28310" dist="9437" dir="5400000" algn="bl" rotWithShape="0">
              <a:srgbClr val="000000">
                <a:alpha val="10196"/>
              </a:srgbClr>
            </a:outerShdw>
          </a:effectLst>
        </p:spPr>
      </p:sp>
      <p:sp>
        <p:nvSpPr>
          <p:cNvPr id="43" name="Shape 41"/>
          <p:cNvSpPr/>
          <p:nvPr/>
        </p:nvSpPr>
        <p:spPr>
          <a:xfrm>
            <a:off x="8099199" y="2479449"/>
            <a:ext cx="37746" cy="3406588"/>
          </a:xfrm>
          <a:custGeom>
            <a:avLst/>
            <a:gdLst/>
            <a:ahLst/>
            <a:cxnLst/>
            <a:rect l="l" t="t" r="r" b="b"/>
            <a:pathLst>
              <a:path w="37746" h="3406588">
                <a:moveTo>
                  <a:pt x="37746" y="0"/>
                </a:moveTo>
                <a:lnTo>
                  <a:pt x="37746" y="0"/>
                </a:lnTo>
                <a:lnTo>
                  <a:pt x="37746" y="3406588"/>
                </a:lnTo>
                <a:lnTo>
                  <a:pt x="37746" y="3406588"/>
                </a:lnTo>
                <a:cubicBezTo>
                  <a:pt x="16900" y="3406588"/>
                  <a:pt x="0" y="3389689"/>
                  <a:pt x="0" y="3368842"/>
                </a:cubicBezTo>
                <a:lnTo>
                  <a:pt x="0" y="37746"/>
                </a:lnTo>
                <a:cubicBezTo>
                  <a:pt x="0" y="16913"/>
                  <a:pt x="16913" y="0"/>
                  <a:pt x="37746" y="0"/>
                </a:cubicBezTo>
                <a:close/>
              </a:path>
            </a:pathLst>
          </a:custGeom>
          <a:solidFill>
            <a:srgbClr val="16A085"/>
          </a:solidFill>
        </p:spPr>
      </p:sp>
      <p:sp>
        <p:nvSpPr>
          <p:cNvPr id="44" name="Shape 42"/>
          <p:cNvSpPr/>
          <p:nvPr/>
        </p:nvSpPr>
        <p:spPr>
          <a:xfrm>
            <a:off x="8269057" y="2630433"/>
            <a:ext cx="377461" cy="377461"/>
          </a:xfrm>
          <a:custGeom>
            <a:avLst/>
            <a:gdLst/>
            <a:ahLst/>
            <a:cxnLst/>
            <a:rect l="l" t="t" r="r" b="b"/>
            <a:pathLst>
              <a:path w="377461" h="377461">
                <a:moveTo>
                  <a:pt x="188731" y="0"/>
                </a:moveTo>
                <a:lnTo>
                  <a:pt x="188731" y="0"/>
                </a:lnTo>
                <a:cubicBezTo>
                  <a:pt x="292894" y="0"/>
                  <a:pt x="377461" y="84567"/>
                  <a:pt x="377461" y="188731"/>
                </a:cubicBezTo>
                <a:lnTo>
                  <a:pt x="377461" y="188731"/>
                </a:lnTo>
                <a:cubicBezTo>
                  <a:pt x="377461" y="292894"/>
                  <a:pt x="292894" y="377461"/>
                  <a:pt x="188731" y="377461"/>
                </a:cubicBezTo>
                <a:lnTo>
                  <a:pt x="188731" y="377461"/>
                </a:lnTo>
                <a:cubicBezTo>
                  <a:pt x="84567" y="377461"/>
                  <a:pt x="0" y="292894"/>
                  <a:pt x="0" y="188731"/>
                </a:cubicBezTo>
                <a:lnTo>
                  <a:pt x="0" y="188731"/>
                </a:lnTo>
                <a:cubicBezTo>
                  <a:pt x="0" y="84567"/>
                  <a:pt x="84567" y="0"/>
                  <a:pt x="188731" y="0"/>
                </a:cubicBezTo>
                <a:close/>
              </a:path>
            </a:pathLst>
          </a:custGeom>
          <a:solidFill>
            <a:srgbClr val="16A085"/>
          </a:solidFill>
        </p:spPr>
      </p:sp>
      <p:sp>
        <p:nvSpPr>
          <p:cNvPr id="45" name="Shape 43"/>
          <p:cNvSpPr/>
          <p:nvPr/>
        </p:nvSpPr>
        <p:spPr>
          <a:xfrm>
            <a:off x="8410604" y="2753108"/>
            <a:ext cx="99084" cy="132111"/>
          </a:xfrm>
          <a:custGeom>
            <a:avLst/>
            <a:gdLst/>
            <a:ahLst/>
            <a:cxnLst/>
            <a:rect l="l" t="t" r="r" b="b"/>
            <a:pathLst>
              <a:path w="99084" h="132111">
                <a:moveTo>
                  <a:pt x="49542" y="132111"/>
                </a:moveTo>
                <a:cubicBezTo>
                  <a:pt x="22191" y="132111"/>
                  <a:pt x="0" y="109921"/>
                  <a:pt x="0" y="82570"/>
                </a:cubicBezTo>
                <a:cubicBezTo>
                  <a:pt x="0" y="59037"/>
                  <a:pt x="33596" y="11844"/>
                  <a:pt x="42988" y="-903"/>
                </a:cubicBezTo>
                <a:cubicBezTo>
                  <a:pt x="44510" y="-2967"/>
                  <a:pt x="46910" y="-4128"/>
                  <a:pt x="49490" y="-4128"/>
                </a:cubicBezTo>
                <a:lnTo>
                  <a:pt x="49593" y="-4128"/>
                </a:lnTo>
                <a:cubicBezTo>
                  <a:pt x="52174" y="-4128"/>
                  <a:pt x="54573" y="-2967"/>
                  <a:pt x="56096" y="-903"/>
                </a:cubicBezTo>
                <a:cubicBezTo>
                  <a:pt x="65488" y="11844"/>
                  <a:pt x="99084" y="59037"/>
                  <a:pt x="99084" y="82570"/>
                </a:cubicBezTo>
                <a:cubicBezTo>
                  <a:pt x="99084" y="109921"/>
                  <a:pt x="76893" y="132111"/>
                  <a:pt x="49542" y="132111"/>
                </a:cubicBezTo>
                <a:close/>
                <a:moveTo>
                  <a:pt x="28899" y="80505"/>
                </a:moveTo>
                <a:cubicBezTo>
                  <a:pt x="28899" y="77074"/>
                  <a:pt x="26138" y="74313"/>
                  <a:pt x="22707" y="74313"/>
                </a:cubicBezTo>
                <a:cubicBezTo>
                  <a:pt x="19275" y="74313"/>
                  <a:pt x="16514" y="77074"/>
                  <a:pt x="16514" y="80505"/>
                </a:cubicBezTo>
                <a:cubicBezTo>
                  <a:pt x="16514" y="99883"/>
                  <a:pt x="32228" y="115598"/>
                  <a:pt x="51606" y="115598"/>
                </a:cubicBezTo>
                <a:cubicBezTo>
                  <a:pt x="55038" y="115598"/>
                  <a:pt x="57799" y="112837"/>
                  <a:pt x="57799" y="109405"/>
                </a:cubicBezTo>
                <a:cubicBezTo>
                  <a:pt x="57799" y="105973"/>
                  <a:pt x="55038" y="103212"/>
                  <a:pt x="51606" y="103212"/>
                </a:cubicBezTo>
                <a:cubicBezTo>
                  <a:pt x="39066" y="103212"/>
                  <a:pt x="28899" y="93046"/>
                  <a:pt x="28899" y="80505"/>
                </a:cubicBezTo>
                <a:close/>
              </a:path>
            </a:pathLst>
          </a:custGeom>
          <a:solidFill>
            <a:srgbClr val="FFFFFF"/>
          </a:solidFill>
        </p:spPr>
      </p:sp>
      <p:sp>
        <p:nvSpPr>
          <p:cNvPr id="46" name="Text 44"/>
          <p:cNvSpPr/>
          <p:nvPr/>
        </p:nvSpPr>
        <p:spPr>
          <a:xfrm>
            <a:off x="8722010" y="2705926"/>
            <a:ext cx="1255059" cy="226477"/>
          </a:xfrm>
          <a:prstGeom prst="rect">
            <a:avLst/>
          </a:prstGeom>
          <a:noFill/>
        </p:spPr>
        <p:txBody>
          <a:bodyPr wrap="square" lIns="0" tIns="0" rIns="0" bIns="0" rtlCol="0" anchor="ctr"/>
          <a:lstStyle/>
          <a:p>
            <a:pPr>
              <a:lnSpc>
                <a:spcPct val="120000"/>
              </a:lnSpc>
            </a:pPr>
            <a:r>
              <a:rPr lang="en-US" sz="1190" b="1" dirty="0">
                <a:solidFill>
                  <a:srgbClr val="34495E"/>
                </a:solidFill>
                <a:latin typeface="Liter" panose="02000503030000020004" pitchFamily="34" charset="0"/>
                <a:ea typeface="Liter" panose="02000503030000020004" pitchFamily="34" charset="-122"/>
                <a:cs typeface="Liter" panose="02000503030000020004" pitchFamily="34" charset="-120"/>
              </a:rPr>
              <a:t>Réutilisation Eaux</a:t>
            </a:r>
            <a:endParaRPr lang="en-US" sz="1600" dirty="0"/>
          </a:p>
        </p:txBody>
      </p:sp>
      <p:sp>
        <p:nvSpPr>
          <p:cNvPr id="47" name="Shape 45"/>
          <p:cNvSpPr/>
          <p:nvPr/>
        </p:nvSpPr>
        <p:spPr>
          <a:xfrm>
            <a:off x="8269057" y="3083387"/>
            <a:ext cx="3397152" cy="707740"/>
          </a:xfrm>
          <a:custGeom>
            <a:avLst/>
            <a:gdLst/>
            <a:ahLst/>
            <a:cxnLst/>
            <a:rect l="l" t="t" r="r" b="b"/>
            <a:pathLst>
              <a:path w="3397152" h="707740">
                <a:moveTo>
                  <a:pt x="75495" y="0"/>
                </a:moveTo>
                <a:lnTo>
                  <a:pt x="3321657" y="0"/>
                </a:lnTo>
                <a:cubicBezTo>
                  <a:pt x="3363352" y="0"/>
                  <a:pt x="3397152" y="33800"/>
                  <a:pt x="3397152" y="75495"/>
                </a:cubicBezTo>
                <a:lnTo>
                  <a:pt x="3397152" y="632245"/>
                </a:lnTo>
                <a:cubicBezTo>
                  <a:pt x="3397152" y="673940"/>
                  <a:pt x="3363352" y="707740"/>
                  <a:pt x="3321657" y="707740"/>
                </a:cubicBezTo>
                <a:lnTo>
                  <a:pt x="75495" y="707740"/>
                </a:lnTo>
                <a:cubicBezTo>
                  <a:pt x="33800" y="707740"/>
                  <a:pt x="0" y="673940"/>
                  <a:pt x="0" y="632245"/>
                </a:cubicBezTo>
                <a:lnTo>
                  <a:pt x="0" y="75495"/>
                </a:lnTo>
                <a:cubicBezTo>
                  <a:pt x="0" y="33828"/>
                  <a:pt x="33828" y="0"/>
                  <a:pt x="75495" y="0"/>
                </a:cubicBezTo>
                <a:close/>
              </a:path>
            </a:pathLst>
          </a:custGeom>
          <a:solidFill>
            <a:srgbClr val="F4F6F7"/>
          </a:solidFill>
        </p:spPr>
      </p:sp>
      <p:sp>
        <p:nvSpPr>
          <p:cNvPr id="48" name="Text 46"/>
          <p:cNvSpPr/>
          <p:nvPr/>
        </p:nvSpPr>
        <p:spPr>
          <a:xfrm>
            <a:off x="8344549" y="3158879"/>
            <a:ext cx="3302786" cy="150985"/>
          </a:xfrm>
          <a:prstGeom prst="rect">
            <a:avLst/>
          </a:prstGeom>
          <a:noFill/>
        </p:spPr>
        <p:txBody>
          <a:bodyPr wrap="square" lIns="0" tIns="0" rIns="0" bIns="0" rtlCol="0" anchor="ctr"/>
          <a:lstStyle/>
          <a:p>
            <a:pPr>
              <a:lnSpc>
                <a:spcPct val="110000"/>
              </a:lnSpc>
            </a:pPr>
            <a:r>
              <a:rPr lang="en-US" sz="89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Usages Non Potables</a:t>
            </a:r>
            <a:endParaRPr lang="en-US" sz="1600" dirty="0"/>
          </a:p>
        </p:txBody>
      </p:sp>
      <p:sp>
        <p:nvSpPr>
          <p:cNvPr id="49" name="Text 47"/>
          <p:cNvSpPr/>
          <p:nvPr/>
        </p:nvSpPr>
        <p:spPr>
          <a:xfrm>
            <a:off x="8344549" y="3347610"/>
            <a:ext cx="3302786" cy="368025"/>
          </a:xfrm>
          <a:prstGeom prst="rect">
            <a:avLst/>
          </a:prstGeom>
          <a:noFill/>
        </p:spPr>
        <p:txBody>
          <a:bodyPr wrap="square" lIns="0" tIns="0" rIns="0" bIns="0" rtlCol="0" anchor="ctr"/>
          <a:lstStyle/>
          <a:p>
            <a:pPr>
              <a:lnSpc>
                <a:spcPct val="140000"/>
              </a:lnSpc>
            </a:pP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Arrosage, irrigation, industriels</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chasses d'eau. Désinfection UV/chlore.</a:t>
            </a:r>
            <a:endParaRPr lang="en-US" sz="1600" dirty="0"/>
          </a:p>
        </p:txBody>
      </p:sp>
      <p:sp>
        <p:nvSpPr>
          <p:cNvPr id="50" name="Shape 48"/>
          <p:cNvSpPr/>
          <p:nvPr/>
        </p:nvSpPr>
        <p:spPr>
          <a:xfrm>
            <a:off x="8269057" y="3866619"/>
            <a:ext cx="3397152" cy="707740"/>
          </a:xfrm>
          <a:custGeom>
            <a:avLst/>
            <a:gdLst/>
            <a:ahLst/>
            <a:cxnLst/>
            <a:rect l="l" t="t" r="r" b="b"/>
            <a:pathLst>
              <a:path w="3397152" h="707740">
                <a:moveTo>
                  <a:pt x="75495" y="0"/>
                </a:moveTo>
                <a:lnTo>
                  <a:pt x="3321657" y="0"/>
                </a:lnTo>
                <a:cubicBezTo>
                  <a:pt x="3363352" y="0"/>
                  <a:pt x="3397152" y="33800"/>
                  <a:pt x="3397152" y="75495"/>
                </a:cubicBezTo>
                <a:lnTo>
                  <a:pt x="3397152" y="632245"/>
                </a:lnTo>
                <a:cubicBezTo>
                  <a:pt x="3397152" y="673940"/>
                  <a:pt x="3363352" y="707740"/>
                  <a:pt x="3321657" y="707740"/>
                </a:cubicBezTo>
                <a:lnTo>
                  <a:pt x="75495" y="707740"/>
                </a:lnTo>
                <a:cubicBezTo>
                  <a:pt x="33800" y="707740"/>
                  <a:pt x="0" y="673940"/>
                  <a:pt x="0" y="632245"/>
                </a:cubicBezTo>
                <a:lnTo>
                  <a:pt x="0" y="75495"/>
                </a:lnTo>
                <a:cubicBezTo>
                  <a:pt x="0" y="33828"/>
                  <a:pt x="33828" y="0"/>
                  <a:pt x="75495" y="0"/>
                </a:cubicBezTo>
                <a:close/>
              </a:path>
            </a:pathLst>
          </a:custGeom>
          <a:solidFill>
            <a:srgbClr val="F4F6F7"/>
          </a:solidFill>
        </p:spPr>
      </p:sp>
      <p:sp>
        <p:nvSpPr>
          <p:cNvPr id="51" name="Text 49"/>
          <p:cNvSpPr/>
          <p:nvPr/>
        </p:nvSpPr>
        <p:spPr>
          <a:xfrm>
            <a:off x="8344549" y="3942111"/>
            <a:ext cx="3302786" cy="150985"/>
          </a:xfrm>
          <a:prstGeom prst="rect">
            <a:avLst/>
          </a:prstGeom>
          <a:noFill/>
        </p:spPr>
        <p:txBody>
          <a:bodyPr wrap="square" lIns="0" tIns="0" rIns="0" bIns="0" rtlCol="0" anchor="ctr"/>
          <a:lstStyle/>
          <a:p>
            <a:pPr>
              <a:lnSpc>
                <a:spcPct val="110000"/>
              </a:lnSpc>
            </a:pPr>
            <a:r>
              <a:rPr lang="en-US" sz="89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Recharge Nappes</a:t>
            </a:r>
            <a:endParaRPr lang="en-US" sz="1600" dirty="0"/>
          </a:p>
        </p:txBody>
      </p:sp>
      <p:sp>
        <p:nvSpPr>
          <p:cNvPr id="52" name="Text 50"/>
          <p:cNvSpPr/>
          <p:nvPr/>
        </p:nvSpPr>
        <p:spPr>
          <a:xfrm>
            <a:off x="8344549" y="4130842"/>
            <a:ext cx="3302786" cy="368025"/>
          </a:xfrm>
          <a:prstGeom prst="rect">
            <a:avLst/>
          </a:prstGeom>
          <a:noFill/>
        </p:spPr>
        <p:txBody>
          <a:bodyPr wrap="square" lIns="0" tIns="0" rIns="0" bIns="0" rtlCol="0" anchor="ctr"/>
          <a:lstStyle/>
          <a:p>
            <a:pPr>
              <a:lnSpc>
                <a:spcPct val="140000"/>
              </a:lnSpc>
            </a:pP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Infiltration indirecte pour </a:t>
            </a: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reconstitution ressources</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Traitement poussé nécessaire.</a:t>
            </a:r>
            <a:endParaRPr lang="en-US" sz="1600" dirty="0"/>
          </a:p>
        </p:txBody>
      </p:sp>
      <p:sp>
        <p:nvSpPr>
          <p:cNvPr id="53" name="Shape 51"/>
          <p:cNvSpPr/>
          <p:nvPr/>
        </p:nvSpPr>
        <p:spPr>
          <a:xfrm>
            <a:off x="8269057" y="4649851"/>
            <a:ext cx="3397152" cy="707740"/>
          </a:xfrm>
          <a:custGeom>
            <a:avLst/>
            <a:gdLst/>
            <a:ahLst/>
            <a:cxnLst/>
            <a:rect l="l" t="t" r="r" b="b"/>
            <a:pathLst>
              <a:path w="3397152" h="707740">
                <a:moveTo>
                  <a:pt x="75495" y="0"/>
                </a:moveTo>
                <a:lnTo>
                  <a:pt x="3321657" y="0"/>
                </a:lnTo>
                <a:cubicBezTo>
                  <a:pt x="3363352" y="0"/>
                  <a:pt x="3397152" y="33800"/>
                  <a:pt x="3397152" y="75495"/>
                </a:cubicBezTo>
                <a:lnTo>
                  <a:pt x="3397152" y="632245"/>
                </a:lnTo>
                <a:cubicBezTo>
                  <a:pt x="3397152" y="673940"/>
                  <a:pt x="3363352" y="707740"/>
                  <a:pt x="3321657" y="707740"/>
                </a:cubicBezTo>
                <a:lnTo>
                  <a:pt x="75495" y="707740"/>
                </a:lnTo>
                <a:cubicBezTo>
                  <a:pt x="33800" y="707740"/>
                  <a:pt x="0" y="673940"/>
                  <a:pt x="0" y="632245"/>
                </a:cubicBezTo>
                <a:lnTo>
                  <a:pt x="0" y="75495"/>
                </a:lnTo>
                <a:cubicBezTo>
                  <a:pt x="0" y="33828"/>
                  <a:pt x="33828" y="0"/>
                  <a:pt x="75495" y="0"/>
                </a:cubicBezTo>
                <a:close/>
              </a:path>
            </a:pathLst>
          </a:custGeom>
          <a:solidFill>
            <a:srgbClr val="F4F6F7"/>
          </a:solidFill>
        </p:spPr>
      </p:sp>
      <p:sp>
        <p:nvSpPr>
          <p:cNvPr id="54" name="Text 52"/>
          <p:cNvSpPr/>
          <p:nvPr/>
        </p:nvSpPr>
        <p:spPr>
          <a:xfrm>
            <a:off x="8344549" y="4725344"/>
            <a:ext cx="3302786" cy="150985"/>
          </a:xfrm>
          <a:prstGeom prst="rect">
            <a:avLst/>
          </a:prstGeom>
          <a:noFill/>
        </p:spPr>
        <p:txBody>
          <a:bodyPr wrap="square" lIns="0" tIns="0" rIns="0" bIns="0" rtlCol="0" anchor="ctr"/>
          <a:lstStyle/>
          <a:p>
            <a:pPr>
              <a:lnSpc>
                <a:spcPct val="110000"/>
              </a:lnSpc>
            </a:pPr>
            <a:r>
              <a:rPr lang="en-US" sz="89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Production Eau Potable</a:t>
            </a:r>
            <a:endParaRPr lang="en-US" sz="1600" dirty="0"/>
          </a:p>
        </p:txBody>
      </p:sp>
      <p:sp>
        <p:nvSpPr>
          <p:cNvPr id="55" name="Text 53"/>
          <p:cNvSpPr/>
          <p:nvPr/>
        </p:nvSpPr>
        <p:spPr>
          <a:xfrm>
            <a:off x="8344549" y="4914074"/>
            <a:ext cx="3302786" cy="368025"/>
          </a:xfrm>
          <a:prstGeom prst="rect">
            <a:avLst/>
          </a:prstGeom>
          <a:noFill/>
        </p:spPr>
        <p:txBody>
          <a:bodyPr wrap="square" lIns="0" tIns="0" rIns="0" bIns="0" rtlCol="0" anchor="ctr"/>
          <a:lstStyle/>
          <a:p>
            <a:pPr>
              <a:lnSpc>
                <a:spcPct val="140000"/>
              </a:lnSpc>
            </a:pP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Réutilisation directe (usine production) ou indirecte. </a:t>
            </a: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Technologies avancées</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(osmose, UV).</a:t>
            </a:r>
            <a:endParaRPr lang="en-US" sz="1600" dirty="0"/>
          </a:p>
        </p:txBody>
      </p:sp>
      <p:sp>
        <p:nvSpPr>
          <p:cNvPr id="56" name="Shape 54"/>
          <p:cNvSpPr/>
          <p:nvPr/>
        </p:nvSpPr>
        <p:spPr>
          <a:xfrm>
            <a:off x="8269057" y="5433084"/>
            <a:ext cx="3397152" cy="301969"/>
          </a:xfrm>
          <a:custGeom>
            <a:avLst/>
            <a:gdLst/>
            <a:ahLst/>
            <a:cxnLst/>
            <a:rect l="l" t="t" r="r" b="b"/>
            <a:pathLst>
              <a:path w="3397152" h="301969">
                <a:moveTo>
                  <a:pt x="75492" y="0"/>
                </a:moveTo>
                <a:lnTo>
                  <a:pt x="3321659" y="0"/>
                </a:lnTo>
                <a:cubicBezTo>
                  <a:pt x="3363353" y="0"/>
                  <a:pt x="3397152" y="33799"/>
                  <a:pt x="3397152" y="75492"/>
                </a:cubicBezTo>
                <a:lnTo>
                  <a:pt x="3397152" y="226477"/>
                </a:lnTo>
                <a:cubicBezTo>
                  <a:pt x="3397152" y="268170"/>
                  <a:pt x="3363353" y="301969"/>
                  <a:pt x="3321659" y="301969"/>
                </a:cubicBezTo>
                <a:lnTo>
                  <a:pt x="75492" y="301969"/>
                </a:lnTo>
                <a:cubicBezTo>
                  <a:pt x="33827" y="301969"/>
                  <a:pt x="0" y="268142"/>
                  <a:pt x="0" y="226477"/>
                </a:cubicBezTo>
                <a:lnTo>
                  <a:pt x="0" y="75492"/>
                </a:lnTo>
                <a:cubicBezTo>
                  <a:pt x="0" y="33827"/>
                  <a:pt x="33827" y="0"/>
                  <a:pt x="75492" y="0"/>
                </a:cubicBezTo>
                <a:close/>
              </a:path>
            </a:pathLst>
          </a:custGeom>
          <a:solidFill>
            <a:srgbClr val="16A085">
              <a:alpha val="10196"/>
            </a:srgbClr>
          </a:solidFill>
        </p:spPr>
      </p:sp>
      <p:sp>
        <p:nvSpPr>
          <p:cNvPr id="57" name="Text 55"/>
          <p:cNvSpPr/>
          <p:nvPr/>
        </p:nvSpPr>
        <p:spPr>
          <a:xfrm>
            <a:off x="8316239" y="5508576"/>
            <a:ext cx="3302786" cy="150985"/>
          </a:xfrm>
          <a:prstGeom prst="rect">
            <a:avLst/>
          </a:prstGeom>
          <a:noFill/>
        </p:spPr>
        <p:txBody>
          <a:bodyPr wrap="square" lIns="0" tIns="0" rIns="0" bIns="0" rtlCol="0" anchor="ctr"/>
          <a:lstStyle/>
          <a:p>
            <a:pPr algn="ctr">
              <a:lnSpc>
                <a:spcPct val="110000"/>
              </a:lnSpc>
            </a:pPr>
            <a:r>
              <a:rPr lang="en-US" sz="89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Potentiel :</a:t>
            </a:r>
            <a:r>
              <a:rPr lang="en-US" sz="89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Réduction prélèvements ressources</a:t>
            </a:r>
            <a:endParaRPr lang="en-US" sz="1600" dirty="0"/>
          </a:p>
        </p:txBody>
      </p:sp>
      <p:sp>
        <p:nvSpPr>
          <p:cNvPr id="58" name="Shape 56"/>
          <p:cNvSpPr/>
          <p:nvPr/>
        </p:nvSpPr>
        <p:spPr>
          <a:xfrm>
            <a:off x="377461" y="5999276"/>
            <a:ext cx="11437077" cy="858724"/>
          </a:xfrm>
          <a:custGeom>
            <a:avLst/>
            <a:gdLst/>
            <a:ahLst/>
            <a:cxnLst/>
            <a:rect l="l" t="t" r="r" b="b"/>
            <a:pathLst>
              <a:path w="11437077" h="858724">
                <a:moveTo>
                  <a:pt x="75490" y="0"/>
                </a:moveTo>
                <a:lnTo>
                  <a:pt x="11361587" y="0"/>
                </a:lnTo>
                <a:cubicBezTo>
                  <a:pt x="11403279" y="0"/>
                  <a:pt x="11437077" y="33798"/>
                  <a:pt x="11437077" y="75490"/>
                </a:cubicBezTo>
                <a:lnTo>
                  <a:pt x="11437077" y="783234"/>
                </a:lnTo>
                <a:cubicBezTo>
                  <a:pt x="11437077" y="824926"/>
                  <a:pt x="11403279" y="858724"/>
                  <a:pt x="11361587" y="858724"/>
                </a:cubicBezTo>
                <a:lnTo>
                  <a:pt x="75490" y="858724"/>
                </a:lnTo>
                <a:cubicBezTo>
                  <a:pt x="33798" y="858724"/>
                  <a:pt x="0" y="824926"/>
                  <a:pt x="0" y="783234"/>
                </a:cubicBezTo>
                <a:lnTo>
                  <a:pt x="0" y="75490"/>
                </a:lnTo>
                <a:cubicBezTo>
                  <a:pt x="0" y="33826"/>
                  <a:pt x="33826" y="0"/>
                  <a:pt x="75490" y="0"/>
                </a:cubicBezTo>
                <a:close/>
              </a:path>
            </a:pathLst>
          </a:custGeom>
          <a:solidFill>
            <a:srgbClr val="34495E"/>
          </a:solidFill>
        </p:spPr>
      </p:sp>
      <p:sp>
        <p:nvSpPr>
          <p:cNvPr id="59" name="Shape 57"/>
          <p:cNvSpPr/>
          <p:nvPr/>
        </p:nvSpPr>
        <p:spPr>
          <a:xfrm>
            <a:off x="519009" y="6315399"/>
            <a:ext cx="226477" cy="226477"/>
          </a:xfrm>
          <a:custGeom>
            <a:avLst/>
            <a:gdLst/>
            <a:ahLst/>
            <a:cxnLst/>
            <a:rect l="l" t="t" r="r" b="b"/>
            <a:pathLst>
              <a:path w="226477" h="226477">
                <a:moveTo>
                  <a:pt x="28310" y="28310"/>
                </a:moveTo>
                <a:cubicBezTo>
                  <a:pt x="28310" y="20480"/>
                  <a:pt x="21984" y="14155"/>
                  <a:pt x="14155" y="14155"/>
                </a:cubicBezTo>
                <a:cubicBezTo>
                  <a:pt x="6325" y="14155"/>
                  <a:pt x="0" y="20480"/>
                  <a:pt x="0" y="28310"/>
                </a:cubicBezTo>
                <a:lnTo>
                  <a:pt x="0" y="176935"/>
                </a:lnTo>
                <a:cubicBezTo>
                  <a:pt x="0" y="196486"/>
                  <a:pt x="15836" y="212322"/>
                  <a:pt x="35387" y="212322"/>
                </a:cubicBezTo>
                <a:lnTo>
                  <a:pt x="212322" y="212322"/>
                </a:lnTo>
                <a:cubicBezTo>
                  <a:pt x="220151" y="212322"/>
                  <a:pt x="226477" y="205997"/>
                  <a:pt x="226477" y="198167"/>
                </a:cubicBezTo>
                <a:cubicBezTo>
                  <a:pt x="226477" y="190338"/>
                  <a:pt x="220151" y="184012"/>
                  <a:pt x="212322" y="184012"/>
                </a:cubicBezTo>
                <a:lnTo>
                  <a:pt x="35387" y="184012"/>
                </a:lnTo>
                <a:cubicBezTo>
                  <a:pt x="31494" y="184012"/>
                  <a:pt x="28310" y="180828"/>
                  <a:pt x="28310" y="176935"/>
                </a:cubicBezTo>
                <a:lnTo>
                  <a:pt x="28310" y="28310"/>
                </a:lnTo>
                <a:close/>
                <a:moveTo>
                  <a:pt x="208164" y="66616"/>
                </a:moveTo>
                <a:cubicBezTo>
                  <a:pt x="213693" y="61087"/>
                  <a:pt x="213693" y="52107"/>
                  <a:pt x="208164" y="46578"/>
                </a:cubicBezTo>
                <a:cubicBezTo>
                  <a:pt x="202635" y="41049"/>
                  <a:pt x="193655" y="41049"/>
                  <a:pt x="188126" y="46578"/>
                </a:cubicBezTo>
                <a:lnTo>
                  <a:pt x="141548" y="93201"/>
                </a:lnTo>
                <a:lnTo>
                  <a:pt x="116158" y="67855"/>
                </a:lnTo>
                <a:cubicBezTo>
                  <a:pt x="110629" y="62325"/>
                  <a:pt x="101649" y="62325"/>
                  <a:pt x="96120" y="67855"/>
                </a:cubicBezTo>
                <a:lnTo>
                  <a:pt x="53656" y="110319"/>
                </a:lnTo>
                <a:cubicBezTo>
                  <a:pt x="48126" y="115848"/>
                  <a:pt x="48126" y="124828"/>
                  <a:pt x="53656" y="130357"/>
                </a:cubicBezTo>
                <a:cubicBezTo>
                  <a:pt x="59185" y="135886"/>
                  <a:pt x="68164" y="135886"/>
                  <a:pt x="73693" y="130357"/>
                </a:cubicBezTo>
                <a:lnTo>
                  <a:pt x="106161" y="97889"/>
                </a:lnTo>
                <a:lnTo>
                  <a:pt x="131551" y="123279"/>
                </a:lnTo>
                <a:cubicBezTo>
                  <a:pt x="137080" y="128809"/>
                  <a:pt x="146060" y="128809"/>
                  <a:pt x="151589" y="123279"/>
                </a:cubicBezTo>
                <a:lnTo>
                  <a:pt x="208208" y="66660"/>
                </a:lnTo>
                <a:close/>
              </a:path>
            </a:pathLst>
          </a:custGeom>
          <a:solidFill>
            <a:srgbClr val="16A085"/>
          </a:solidFill>
        </p:spPr>
      </p:sp>
      <p:sp>
        <p:nvSpPr>
          <p:cNvPr id="60" name="Text 58"/>
          <p:cNvSpPr/>
          <p:nvPr/>
        </p:nvSpPr>
        <p:spPr>
          <a:xfrm>
            <a:off x="887034" y="6112514"/>
            <a:ext cx="10889759" cy="226477"/>
          </a:xfrm>
          <a:prstGeom prst="rect">
            <a:avLst/>
          </a:prstGeom>
          <a:noFill/>
        </p:spPr>
        <p:txBody>
          <a:bodyPr wrap="square" lIns="0" tIns="0" rIns="0" bIns="0" rtlCol="0" anchor="ctr"/>
          <a:lstStyle/>
          <a:p>
            <a:pPr>
              <a:lnSpc>
                <a:spcPct val="120000"/>
              </a:lnSpc>
            </a:pPr>
            <a:r>
              <a:rPr lang="en-US" sz="1190" b="1" dirty="0">
                <a:solidFill>
                  <a:srgbClr val="ECF0F1"/>
                </a:solidFill>
                <a:latin typeface="Liter" panose="02000503030000020004" pitchFamily="34" charset="0"/>
                <a:ea typeface="Liter" panose="02000503030000020004" pitchFamily="34" charset="-122"/>
                <a:cs typeface="Liter" panose="02000503030000020004" pitchFamily="34" charset="-120"/>
              </a:rPr>
              <a:t>Impact Économique et Environnemental</a:t>
            </a:r>
            <a:endParaRPr lang="en-US" sz="1600" dirty="0"/>
          </a:p>
        </p:txBody>
      </p:sp>
      <p:sp>
        <p:nvSpPr>
          <p:cNvPr id="61" name="Text 59"/>
          <p:cNvSpPr/>
          <p:nvPr/>
        </p:nvSpPr>
        <p:spPr>
          <a:xfrm>
            <a:off x="887034" y="6376737"/>
            <a:ext cx="10870885" cy="368025"/>
          </a:xfrm>
          <a:prstGeom prst="rect">
            <a:avLst/>
          </a:prstGeom>
          <a:noFill/>
        </p:spPr>
        <p:txBody>
          <a:bodyPr wrap="square" lIns="0" tIns="0" rIns="0" bIns="0" rtlCol="0" anchor="ctr"/>
          <a:lstStyle/>
          <a:p>
            <a:pPr>
              <a:lnSpc>
                <a:spcPct val="140000"/>
              </a:lnSpc>
            </a:pPr>
            <a:r>
              <a:rPr lang="en-US" sz="890"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La transformation des stations en bio-usines représente une </a:t>
            </a:r>
            <a:r>
              <a:rPr lang="en-US" sz="89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opportunité majeure</a:t>
            </a:r>
            <a:r>
              <a:rPr lang="en-US" sz="890"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 : réduction des coûts d'exploitation, création de revenus (vente énergie, matières), diminution empreinte carbone, et contribution aux objectifs de développement durable.</a:t>
            </a:r>
            <a:endParaRPr lang="en-US" sz="1600" dirty="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4495E"/>
        </a:solidFill>
        <a:effectLst/>
      </p:bgPr>
    </p:bg>
    <p:spTree>
      <p:nvGrpSpPr>
        <p:cNvPr id="1" name=""/>
        <p:cNvGrpSpPr/>
        <p:nvPr/>
      </p:nvGrpSpPr>
      <p:grpSpPr>
        <a:xfrm>
          <a:off x="0" y="0"/>
          <a:ext cx="0" cy="0"/>
          <a:chOff x="0" y="0"/>
          <a:chExt cx="0" cy="0"/>
        </a:xfrm>
      </p:grpSpPr>
      <p:pic>
        <p:nvPicPr>
          <p:cNvPr id="2" name="Image 0" descr="https://kimi-web-img.moonshot.cn/img/media.wired.com/31b0e739a10f3ece955cae856f898738fabf1b28.jpg"/>
          <p:cNvPicPr>
            <a:picLocks noChangeAspect="1"/>
          </p:cNvPicPr>
          <p:nvPr/>
        </p:nvPicPr>
        <p:blipFill>
          <a:blip r:embed="rId1">
            <a:alphaModFix amt="20000"/>
          </a:blip>
          <a:srcRect t="12500" b="12500"/>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4495E"/>
              </a:gs>
              <a:gs pos="50000">
                <a:srgbClr val="34495E">
                  <a:alpha val="95000"/>
                </a:srgbClr>
              </a:gs>
              <a:gs pos="100000">
                <a:srgbClr val="000000">
                  <a:alpha val="0"/>
                </a:srgbClr>
              </a:gs>
            </a:gsLst>
            <a:lin ang="0" scaled="1"/>
          </a:gradFill>
        </p:spPr>
      </p:sp>
      <p:sp>
        <p:nvSpPr>
          <p:cNvPr id="4" name="Shape 1"/>
          <p:cNvSpPr/>
          <p:nvPr/>
        </p:nvSpPr>
        <p:spPr>
          <a:xfrm>
            <a:off x="381000" y="1776413"/>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16A085"/>
          </a:solidFill>
        </p:spPr>
      </p:sp>
      <p:sp>
        <p:nvSpPr>
          <p:cNvPr id="5" name="Text 2"/>
          <p:cNvSpPr/>
          <p:nvPr/>
        </p:nvSpPr>
        <p:spPr>
          <a:xfrm>
            <a:off x="295275" y="1776413"/>
            <a:ext cx="933450" cy="762000"/>
          </a:xfrm>
          <a:prstGeom prst="rect">
            <a:avLst/>
          </a:prstGeom>
          <a:noFill/>
        </p:spPr>
        <p:txBody>
          <a:bodyPr wrap="square" lIns="0" tIns="0" rIns="0" bIns="0" rtlCol="0" anchor="ctr"/>
          <a:lstStyle/>
          <a:p>
            <a:pPr algn="ctr">
              <a:lnSpc>
                <a:spcPct val="90000"/>
              </a:lnSpc>
            </a:pPr>
            <a:r>
              <a:rPr lang="en-US" sz="2700" b="1" dirty="0">
                <a:solidFill>
                  <a:srgbClr val="FFFFFF"/>
                </a:solidFill>
                <a:latin typeface="Liter" panose="02000503030000020004" pitchFamily="34" charset="0"/>
                <a:ea typeface="Liter" panose="02000503030000020004" pitchFamily="34" charset="-122"/>
                <a:cs typeface="Liter" panose="02000503030000020004" pitchFamily="34" charset="-120"/>
              </a:rPr>
              <a:t>06</a:t>
            </a:r>
            <a:endParaRPr lang="en-US" sz="1600" dirty="0"/>
          </a:p>
        </p:txBody>
      </p:sp>
      <p:sp>
        <p:nvSpPr>
          <p:cNvPr id="6" name="Shape 3"/>
          <p:cNvSpPr/>
          <p:nvPr/>
        </p:nvSpPr>
        <p:spPr>
          <a:xfrm>
            <a:off x="1295400" y="2138363"/>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16A085"/>
          </a:solidFill>
        </p:spPr>
      </p:sp>
      <p:sp>
        <p:nvSpPr>
          <p:cNvPr id="7" name="Text 4"/>
          <p:cNvSpPr/>
          <p:nvPr/>
        </p:nvSpPr>
        <p:spPr>
          <a:xfrm>
            <a:off x="381000" y="2767013"/>
            <a:ext cx="4991100" cy="1714500"/>
          </a:xfrm>
          <a:prstGeom prst="rect">
            <a:avLst/>
          </a:prstGeom>
          <a:noFill/>
        </p:spPr>
        <p:txBody>
          <a:bodyPr wrap="square" lIns="0" tIns="0" rIns="0" bIns="0" rtlCol="0" anchor="ctr"/>
          <a:lstStyle/>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Enjeux et</a:t>
            </a:r>
            <a:endParaRPr lang="en-US" sz="1600" dirty="0"/>
          </a:p>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Perspectives</a:t>
            </a:r>
            <a:endParaRPr lang="en-US" sz="1600" dirty="0"/>
          </a:p>
        </p:txBody>
      </p:sp>
      <p:sp>
        <p:nvSpPr>
          <p:cNvPr id="8" name="Text 5"/>
          <p:cNvSpPr/>
          <p:nvPr/>
        </p:nvSpPr>
        <p:spPr>
          <a:xfrm>
            <a:off x="381000" y="4710113"/>
            <a:ext cx="4762500" cy="371475"/>
          </a:xfrm>
          <a:prstGeom prst="rect">
            <a:avLst/>
          </a:prstGeom>
          <a:noFill/>
        </p:spPr>
        <p:txBody>
          <a:bodyPr wrap="square" lIns="0" tIns="0" rIns="0" bIns="0" rtlCol="0" anchor="ctr"/>
          <a:lstStyle/>
          <a:p>
            <a:pPr>
              <a:lnSpc>
                <a:spcPct val="140000"/>
              </a:lnSpc>
            </a:pPr>
            <a:r>
              <a:rPr lang="en-US" sz="1800" dirty="0">
                <a:solidFill>
                  <a:srgbClr val="ECF0F1">
                    <a:alpha val="80000"/>
                  </a:srgbClr>
                </a:solidFill>
                <a:latin typeface="Quattrocento Sans" panose="020B0502050000020003" pitchFamily="34" charset="0"/>
                <a:ea typeface="Quattrocento Sans" panose="020B0502050000020003" pitchFamily="34" charset="-122"/>
                <a:cs typeface="Quattrocento Sans" panose="020B0502050000020003" pitchFamily="34" charset="-120"/>
              </a:rPr>
              <a:t>Vers une gestion durable et intelligente de l'eau</a:t>
            </a:r>
            <a:endParaRPr lang="en-US" sz="1600" dirty="0"/>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p:spPr>
        <p:txBody>
          <a:bodyPr wrap="square" lIns="0" tIns="0" rIns="0" bIns="0" rtlCol="0" anchor="ctr"/>
          <a:lstStyle/>
          <a:p>
            <a:pPr>
              <a:lnSpc>
                <a:spcPct val="120000"/>
              </a:lnSpc>
            </a:pPr>
            <a:r>
              <a:rPr lang="en-US" sz="1050"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06 | Vision Intégrée</a:t>
            </a:r>
            <a:endParaRPr lang="en-US" sz="1600" dirty="0"/>
          </a:p>
        </p:txBody>
      </p:sp>
      <p:sp>
        <p:nvSpPr>
          <p:cNvPr id="3" name="Text 1"/>
          <p:cNvSpPr/>
          <p:nvPr/>
        </p:nvSpPr>
        <p:spPr>
          <a:xfrm>
            <a:off x="381000" y="647700"/>
            <a:ext cx="11601450" cy="381000"/>
          </a:xfrm>
          <a:prstGeom prst="rect">
            <a:avLst/>
          </a:prstGeom>
          <a:noFill/>
        </p:spPr>
        <p:txBody>
          <a:bodyPr wrap="square" lIns="0" tIns="0" rIns="0" bIns="0" rtlCol="0" anchor="ctr"/>
          <a:lstStyle/>
          <a:p>
            <a:pPr>
              <a:lnSpc>
                <a:spcPct val="90000"/>
              </a:lnSpc>
            </a:pPr>
            <a:r>
              <a:rPr lang="en-US" sz="2700" b="1" dirty="0">
                <a:solidFill>
                  <a:srgbClr val="34495E"/>
                </a:solidFill>
                <a:latin typeface="Liter" panose="02000503030000020004" pitchFamily="34" charset="0"/>
                <a:ea typeface="Liter" panose="02000503030000020004" pitchFamily="34" charset="-122"/>
                <a:cs typeface="Liter" panose="02000503030000020004" pitchFamily="34" charset="-120"/>
              </a:rPr>
              <a:t>Intégration et Gestion Durable</a:t>
            </a:r>
            <a:endParaRPr lang="en-US" sz="1600" dirty="0"/>
          </a:p>
        </p:txBody>
      </p:sp>
      <p:sp>
        <p:nvSpPr>
          <p:cNvPr id="4" name="Shape 2"/>
          <p:cNvSpPr/>
          <p:nvPr/>
        </p:nvSpPr>
        <p:spPr>
          <a:xfrm>
            <a:off x="381000" y="1143000"/>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16A085"/>
          </a:solidFill>
        </p:spPr>
      </p:sp>
      <p:sp>
        <p:nvSpPr>
          <p:cNvPr id="5" name="Shape 3"/>
          <p:cNvSpPr/>
          <p:nvPr/>
        </p:nvSpPr>
        <p:spPr>
          <a:xfrm>
            <a:off x="381000" y="1352550"/>
            <a:ext cx="7515225" cy="2105025"/>
          </a:xfrm>
          <a:custGeom>
            <a:avLst/>
            <a:gdLst/>
            <a:ahLst/>
            <a:cxnLst/>
            <a:rect l="l" t="t" r="r" b="b"/>
            <a:pathLst>
              <a:path w="7515225" h="2105025">
                <a:moveTo>
                  <a:pt x="38100" y="0"/>
                </a:moveTo>
                <a:lnTo>
                  <a:pt x="7477125" y="0"/>
                </a:lnTo>
                <a:cubicBezTo>
                  <a:pt x="7498153" y="0"/>
                  <a:pt x="7515225" y="17072"/>
                  <a:pt x="7515225" y="38100"/>
                </a:cubicBezTo>
                <a:lnTo>
                  <a:pt x="7515225" y="2028823"/>
                </a:lnTo>
                <a:cubicBezTo>
                  <a:pt x="7515225" y="2070908"/>
                  <a:pt x="7481108" y="2105025"/>
                  <a:pt x="7439023" y="2105025"/>
                </a:cubicBezTo>
                <a:lnTo>
                  <a:pt x="76202" y="2105025"/>
                </a:lnTo>
                <a:cubicBezTo>
                  <a:pt x="34117" y="2105025"/>
                  <a:pt x="0" y="2070908"/>
                  <a:pt x="0" y="2028823"/>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6" name="Shape 4"/>
          <p:cNvSpPr/>
          <p:nvPr/>
        </p:nvSpPr>
        <p:spPr>
          <a:xfrm>
            <a:off x="381000" y="1352550"/>
            <a:ext cx="7515225" cy="38100"/>
          </a:xfrm>
          <a:custGeom>
            <a:avLst/>
            <a:gdLst/>
            <a:ahLst/>
            <a:cxnLst/>
            <a:rect l="l" t="t" r="r" b="b"/>
            <a:pathLst>
              <a:path w="7515225" h="38100">
                <a:moveTo>
                  <a:pt x="38100" y="0"/>
                </a:moveTo>
                <a:lnTo>
                  <a:pt x="7477125" y="0"/>
                </a:lnTo>
                <a:cubicBezTo>
                  <a:pt x="7498153" y="0"/>
                  <a:pt x="7515225" y="17072"/>
                  <a:pt x="7515225" y="38100"/>
                </a:cubicBezTo>
                <a:lnTo>
                  <a:pt x="7515225" y="38100"/>
                </a:lnTo>
                <a:lnTo>
                  <a:pt x="0" y="38100"/>
                </a:lnTo>
                <a:lnTo>
                  <a:pt x="0" y="38100"/>
                </a:lnTo>
                <a:cubicBezTo>
                  <a:pt x="0" y="17072"/>
                  <a:pt x="17072" y="0"/>
                  <a:pt x="38100" y="0"/>
                </a:cubicBezTo>
                <a:close/>
              </a:path>
            </a:pathLst>
          </a:custGeom>
          <a:solidFill>
            <a:srgbClr val="16A085"/>
          </a:solidFill>
        </p:spPr>
      </p:sp>
      <p:sp>
        <p:nvSpPr>
          <p:cNvPr id="7" name="Shape 5"/>
          <p:cNvSpPr/>
          <p:nvPr/>
        </p:nvSpPr>
        <p:spPr>
          <a:xfrm>
            <a:off x="557213" y="1571625"/>
            <a:ext cx="171450" cy="171450"/>
          </a:xfrm>
          <a:custGeom>
            <a:avLst/>
            <a:gdLst/>
            <a:ahLst/>
            <a:cxnLst/>
            <a:rect l="l" t="t" r="r" b="b"/>
            <a:pathLst>
              <a:path w="171450" h="171450">
                <a:moveTo>
                  <a:pt x="75009" y="0"/>
                </a:moveTo>
                <a:cubicBezTo>
                  <a:pt x="86830" y="0"/>
                  <a:pt x="96441" y="7200"/>
                  <a:pt x="96441" y="16073"/>
                </a:cubicBezTo>
                <a:cubicBezTo>
                  <a:pt x="96441" y="19556"/>
                  <a:pt x="94967" y="22771"/>
                  <a:pt x="92422" y="25416"/>
                </a:cubicBezTo>
                <a:cubicBezTo>
                  <a:pt x="90212" y="27727"/>
                  <a:pt x="88404" y="30540"/>
                  <a:pt x="88404" y="33754"/>
                </a:cubicBezTo>
                <a:cubicBezTo>
                  <a:pt x="88404" y="38777"/>
                  <a:pt x="92489" y="42863"/>
                  <a:pt x="97512" y="42863"/>
                </a:cubicBezTo>
                <a:lnTo>
                  <a:pt x="112514" y="42863"/>
                </a:lnTo>
                <a:cubicBezTo>
                  <a:pt x="121388" y="42863"/>
                  <a:pt x="128588" y="50062"/>
                  <a:pt x="128588" y="58936"/>
                </a:cubicBezTo>
                <a:lnTo>
                  <a:pt x="128588" y="73938"/>
                </a:lnTo>
                <a:cubicBezTo>
                  <a:pt x="128588" y="78961"/>
                  <a:pt x="132673" y="83046"/>
                  <a:pt x="137696" y="83046"/>
                </a:cubicBezTo>
                <a:cubicBezTo>
                  <a:pt x="140877" y="83046"/>
                  <a:pt x="143723" y="81238"/>
                  <a:pt x="146034" y="79028"/>
                </a:cubicBezTo>
                <a:cubicBezTo>
                  <a:pt x="148679" y="76516"/>
                  <a:pt x="151894" y="75009"/>
                  <a:pt x="155377" y="75009"/>
                </a:cubicBezTo>
                <a:cubicBezTo>
                  <a:pt x="164250" y="75009"/>
                  <a:pt x="171450" y="84620"/>
                  <a:pt x="171450" y="96441"/>
                </a:cubicBezTo>
                <a:cubicBezTo>
                  <a:pt x="171450" y="108261"/>
                  <a:pt x="164250" y="117872"/>
                  <a:pt x="155377" y="117872"/>
                </a:cubicBezTo>
                <a:cubicBezTo>
                  <a:pt x="151894" y="117872"/>
                  <a:pt x="148646" y="116398"/>
                  <a:pt x="146034" y="113854"/>
                </a:cubicBezTo>
                <a:cubicBezTo>
                  <a:pt x="143723" y="111643"/>
                  <a:pt x="140910" y="109835"/>
                  <a:pt x="137696" y="109835"/>
                </a:cubicBezTo>
                <a:cubicBezTo>
                  <a:pt x="132673" y="109835"/>
                  <a:pt x="128588" y="113920"/>
                  <a:pt x="128588" y="118943"/>
                </a:cubicBezTo>
                <a:lnTo>
                  <a:pt x="128588" y="155377"/>
                </a:lnTo>
                <a:cubicBezTo>
                  <a:pt x="128588" y="164250"/>
                  <a:pt x="121388" y="171450"/>
                  <a:pt x="112514" y="171450"/>
                </a:cubicBezTo>
                <a:lnTo>
                  <a:pt x="93494" y="171450"/>
                </a:lnTo>
                <a:cubicBezTo>
                  <a:pt x="89208" y="171450"/>
                  <a:pt x="85725" y="167967"/>
                  <a:pt x="85725" y="163681"/>
                </a:cubicBezTo>
                <a:cubicBezTo>
                  <a:pt x="85725" y="160600"/>
                  <a:pt x="87667" y="157888"/>
                  <a:pt x="90145" y="156046"/>
                </a:cubicBezTo>
                <a:cubicBezTo>
                  <a:pt x="94030" y="153133"/>
                  <a:pt x="96441" y="149115"/>
                  <a:pt x="96441" y="144661"/>
                </a:cubicBezTo>
                <a:cubicBezTo>
                  <a:pt x="96441" y="135787"/>
                  <a:pt x="86830" y="128588"/>
                  <a:pt x="75009" y="128588"/>
                </a:cubicBezTo>
                <a:cubicBezTo>
                  <a:pt x="63189" y="128588"/>
                  <a:pt x="53578" y="135787"/>
                  <a:pt x="53578" y="144661"/>
                </a:cubicBezTo>
                <a:cubicBezTo>
                  <a:pt x="53578" y="149115"/>
                  <a:pt x="55989" y="153133"/>
                  <a:pt x="59874" y="156046"/>
                </a:cubicBezTo>
                <a:cubicBezTo>
                  <a:pt x="62352" y="157888"/>
                  <a:pt x="64294" y="160567"/>
                  <a:pt x="64294" y="163681"/>
                </a:cubicBezTo>
                <a:cubicBezTo>
                  <a:pt x="64294" y="167967"/>
                  <a:pt x="60811" y="171450"/>
                  <a:pt x="56525" y="171450"/>
                </a:cubicBezTo>
                <a:lnTo>
                  <a:pt x="16073" y="171450"/>
                </a:lnTo>
                <a:cubicBezTo>
                  <a:pt x="7200" y="171450"/>
                  <a:pt x="0" y="164250"/>
                  <a:pt x="0" y="155377"/>
                </a:cubicBezTo>
                <a:lnTo>
                  <a:pt x="0" y="114925"/>
                </a:lnTo>
                <a:cubicBezTo>
                  <a:pt x="0" y="110639"/>
                  <a:pt x="3483" y="107156"/>
                  <a:pt x="7769" y="107156"/>
                </a:cubicBezTo>
                <a:cubicBezTo>
                  <a:pt x="10850" y="107156"/>
                  <a:pt x="13562" y="109098"/>
                  <a:pt x="15404" y="111576"/>
                </a:cubicBezTo>
                <a:cubicBezTo>
                  <a:pt x="18317" y="115461"/>
                  <a:pt x="22335" y="117872"/>
                  <a:pt x="26789" y="117872"/>
                </a:cubicBezTo>
                <a:cubicBezTo>
                  <a:pt x="35663" y="117872"/>
                  <a:pt x="42863" y="108261"/>
                  <a:pt x="42863" y="96441"/>
                </a:cubicBezTo>
                <a:cubicBezTo>
                  <a:pt x="42863" y="84620"/>
                  <a:pt x="35663" y="75009"/>
                  <a:pt x="26789" y="75009"/>
                </a:cubicBezTo>
                <a:cubicBezTo>
                  <a:pt x="22335" y="75009"/>
                  <a:pt x="18317" y="77420"/>
                  <a:pt x="15404" y="81305"/>
                </a:cubicBezTo>
                <a:cubicBezTo>
                  <a:pt x="13562" y="83783"/>
                  <a:pt x="10883" y="85725"/>
                  <a:pt x="7769" y="85725"/>
                </a:cubicBezTo>
                <a:cubicBezTo>
                  <a:pt x="3483" y="85725"/>
                  <a:pt x="0" y="82242"/>
                  <a:pt x="0" y="77956"/>
                </a:cubicBezTo>
                <a:lnTo>
                  <a:pt x="0" y="58936"/>
                </a:lnTo>
                <a:cubicBezTo>
                  <a:pt x="0" y="50062"/>
                  <a:pt x="7200" y="42863"/>
                  <a:pt x="16073" y="42863"/>
                </a:cubicBezTo>
                <a:lnTo>
                  <a:pt x="52507" y="42863"/>
                </a:lnTo>
                <a:cubicBezTo>
                  <a:pt x="57530" y="42863"/>
                  <a:pt x="61615" y="38777"/>
                  <a:pt x="61615" y="33754"/>
                </a:cubicBezTo>
                <a:cubicBezTo>
                  <a:pt x="61615" y="30573"/>
                  <a:pt x="59807" y="27727"/>
                  <a:pt x="57596" y="25416"/>
                </a:cubicBezTo>
                <a:cubicBezTo>
                  <a:pt x="55085" y="22771"/>
                  <a:pt x="53578" y="19556"/>
                  <a:pt x="53578" y="16073"/>
                </a:cubicBezTo>
                <a:cubicBezTo>
                  <a:pt x="53578" y="7200"/>
                  <a:pt x="63189" y="0"/>
                  <a:pt x="75009" y="0"/>
                </a:cubicBezTo>
                <a:close/>
              </a:path>
            </a:pathLst>
          </a:custGeom>
          <a:solidFill>
            <a:srgbClr val="16A085"/>
          </a:solidFill>
        </p:spPr>
      </p:sp>
      <p:sp>
        <p:nvSpPr>
          <p:cNvPr id="8" name="Text 6"/>
          <p:cNvSpPr/>
          <p:nvPr/>
        </p:nvSpPr>
        <p:spPr>
          <a:xfrm>
            <a:off x="752475" y="1524000"/>
            <a:ext cx="7077075"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Gestion Intégrée de l'Eau Urbaine (GIEU)</a:t>
            </a:r>
            <a:endParaRPr lang="en-US" sz="1600" dirty="0"/>
          </a:p>
        </p:txBody>
      </p:sp>
      <p:sp>
        <p:nvSpPr>
          <p:cNvPr id="9" name="Text 7"/>
          <p:cNvSpPr/>
          <p:nvPr/>
        </p:nvSpPr>
        <p:spPr>
          <a:xfrm>
            <a:off x="533400" y="1905000"/>
            <a:ext cx="7277100" cy="219075"/>
          </a:xfrm>
          <a:prstGeom prst="rect">
            <a:avLst/>
          </a:prstGeom>
          <a:noFill/>
        </p:spPr>
        <p:txBody>
          <a:bodyPr wrap="square" lIns="0" tIns="0" rIns="0" bIns="0" rtlCol="0" anchor="ctr"/>
          <a:lstStyle/>
          <a:p>
            <a:pPr>
              <a:lnSpc>
                <a:spcPct val="140000"/>
              </a:lnSpc>
            </a:pPr>
            <a:r>
              <a:rPr lang="en-US" sz="105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Approche holistique</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coordonnant l'ensemble des systèmes hydrauliques urbains dans une vision globale et durable.</a:t>
            </a:r>
            <a:endParaRPr lang="en-US" sz="1600" dirty="0"/>
          </a:p>
        </p:txBody>
      </p:sp>
      <p:sp>
        <p:nvSpPr>
          <p:cNvPr id="10" name="Shape 8"/>
          <p:cNvSpPr/>
          <p:nvPr/>
        </p:nvSpPr>
        <p:spPr>
          <a:xfrm>
            <a:off x="533400" y="2235994"/>
            <a:ext cx="3571875" cy="495300"/>
          </a:xfrm>
          <a:custGeom>
            <a:avLst/>
            <a:gdLst/>
            <a:ahLst/>
            <a:cxnLst/>
            <a:rect l="l" t="t" r="r" b="b"/>
            <a:pathLst>
              <a:path w="3571875" h="495300">
                <a:moveTo>
                  <a:pt x="76202" y="0"/>
                </a:moveTo>
                <a:lnTo>
                  <a:pt x="3495673" y="0"/>
                </a:lnTo>
                <a:cubicBezTo>
                  <a:pt x="3537758" y="0"/>
                  <a:pt x="3571875" y="34117"/>
                  <a:pt x="3571875" y="76202"/>
                </a:cubicBezTo>
                <a:lnTo>
                  <a:pt x="3571875" y="419098"/>
                </a:lnTo>
                <a:cubicBezTo>
                  <a:pt x="3571875" y="461183"/>
                  <a:pt x="3537758" y="495300"/>
                  <a:pt x="3495673" y="495300"/>
                </a:cubicBezTo>
                <a:lnTo>
                  <a:pt x="76202" y="495300"/>
                </a:lnTo>
                <a:cubicBezTo>
                  <a:pt x="34117" y="495300"/>
                  <a:pt x="0" y="461183"/>
                  <a:pt x="0" y="419098"/>
                </a:cubicBezTo>
                <a:lnTo>
                  <a:pt x="0" y="76202"/>
                </a:lnTo>
                <a:cubicBezTo>
                  <a:pt x="0" y="34117"/>
                  <a:pt x="34117" y="0"/>
                  <a:pt x="76202" y="0"/>
                </a:cubicBezTo>
                <a:close/>
              </a:path>
            </a:pathLst>
          </a:custGeom>
          <a:solidFill>
            <a:srgbClr val="F4F6F7"/>
          </a:solidFill>
        </p:spPr>
      </p:sp>
      <p:sp>
        <p:nvSpPr>
          <p:cNvPr id="11" name="Shape 9"/>
          <p:cNvSpPr/>
          <p:nvPr/>
        </p:nvSpPr>
        <p:spPr>
          <a:xfrm>
            <a:off x="616744" y="2331244"/>
            <a:ext cx="128588" cy="114300"/>
          </a:xfrm>
          <a:custGeom>
            <a:avLst/>
            <a:gdLst/>
            <a:ahLst/>
            <a:cxnLst/>
            <a:rect l="l" t="t" r="r" b="b"/>
            <a:pathLst>
              <a:path w="128588" h="114300">
                <a:moveTo>
                  <a:pt x="71438" y="0"/>
                </a:moveTo>
                <a:cubicBezTo>
                  <a:pt x="63557" y="0"/>
                  <a:pt x="57150" y="6407"/>
                  <a:pt x="57150" y="14288"/>
                </a:cubicBezTo>
                <a:lnTo>
                  <a:pt x="57150" y="21431"/>
                </a:lnTo>
                <a:lnTo>
                  <a:pt x="46434" y="21431"/>
                </a:lnTo>
                <a:lnTo>
                  <a:pt x="46434" y="5358"/>
                </a:lnTo>
                <a:cubicBezTo>
                  <a:pt x="46434" y="2389"/>
                  <a:pt x="44046" y="0"/>
                  <a:pt x="41077" y="0"/>
                </a:cubicBezTo>
                <a:cubicBezTo>
                  <a:pt x="38107" y="0"/>
                  <a:pt x="35719" y="2389"/>
                  <a:pt x="35719" y="5358"/>
                </a:cubicBezTo>
                <a:lnTo>
                  <a:pt x="35719" y="21431"/>
                </a:lnTo>
                <a:lnTo>
                  <a:pt x="21431" y="21431"/>
                </a:lnTo>
                <a:lnTo>
                  <a:pt x="21431" y="5358"/>
                </a:lnTo>
                <a:cubicBezTo>
                  <a:pt x="21431" y="2389"/>
                  <a:pt x="19043" y="0"/>
                  <a:pt x="16073" y="0"/>
                </a:cubicBezTo>
                <a:cubicBezTo>
                  <a:pt x="13104" y="0"/>
                  <a:pt x="10716" y="2389"/>
                  <a:pt x="10716" y="5358"/>
                </a:cubicBezTo>
                <a:lnTo>
                  <a:pt x="10716" y="21878"/>
                </a:lnTo>
                <a:cubicBezTo>
                  <a:pt x="4554" y="23463"/>
                  <a:pt x="0" y="29066"/>
                  <a:pt x="0" y="35719"/>
                </a:cubicBezTo>
                <a:lnTo>
                  <a:pt x="0" y="100013"/>
                </a:lnTo>
                <a:cubicBezTo>
                  <a:pt x="0" y="107893"/>
                  <a:pt x="6407" y="114300"/>
                  <a:pt x="14288" y="114300"/>
                </a:cubicBezTo>
                <a:lnTo>
                  <a:pt x="114300" y="114300"/>
                </a:lnTo>
                <a:cubicBezTo>
                  <a:pt x="122180" y="114300"/>
                  <a:pt x="128588" y="107893"/>
                  <a:pt x="128588" y="100013"/>
                </a:cubicBezTo>
                <a:lnTo>
                  <a:pt x="128588" y="57150"/>
                </a:lnTo>
                <a:cubicBezTo>
                  <a:pt x="128588" y="49270"/>
                  <a:pt x="122180" y="42863"/>
                  <a:pt x="114300" y="42863"/>
                </a:cubicBezTo>
                <a:lnTo>
                  <a:pt x="100013" y="42863"/>
                </a:lnTo>
                <a:lnTo>
                  <a:pt x="100013" y="14288"/>
                </a:lnTo>
                <a:cubicBezTo>
                  <a:pt x="100013" y="6407"/>
                  <a:pt x="93605" y="0"/>
                  <a:pt x="85725" y="0"/>
                </a:cubicBezTo>
                <a:lnTo>
                  <a:pt x="71438" y="0"/>
                </a:lnTo>
                <a:close/>
                <a:moveTo>
                  <a:pt x="85725" y="25003"/>
                </a:moveTo>
                <a:lnTo>
                  <a:pt x="85725" y="32147"/>
                </a:lnTo>
                <a:cubicBezTo>
                  <a:pt x="85725" y="34111"/>
                  <a:pt x="84118" y="35719"/>
                  <a:pt x="82153" y="35719"/>
                </a:cubicBezTo>
                <a:lnTo>
                  <a:pt x="75009" y="35719"/>
                </a:lnTo>
                <a:cubicBezTo>
                  <a:pt x="73045" y="35719"/>
                  <a:pt x="71438" y="34111"/>
                  <a:pt x="71438" y="32147"/>
                </a:cubicBezTo>
                <a:lnTo>
                  <a:pt x="71438" y="25003"/>
                </a:lnTo>
                <a:cubicBezTo>
                  <a:pt x="71438" y="23039"/>
                  <a:pt x="73045" y="21431"/>
                  <a:pt x="75009" y="21431"/>
                </a:cubicBezTo>
                <a:lnTo>
                  <a:pt x="82153" y="21431"/>
                </a:lnTo>
                <a:cubicBezTo>
                  <a:pt x="84118" y="21431"/>
                  <a:pt x="85725" y="23039"/>
                  <a:pt x="85725" y="25003"/>
                </a:cubicBezTo>
                <a:close/>
                <a:moveTo>
                  <a:pt x="82153" y="42863"/>
                </a:moveTo>
                <a:cubicBezTo>
                  <a:pt x="84118" y="42863"/>
                  <a:pt x="85725" y="44470"/>
                  <a:pt x="85725" y="46434"/>
                </a:cubicBezTo>
                <a:lnTo>
                  <a:pt x="85725" y="53578"/>
                </a:lnTo>
                <a:cubicBezTo>
                  <a:pt x="85725" y="55543"/>
                  <a:pt x="84118" y="57150"/>
                  <a:pt x="82153" y="57150"/>
                </a:cubicBezTo>
                <a:lnTo>
                  <a:pt x="75009" y="57150"/>
                </a:lnTo>
                <a:cubicBezTo>
                  <a:pt x="73045" y="57150"/>
                  <a:pt x="71438" y="55543"/>
                  <a:pt x="71438" y="53578"/>
                </a:cubicBezTo>
                <a:lnTo>
                  <a:pt x="71438" y="46434"/>
                </a:lnTo>
                <a:cubicBezTo>
                  <a:pt x="71438" y="44470"/>
                  <a:pt x="73045" y="42863"/>
                  <a:pt x="75009" y="42863"/>
                </a:cubicBezTo>
                <a:lnTo>
                  <a:pt x="82153" y="42863"/>
                </a:lnTo>
                <a:close/>
                <a:moveTo>
                  <a:pt x="85725" y="67866"/>
                </a:moveTo>
                <a:lnTo>
                  <a:pt x="85725" y="75009"/>
                </a:lnTo>
                <a:cubicBezTo>
                  <a:pt x="85725" y="76974"/>
                  <a:pt x="84118" y="78581"/>
                  <a:pt x="82153" y="78581"/>
                </a:cubicBezTo>
                <a:lnTo>
                  <a:pt x="75009" y="78581"/>
                </a:lnTo>
                <a:cubicBezTo>
                  <a:pt x="73045" y="78581"/>
                  <a:pt x="71438" y="76974"/>
                  <a:pt x="71438" y="75009"/>
                </a:cubicBezTo>
                <a:lnTo>
                  <a:pt x="71438" y="67866"/>
                </a:lnTo>
                <a:cubicBezTo>
                  <a:pt x="71438" y="65901"/>
                  <a:pt x="73045" y="64294"/>
                  <a:pt x="75009" y="64294"/>
                </a:cubicBezTo>
                <a:lnTo>
                  <a:pt x="82153" y="64294"/>
                </a:lnTo>
                <a:cubicBezTo>
                  <a:pt x="84118" y="64294"/>
                  <a:pt x="85725" y="65901"/>
                  <a:pt x="85725" y="67866"/>
                </a:cubicBezTo>
                <a:close/>
                <a:moveTo>
                  <a:pt x="110728" y="64294"/>
                </a:moveTo>
                <a:cubicBezTo>
                  <a:pt x="112693" y="64294"/>
                  <a:pt x="114300" y="65901"/>
                  <a:pt x="114300" y="67866"/>
                </a:cubicBezTo>
                <a:lnTo>
                  <a:pt x="114300" y="75009"/>
                </a:lnTo>
                <a:cubicBezTo>
                  <a:pt x="114300" y="76974"/>
                  <a:pt x="112693" y="78581"/>
                  <a:pt x="110728" y="78581"/>
                </a:cubicBezTo>
                <a:lnTo>
                  <a:pt x="103584" y="78581"/>
                </a:lnTo>
                <a:cubicBezTo>
                  <a:pt x="101620" y="78581"/>
                  <a:pt x="100013" y="76974"/>
                  <a:pt x="100013" y="75009"/>
                </a:cubicBezTo>
                <a:lnTo>
                  <a:pt x="100013" y="67866"/>
                </a:lnTo>
                <a:cubicBezTo>
                  <a:pt x="100013" y="65901"/>
                  <a:pt x="101620" y="64294"/>
                  <a:pt x="103584" y="64294"/>
                </a:cubicBezTo>
                <a:lnTo>
                  <a:pt x="110728" y="64294"/>
                </a:lnTo>
                <a:close/>
                <a:moveTo>
                  <a:pt x="57150" y="67866"/>
                </a:moveTo>
                <a:lnTo>
                  <a:pt x="57150" y="75009"/>
                </a:lnTo>
                <a:cubicBezTo>
                  <a:pt x="57150" y="76974"/>
                  <a:pt x="55543" y="78581"/>
                  <a:pt x="53578" y="78581"/>
                </a:cubicBezTo>
                <a:lnTo>
                  <a:pt x="46434" y="78581"/>
                </a:lnTo>
                <a:cubicBezTo>
                  <a:pt x="44470" y="78581"/>
                  <a:pt x="42863" y="76974"/>
                  <a:pt x="42863" y="75009"/>
                </a:cubicBezTo>
                <a:lnTo>
                  <a:pt x="42863" y="67866"/>
                </a:lnTo>
                <a:cubicBezTo>
                  <a:pt x="42863" y="65901"/>
                  <a:pt x="44470" y="64294"/>
                  <a:pt x="46434" y="64294"/>
                </a:cubicBezTo>
                <a:lnTo>
                  <a:pt x="53578" y="64294"/>
                </a:lnTo>
                <a:cubicBezTo>
                  <a:pt x="55543" y="64294"/>
                  <a:pt x="57150" y="65901"/>
                  <a:pt x="57150" y="67866"/>
                </a:cubicBezTo>
                <a:close/>
                <a:moveTo>
                  <a:pt x="53578" y="42863"/>
                </a:moveTo>
                <a:cubicBezTo>
                  <a:pt x="55543" y="42863"/>
                  <a:pt x="57150" y="44470"/>
                  <a:pt x="57150" y="46434"/>
                </a:cubicBezTo>
                <a:lnTo>
                  <a:pt x="57150" y="53578"/>
                </a:lnTo>
                <a:cubicBezTo>
                  <a:pt x="57150" y="55543"/>
                  <a:pt x="55543" y="57150"/>
                  <a:pt x="53578" y="57150"/>
                </a:cubicBezTo>
                <a:lnTo>
                  <a:pt x="46434" y="57150"/>
                </a:lnTo>
                <a:cubicBezTo>
                  <a:pt x="44470" y="57150"/>
                  <a:pt x="42863" y="55543"/>
                  <a:pt x="42863" y="53578"/>
                </a:cubicBezTo>
                <a:lnTo>
                  <a:pt x="42863" y="46434"/>
                </a:lnTo>
                <a:cubicBezTo>
                  <a:pt x="42863" y="44470"/>
                  <a:pt x="44470" y="42863"/>
                  <a:pt x="46434" y="42863"/>
                </a:cubicBezTo>
                <a:lnTo>
                  <a:pt x="53578" y="42863"/>
                </a:lnTo>
                <a:close/>
                <a:moveTo>
                  <a:pt x="28575" y="67866"/>
                </a:moveTo>
                <a:lnTo>
                  <a:pt x="28575" y="75009"/>
                </a:lnTo>
                <a:cubicBezTo>
                  <a:pt x="28575" y="76974"/>
                  <a:pt x="26968" y="78581"/>
                  <a:pt x="25003" y="78581"/>
                </a:cubicBezTo>
                <a:lnTo>
                  <a:pt x="17859" y="78581"/>
                </a:lnTo>
                <a:cubicBezTo>
                  <a:pt x="15895" y="78581"/>
                  <a:pt x="14288" y="76974"/>
                  <a:pt x="14288" y="75009"/>
                </a:cubicBezTo>
                <a:lnTo>
                  <a:pt x="14288" y="67866"/>
                </a:lnTo>
                <a:cubicBezTo>
                  <a:pt x="14288" y="65901"/>
                  <a:pt x="15895" y="64294"/>
                  <a:pt x="17859" y="64294"/>
                </a:cubicBezTo>
                <a:lnTo>
                  <a:pt x="25003" y="64294"/>
                </a:lnTo>
                <a:cubicBezTo>
                  <a:pt x="26968" y="64294"/>
                  <a:pt x="28575" y="65901"/>
                  <a:pt x="28575" y="67866"/>
                </a:cubicBezTo>
                <a:close/>
                <a:moveTo>
                  <a:pt x="25003" y="42863"/>
                </a:moveTo>
                <a:cubicBezTo>
                  <a:pt x="26968" y="42863"/>
                  <a:pt x="28575" y="44470"/>
                  <a:pt x="28575" y="46434"/>
                </a:cubicBezTo>
                <a:lnTo>
                  <a:pt x="28575" y="53578"/>
                </a:lnTo>
                <a:cubicBezTo>
                  <a:pt x="28575" y="55543"/>
                  <a:pt x="26968" y="57150"/>
                  <a:pt x="25003" y="57150"/>
                </a:cubicBezTo>
                <a:lnTo>
                  <a:pt x="17859" y="57150"/>
                </a:lnTo>
                <a:cubicBezTo>
                  <a:pt x="15895" y="57150"/>
                  <a:pt x="14288" y="55543"/>
                  <a:pt x="14288" y="53578"/>
                </a:cubicBezTo>
                <a:lnTo>
                  <a:pt x="14288" y="46434"/>
                </a:lnTo>
                <a:cubicBezTo>
                  <a:pt x="14288" y="44470"/>
                  <a:pt x="15895" y="42863"/>
                  <a:pt x="17859" y="42863"/>
                </a:cubicBezTo>
                <a:lnTo>
                  <a:pt x="25003" y="42863"/>
                </a:lnTo>
                <a:close/>
              </a:path>
            </a:pathLst>
          </a:custGeom>
          <a:solidFill>
            <a:srgbClr val="16A085"/>
          </a:solidFill>
        </p:spPr>
      </p:sp>
      <p:sp>
        <p:nvSpPr>
          <p:cNvPr id="12" name="Text 10"/>
          <p:cNvSpPr/>
          <p:nvPr/>
        </p:nvSpPr>
        <p:spPr>
          <a:xfrm>
            <a:off x="752475" y="2312194"/>
            <a:ext cx="3333750"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Urbanisme et Hydraulique</a:t>
            </a:r>
            <a:endParaRPr lang="en-US" sz="1600" dirty="0"/>
          </a:p>
        </p:txBody>
      </p:sp>
      <p:sp>
        <p:nvSpPr>
          <p:cNvPr id="13" name="Text 11"/>
          <p:cNvSpPr/>
          <p:nvPr/>
        </p:nvSpPr>
        <p:spPr>
          <a:xfrm>
            <a:off x="609600" y="2502694"/>
            <a:ext cx="3476625"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Intégration dès conception projets, dialogue urbanistes/ingénieurs</a:t>
            </a:r>
            <a:endParaRPr lang="en-US" sz="1600" dirty="0"/>
          </a:p>
        </p:txBody>
      </p:sp>
      <p:sp>
        <p:nvSpPr>
          <p:cNvPr id="14" name="Shape 12"/>
          <p:cNvSpPr/>
          <p:nvPr/>
        </p:nvSpPr>
        <p:spPr>
          <a:xfrm>
            <a:off x="4178201" y="2235994"/>
            <a:ext cx="3571875" cy="495300"/>
          </a:xfrm>
          <a:custGeom>
            <a:avLst/>
            <a:gdLst/>
            <a:ahLst/>
            <a:cxnLst/>
            <a:rect l="l" t="t" r="r" b="b"/>
            <a:pathLst>
              <a:path w="3571875" h="495300">
                <a:moveTo>
                  <a:pt x="76202" y="0"/>
                </a:moveTo>
                <a:lnTo>
                  <a:pt x="3495673" y="0"/>
                </a:lnTo>
                <a:cubicBezTo>
                  <a:pt x="3537758" y="0"/>
                  <a:pt x="3571875" y="34117"/>
                  <a:pt x="3571875" y="76202"/>
                </a:cubicBezTo>
                <a:lnTo>
                  <a:pt x="3571875" y="419098"/>
                </a:lnTo>
                <a:cubicBezTo>
                  <a:pt x="3571875" y="461183"/>
                  <a:pt x="3537758" y="495300"/>
                  <a:pt x="3495673" y="495300"/>
                </a:cubicBezTo>
                <a:lnTo>
                  <a:pt x="76202" y="495300"/>
                </a:lnTo>
                <a:cubicBezTo>
                  <a:pt x="34117" y="495300"/>
                  <a:pt x="0" y="461183"/>
                  <a:pt x="0" y="419098"/>
                </a:cubicBezTo>
                <a:lnTo>
                  <a:pt x="0" y="76202"/>
                </a:lnTo>
                <a:cubicBezTo>
                  <a:pt x="0" y="34117"/>
                  <a:pt x="34117" y="0"/>
                  <a:pt x="76202" y="0"/>
                </a:cubicBezTo>
                <a:close/>
              </a:path>
            </a:pathLst>
          </a:custGeom>
          <a:solidFill>
            <a:srgbClr val="F4F6F7"/>
          </a:solidFill>
        </p:spPr>
      </p:sp>
      <p:sp>
        <p:nvSpPr>
          <p:cNvPr id="15" name="Shape 13"/>
          <p:cNvSpPr/>
          <p:nvPr/>
        </p:nvSpPr>
        <p:spPr>
          <a:xfrm>
            <a:off x="4268688" y="2331244"/>
            <a:ext cx="114300" cy="114300"/>
          </a:xfrm>
          <a:custGeom>
            <a:avLst/>
            <a:gdLst/>
            <a:ahLst/>
            <a:cxnLst/>
            <a:rect l="l" t="t" r="r" b="b"/>
            <a:pathLst>
              <a:path w="114300" h="114300">
                <a:moveTo>
                  <a:pt x="107179" y="42863"/>
                </a:moveTo>
                <a:lnTo>
                  <a:pt x="108942" y="42863"/>
                </a:lnTo>
                <a:cubicBezTo>
                  <a:pt x="111911" y="42863"/>
                  <a:pt x="114300" y="40474"/>
                  <a:pt x="114300" y="37505"/>
                </a:cubicBezTo>
                <a:lnTo>
                  <a:pt x="114300" y="5358"/>
                </a:lnTo>
                <a:cubicBezTo>
                  <a:pt x="114300" y="3192"/>
                  <a:pt x="113005" y="1228"/>
                  <a:pt x="110996" y="402"/>
                </a:cubicBezTo>
                <a:cubicBezTo>
                  <a:pt x="108987" y="-424"/>
                  <a:pt x="106687" y="45"/>
                  <a:pt x="105147" y="1563"/>
                </a:cubicBezTo>
                <a:lnTo>
                  <a:pt x="93605" y="13127"/>
                </a:lnTo>
                <a:cubicBezTo>
                  <a:pt x="83716" y="4934"/>
                  <a:pt x="70991" y="0"/>
                  <a:pt x="57150" y="0"/>
                </a:cubicBezTo>
                <a:cubicBezTo>
                  <a:pt x="28352" y="0"/>
                  <a:pt x="4532" y="21297"/>
                  <a:pt x="580" y="49002"/>
                </a:cubicBezTo>
                <a:cubicBezTo>
                  <a:pt x="22" y="52908"/>
                  <a:pt x="2724" y="56525"/>
                  <a:pt x="6630" y="57083"/>
                </a:cubicBezTo>
                <a:cubicBezTo>
                  <a:pt x="10537" y="57641"/>
                  <a:pt x="14154" y="54918"/>
                  <a:pt x="14712" y="51033"/>
                </a:cubicBezTo>
                <a:cubicBezTo>
                  <a:pt x="17681" y="30249"/>
                  <a:pt x="35562" y="14288"/>
                  <a:pt x="57150" y="14288"/>
                </a:cubicBezTo>
                <a:cubicBezTo>
                  <a:pt x="67062" y="14288"/>
                  <a:pt x="76170" y="17636"/>
                  <a:pt x="83426" y="23284"/>
                </a:cubicBezTo>
                <a:lnTo>
                  <a:pt x="73000" y="33710"/>
                </a:lnTo>
                <a:cubicBezTo>
                  <a:pt x="71460" y="35250"/>
                  <a:pt x="71013" y="37549"/>
                  <a:pt x="71839" y="39559"/>
                </a:cubicBezTo>
                <a:cubicBezTo>
                  <a:pt x="72665" y="41568"/>
                  <a:pt x="74630" y="42863"/>
                  <a:pt x="76795" y="42863"/>
                </a:cubicBezTo>
                <a:lnTo>
                  <a:pt x="107179" y="42863"/>
                </a:lnTo>
                <a:close/>
                <a:moveTo>
                  <a:pt x="113742" y="65298"/>
                </a:moveTo>
                <a:cubicBezTo>
                  <a:pt x="114300" y="61392"/>
                  <a:pt x="111576" y="57775"/>
                  <a:pt x="107692" y="57217"/>
                </a:cubicBezTo>
                <a:cubicBezTo>
                  <a:pt x="103808" y="56659"/>
                  <a:pt x="100169" y="59382"/>
                  <a:pt x="99611" y="63267"/>
                </a:cubicBezTo>
                <a:cubicBezTo>
                  <a:pt x="96642" y="84028"/>
                  <a:pt x="78760" y="99990"/>
                  <a:pt x="57172" y="99990"/>
                </a:cubicBezTo>
                <a:cubicBezTo>
                  <a:pt x="47260" y="99990"/>
                  <a:pt x="38152" y="96642"/>
                  <a:pt x="30897" y="90994"/>
                </a:cubicBezTo>
                <a:lnTo>
                  <a:pt x="41300" y="80590"/>
                </a:lnTo>
                <a:cubicBezTo>
                  <a:pt x="42840" y="79050"/>
                  <a:pt x="43287" y="76751"/>
                  <a:pt x="42461" y="74741"/>
                </a:cubicBezTo>
                <a:cubicBezTo>
                  <a:pt x="41635" y="72732"/>
                  <a:pt x="39670" y="71438"/>
                  <a:pt x="37505" y="71438"/>
                </a:cubicBezTo>
                <a:lnTo>
                  <a:pt x="5358" y="71438"/>
                </a:lnTo>
                <a:cubicBezTo>
                  <a:pt x="2389" y="71438"/>
                  <a:pt x="0" y="73826"/>
                  <a:pt x="0" y="76795"/>
                </a:cubicBezTo>
                <a:lnTo>
                  <a:pt x="0" y="108942"/>
                </a:lnTo>
                <a:cubicBezTo>
                  <a:pt x="0" y="111108"/>
                  <a:pt x="1295" y="113072"/>
                  <a:pt x="3304" y="113898"/>
                </a:cubicBezTo>
                <a:cubicBezTo>
                  <a:pt x="5313" y="114724"/>
                  <a:pt x="7613" y="114255"/>
                  <a:pt x="9153" y="112737"/>
                </a:cubicBezTo>
                <a:lnTo>
                  <a:pt x="20717" y="101173"/>
                </a:lnTo>
                <a:cubicBezTo>
                  <a:pt x="30584" y="109366"/>
                  <a:pt x="43309" y="114300"/>
                  <a:pt x="57150" y="114300"/>
                </a:cubicBezTo>
                <a:cubicBezTo>
                  <a:pt x="85948" y="114300"/>
                  <a:pt x="109768" y="93003"/>
                  <a:pt x="113720" y="65298"/>
                </a:cubicBezTo>
                <a:close/>
              </a:path>
            </a:pathLst>
          </a:custGeom>
          <a:solidFill>
            <a:srgbClr val="16A085"/>
          </a:solidFill>
        </p:spPr>
      </p:sp>
      <p:sp>
        <p:nvSpPr>
          <p:cNvPr id="16" name="Text 14"/>
          <p:cNvSpPr/>
          <p:nvPr/>
        </p:nvSpPr>
        <p:spPr>
          <a:xfrm>
            <a:off x="4397276" y="2312194"/>
            <a:ext cx="3333750"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Économie Circulaire</a:t>
            </a:r>
            <a:endParaRPr lang="en-US" sz="1600" dirty="0"/>
          </a:p>
        </p:txBody>
      </p:sp>
      <p:sp>
        <p:nvSpPr>
          <p:cNvPr id="17" name="Text 15"/>
          <p:cNvSpPr/>
          <p:nvPr/>
        </p:nvSpPr>
        <p:spPr>
          <a:xfrm>
            <a:off x="4254401" y="2502694"/>
            <a:ext cx="3476625"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Valorisation ressources, réduction déchets, fermeture cycles</a:t>
            </a:r>
            <a:endParaRPr lang="en-US" sz="1600" dirty="0"/>
          </a:p>
        </p:txBody>
      </p:sp>
      <p:sp>
        <p:nvSpPr>
          <p:cNvPr id="18" name="Shape 16"/>
          <p:cNvSpPr/>
          <p:nvPr/>
        </p:nvSpPr>
        <p:spPr>
          <a:xfrm>
            <a:off x="533400" y="2807494"/>
            <a:ext cx="3571875" cy="495300"/>
          </a:xfrm>
          <a:custGeom>
            <a:avLst/>
            <a:gdLst/>
            <a:ahLst/>
            <a:cxnLst/>
            <a:rect l="l" t="t" r="r" b="b"/>
            <a:pathLst>
              <a:path w="3571875" h="495300">
                <a:moveTo>
                  <a:pt x="76202" y="0"/>
                </a:moveTo>
                <a:lnTo>
                  <a:pt x="3495673" y="0"/>
                </a:lnTo>
                <a:cubicBezTo>
                  <a:pt x="3537758" y="0"/>
                  <a:pt x="3571875" y="34117"/>
                  <a:pt x="3571875" y="76202"/>
                </a:cubicBezTo>
                <a:lnTo>
                  <a:pt x="3571875" y="419098"/>
                </a:lnTo>
                <a:cubicBezTo>
                  <a:pt x="3571875" y="461183"/>
                  <a:pt x="3537758" y="495300"/>
                  <a:pt x="3495673" y="495300"/>
                </a:cubicBezTo>
                <a:lnTo>
                  <a:pt x="76202" y="495300"/>
                </a:lnTo>
                <a:cubicBezTo>
                  <a:pt x="34117" y="495300"/>
                  <a:pt x="0" y="461183"/>
                  <a:pt x="0" y="419098"/>
                </a:cubicBezTo>
                <a:lnTo>
                  <a:pt x="0" y="76202"/>
                </a:lnTo>
                <a:cubicBezTo>
                  <a:pt x="0" y="34117"/>
                  <a:pt x="34117" y="0"/>
                  <a:pt x="76202" y="0"/>
                </a:cubicBezTo>
                <a:close/>
              </a:path>
            </a:pathLst>
          </a:custGeom>
          <a:solidFill>
            <a:srgbClr val="F4F6F7"/>
          </a:solidFill>
        </p:spPr>
      </p:sp>
      <p:sp>
        <p:nvSpPr>
          <p:cNvPr id="19" name="Shape 17"/>
          <p:cNvSpPr/>
          <p:nvPr/>
        </p:nvSpPr>
        <p:spPr>
          <a:xfrm>
            <a:off x="623888" y="2902744"/>
            <a:ext cx="114300" cy="114300"/>
          </a:xfrm>
          <a:custGeom>
            <a:avLst/>
            <a:gdLst/>
            <a:ahLst/>
            <a:cxnLst/>
            <a:rect l="l" t="t" r="r" b="b"/>
            <a:pathLst>
              <a:path w="114300" h="114300">
                <a:moveTo>
                  <a:pt x="105214" y="1496"/>
                </a:moveTo>
                <a:cubicBezTo>
                  <a:pt x="106643" y="134"/>
                  <a:pt x="108719" y="-357"/>
                  <a:pt x="110639" y="268"/>
                </a:cubicBezTo>
                <a:cubicBezTo>
                  <a:pt x="112827" y="1005"/>
                  <a:pt x="114300" y="3058"/>
                  <a:pt x="114300" y="5358"/>
                </a:cubicBezTo>
                <a:lnTo>
                  <a:pt x="114300" y="47082"/>
                </a:lnTo>
                <a:cubicBezTo>
                  <a:pt x="114300" y="76371"/>
                  <a:pt x="90168" y="100013"/>
                  <a:pt x="60990" y="100013"/>
                </a:cubicBezTo>
                <a:cubicBezTo>
                  <a:pt x="43800" y="100013"/>
                  <a:pt x="28977" y="88962"/>
                  <a:pt x="23597" y="73514"/>
                </a:cubicBezTo>
                <a:cubicBezTo>
                  <a:pt x="15694" y="80390"/>
                  <a:pt x="10716" y="90502"/>
                  <a:pt x="10716" y="101798"/>
                </a:cubicBezTo>
                <a:cubicBezTo>
                  <a:pt x="10716" y="104768"/>
                  <a:pt x="8327" y="107156"/>
                  <a:pt x="5358" y="107156"/>
                </a:cubicBezTo>
                <a:cubicBezTo>
                  <a:pt x="2389" y="107156"/>
                  <a:pt x="0" y="104768"/>
                  <a:pt x="0" y="101798"/>
                </a:cubicBezTo>
                <a:cubicBezTo>
                  <a:pt x="0" y="85078"/>
                  <a:pt x="8528" y="70344"/>
                  <a:pt x="21454" y="61682"/>
                </a:cubicBezTo>
                <a:cubicBezTo>
                  <a:pt x="29334" y="56413"/>
                  <a:pt x="38733" y="53578"/>
                  <a:pt x="48220" y="53578"/>
                </a:cubicBezTo>
                <a:lnTo>
                  <a:pt x="66080" y="53578"/>
                </a:lnTo>
                <a:cubicBezTo>
                  <a:pt x="69049" y="53578"/>
                  <a:pt x="71438" y="51189"/>
                  <a:pt x="71438" y="48220"/>
                </a:cubicBezTo>
                <a:cubicBezTo>
                  <a:pt x="71438" y="45251"/>
                  <a:pt x="69049" y="42863"/>
                  <a:pt x="66080" y="42863"/>
                </a:cubicBezTo>
                <a:lnTo>
                  <a:pt x="48220" y="42863"/>
                </a:lnTo>
                <a:cubicBezTo>
                  <a:pt x="39358" y="42863"/>
                  <a:pt x="30964" y="44827"/>
                  <a:pt x="23440" y="48332"/>
                </a:cubicBezTo>
                <a:cubicBezTo>
                  <a:pt x="28642" y="32705"/>
                  <a:pt x="43354" y="21431"/>
                  <a:pt x="60722" y="21431"/>
                </a:cubicBezTo>
                <a:cubicBezTo>
                  <a:pt x="75545" y="21431"/>
                  <a:pt x="86573" y="16498"/>
                  <a:pt x="93918" y="11609"/>
                </a:cubicBezTo>
                <a:cubicBezTo>
                  <a:pt x="98204" y="8751"/>
                  <a:pt x="101843" y="5335"/>
                  <a:pt x="105236" y="1496"/>
                </a:cubicBezTo>
                <a:close/>
              </a:path>
            </a:pathLst>
          </a:custGeom>
          <a:solidFill>
            <a:srgbClr val="16A085"/>
          </a:solidFill>
        </p:spPr>
      </p:sp>
      <p:sp>
        <p:nvSpPr>
          <p:cNvPr id="20" name="Text 18"/>
          <p:cNvSpPr/>
          <p:nvPr/>
        </p:nvSpPr>
        <p:spPr>
          <a:xfrm>
            <a:off x="752475" y="2883694"/>
            <a:ext cx="3333750"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Réduction Empreinte Carbone</a:t>
            </a:r>
            <a:endParaRPr lang="en-US" sz="1600" dirty="0"/>
          </a:p>
        </p:txBody>
      </p:sp>
      <p:sp>
        <p:nvSpPr>
          <p:cNvPr id="21" name="Text 19"/>
          <p:cNvSpPr/>
          <p:nvPr/>
        </p:nvSpPr>
        <p:spPr>
          <a:xfrm>
            <a:off x="609600" y="3074194"/>
            <a:ext cx="3476625"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Efficacité énergétique, énergies renouvelables, sobriété</a:t>
            </a:r>
            <a:endParaRPr lang="en-US" sz="1600" dirty="0"/>
          </a:p>
        </p:txBody>
      </p:sp>
      <p:sp>
        <p:nvSpPr>
          <p:cNvPr id="22" name="Shape 20"/>
          <p:cNvSpPr/>
          <p:nvPr/>
        </p:nvSpPr>
        <p:spPr>
          <a:xfrm>
            <a:off x="4178201" y="2807494"/>
            <a:ext cx="3571875" cy="495300"/>
          </a:xfrm>
          <a:custGeom>
            <a:avLst/>
            <a:gdLst/>
            <a:ahLst/>
            <a:cxnLst/>
            <a:rect l="l" t="t" r="r" b="b"/>
            <a:pathLst>
              <a:path w="3571875" h="495300">
                <a:moveTo>
                  <a:pt x="76202" y="0"/>
                </a:moveTo>
                <a:lnTo>
                  <a:pt x="3495673" y="0"/>
                </a:lnTo>
                <a:cubicBezTo>
                  <a:pt x="3537758" y="0"/>
                  <a:pt x="3571875" y="34117"/>
                  <a:pt x="3571875" y="76202"/>
                </a:cubicBezTo>
                <a:lnTo>
                  <a:pt x="3571875" y="419098"/>
                </a:lnTo>
                <a:cubicBezTo>
                  <a:pt x="3571875" y="461183"/>
                  <a:pt x="3537758" y="495300"/>
                  <a:pt x="3495673" y="495300"/>
                </a:cubicBezTo>
                <a:lnTo>
                  <a:pt x="76202" y="495300"/>
                </a:lnTo>
                <a:cubicBezTo>
                  <a:pt x="34117" y="495300"/>
                  <a:pt x="0" y="461183"/>
                  <a:pt x="0" y="419098"/>
                </a:cubicBezTo>
                <a:lnTo>
                  <a:pt x="0" y="76202"/>
                </a:lnTo>
                <a:cubicBezTo>
                  <a:pt x="0" y="34117"/>
                  <a:pt x="34117" y="0"/>
                  <a:pt x="76202" y="0"/>
                </a:cubicBezTo>
                <a:close/>
              </a:path>
            </a:pathLst>
          </a:custGeom>
          <a:solidFill>
            <a:srgbClr val="F4F6F7"/>
          </a:solidFill>
        </p:spPr>
      </p:sp>
      <p:sp>
        <p:nvSpPr>
          <p:cNvPr id="23" name="Shape 21"/>
          <p:cNvSpPr/>
          <p:nvPr/>
        </p:nvSpPr>
        <p:spPr>
          <a:xfrm>
            <a:off x="4268688" y="2902744"/>
            <a:ext cx="114300" cy="114300"/>
          </a:xfrm>
          <a:custGeom>
            <a:avLst/>
            <a:gdLst/>
            <a:ahLst/>
            <a:cxnLst/>
            <a:rect l="l" t="t" r="r" b="b"/>
            <a:pathLst>
              <a:path w="114300" h="114300">
                <a:moveTo>
                  <a:pt x="21431" y="21431"/>
                </a:moveTo>
                <a:cubicBezTo>
                  <a:pt x="21431" y="9599"/>
                  <a:pt x="31031" y="0"/>
                  <a:pt x="42863" y="0"/>
                </a:cubicBezTo>
                <a:cubicBezTo>
                  <a:pt x="54694" y="0"/>
                  <a:pt x="64294" y="9599"/>
                  <a:pt x="64294" y="21431"/>
                </a:cubicBezTo>
                <a:lnTo>
                  <a:pt x="64294" y="58199"/>
                </a:lnTo>
                <a:cubicBezTo>
                  <a:pt x="70879" y="64093"/>
                  <a:pt x="75009" y="72643"/>
                  <a:pt x="75009" y="82153"/>
                </a:cubicBezTo>
                <a:cubicBezTo>
                  <a:pt x="75009" y="99901"/>
                  <a:pt x="60610" y="114300"/>
                  <a:pt x="42863" y="114300"/>
                </a:cubicBezTo>
                <a:cubicBezTo>
                  <a:pt x="25115" y="114300"/>
                  <a:pt x="10716" y="99901"/>
                  <a:pt x="10716" y="82153"/>
                </a:cubicBezTo>
                <a:cubicBezTo>
                  <a:pt x="10716" y="72643"/>
                  <a:pt x="14846" y="64071"/>
                  <a:pt x="21431" y="58199"/>
                </a:cubicBezTo>
                <a:lnTo>
                  <a:pt x="21431" y="21431"/>
                </a:lnTo>
                <a:close/>
                <a:moveTo>
                  <a:pt x="42863" y="96441"/>
                </a:moveTo>
                <a:cubicBezTo>
                  <a:pt x="50743" y="96441"/>
                  <a:pt x="57150" y="90034"/>
                  <a:pt x="57150" y="82153"/>
                </a:cubicBezTo>
                <a:cubicBezTo>
                  <a:pt x="57150" y="76148"/>
                  <a:pt x="53467" y="71013"/>
                  <a:pt x="48220" y="68915"/>
                </a:cubicBezTo>
                <a:lnTo>
                  <a:pt x="48220" y="21431"/>
                </a:lnTo>
                <a:cubicBezTo>
                  <a:pt x="48220" y="18462"/>
                  <a:pt x="45832" y="16073"/>
                  <a:pt x="42863" y="16073"/>
                </a:cubicBezTo>
                <a:cubicBezTo>
                  <a:pt x="39893" y="16073"/>
                  <a:pt x="37505" y="18462"/>
                  <a:pt x="37505" y="21431"/>
                </a:cubicBezTo>
                <a:lnTo>
                  <a:pt x="37505" y="68915"/>
                </a:lnTo>
                <a:cubicBezTo>
                  <a:pt x="32258" y="71036"/>
                  <a:pt x="28575" y="76170"/>
                  <a:pt x="28575" y="82153"/>
                </a:cubicBezTo>
                <a:cubicBezTo>
                  <a:pt x="28575" y="90034"/>
                  <a:pt x="34982" y="96441"/>
                  <a:pt x="42863" y="96441"/>
                </a:cubicBezTo>
                <a:close/>
                <a:moveTo>
                  <a:pt x="103584" y="17859"/>
                </a:moveTo>
                <a:cubicBezTo>
                  <a:pt x="103584" y="13917"/>
                  <a:pt x="100383" y="10716"/>
                  <a:pt x="96441" y="10716"/>
                </a:cubicBezTo>
                <a:cubicBezTo>
                  <a:pt x="92498" y="10716"/>
                  <a:pt x="89297" y="13917"/>
                  <a:pt x="89297" y="17859"/>
                </a:cubicBezTo>
                <a:cubicBezTo>
                  <a:pt x="89297" y="21802"/>
                  <a:pt x="92498" y="25003"/>
                  <a:pt x="96441" y="25003"/>
                </a:cubicBezTo>
                <a:cubicBezTo>
                  <a:pt x="100383" y="25003"/>
                  <a:pt x="103584" y="21802"/>
                  <a:pt x="103584" y="17859"/>
                </a:cubicBezTo>
                <a:close/>
                <a:moveTo>
                  <a:pt x="78581" y="17859"/>
                </a:moveTo>
                <a:cubicBezTo>
                  <a:pt x="78581" y="8003"/>
                  <a:pt x="86584" y="0"/>
                  <a:pt x="96441" y="0"/>
                </a:cubicBezTo>
                <a:cubicBezTo>
                  <a:pt x="106297" y="0"/>
                  <a:pt x="114300" y="8003"/>
                  <a:pt x="114300" y="17859"/>
                </a:cubicBezTo>
                <a:cubicBezTo>
                  <a:pt x="114300" y="27716"/>
                  <a:pt x="106297" y="35719"/>
                  <a:pt x="96441" y="35719"/>
                </a:cubicBezTo>
                <a:cubicBezTo>
                  <a:pt x="86584" y="35719"/>
                  <a:pt x="78581" y="27716"/>
                  <a:pt x="78581" y="17859"/>
                </a:cubicBezTo>
                <a:close/>
              </a:path>
            </a:pathLst>
          </a:custGeom>
          <a:solidFill>
            <a:srgbClr val="16A085"/>
          </a:solidFill>
        </p:spPr>
      </p:sp>
      <p:sp>
        <p:nvSpPr>
          <p:cNvPr id="24" name="Text 22"/>
          <p:cNvSpPr/>
          <p:nvPr/>
        </p:nvSpPr>
        <p:spPr>
          <a:xfrm>
            <a:off x="4397276" y="2883694"/>
            <a:ext cx="3333750"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Adaptation Climatique</a:t>
            </a:r>
            <a:endParaRPr lang="en-US" sz="1600" dirty="0"/>
          </a:p>
        </p:txBody>
      </p:sp>
      <p:sp>
        <p:nvSpPr>
          <p:cNvPr id="25" name="Text 23"/>
          <p:cNvSpPr/>
          <p:nvPr/>
        </p:nvSpPr>
        <p:spPr>
          <a:xfrm>
            <a:off x="4254401" y="3074194"/>
            <a:ext cx="3476625" cy="152400"/>
          </a:xfrm>
          <a:prstGeom prst="rect">
            <a:avLst/>
          </a:prstGeom>
          <a:noFill/>
        </p:spPr>
        <p:txBody>
          <a:bodyPr wrap="square" lIns="0" tIns="0" rIns="0" bIns="0" rtlCol="0" anchor="ctr"/>
          <a:lstStyle/>
          <a:p>
            <a:pPr>
              <a:lnSpc>
                <a:spcPct val="11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Résilience, gestion extrêmes, anticipation changements</a:t>
            </a:r>
            <a:endParaRPr lang="en-US" sz="1600" dirty="0"/>
          </a:p>
        </p:txBody>
      </p:sp>
      <p:sp>
        <p:nvSpPr>
          <p:cNvPr id="26" name="Shape 24"/>
          <p:cNvSpPr/>
          <p:nvPr/>
        </p:nvSpPr>
        <p:spPr>
          <a:xfrm>
            <a:off x="381000" y="3588544"/>
            <a:ext cx="7515225" cy="2266950"/>
          </a:xfrm>
          <a:custGeom>
            <a:avLst/>
            <a:gdLst/>
            <a:ahLst/>
            <a:cxnLst/>
            <a:rect l="l" t="t" r="r" b="b"/>
            <a:pathLst>
              <a:path w="7515225" h="2266950">
                <a:moveTo>
                  <a:pt x="38100" y="0"/>
                </a:moveTo>
                <a:lnTo>
                  <a:pt x="7477125" y="0"/>
                </a:lnTo>
                <a:cubicBezTo>
                  <a:pt x="7498153" y="0"/>
                  <a:pt x="7515225" y="17072"/>
                  <a:pt x="7515225" y="38100"/>
                </a:cubicBezTo>
                <a:lnTo>
                  <a:pt x="7515225" y="2190758"/>
                </a:lnTo>
                <a:cubicBezTo>
                  <a:pt x="7515225" y="2232838"/>
                  <a:pt x="7481113" y="2266950"/>
                  <a:pt x="7439033" y="2266950"/>
                </a:cubicBezTo>
                <a:lnTo>
                  <a:pt x="76192" y="2266950"/>
                </a:lnTo>
                <a:cubicBezTo>
                  <a:pt x="34112" y="2266950"/>
                  <a:pt x="0" y="2232838"/>
                  <a:pt x="0" y="2190758"/>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27" name="Shape 25"/>
          <p:cNvSpPr/>
          <p:nvPr/>
        </p:nvSpPr>
        <p:spPr>
          <a:xfrm>
            <a:off x="381000" y="3588544"/>
            <a:ext cx="7515225" cy="38100"/>
          </a:xfrm>
          <a:custGeom>
            <a:avLst/>
            <a:gdLst/>
            <a:ahLst/>
            <a:cxnLst/>
            <a:rect l="l" t="t" r="r" b="b"/>
            <a:pathLst>
              <a:path w="7515225" h="38100">
                <a:moveTo>
                  <a:pt x="38100" y="0"/>
                </a:moveTo>
                <a:lnTo>
                  <a:pt x="7477125" y="0"/>
                </a:lnTo>
                <a:cubicBezTo>
                  <a:pt x="7498153" y="0"/>
                  <a:pt x="7515225" y="17072"/>
                  <a:pt x="7515225" y="38100"/>
                </a:cubicBezTo>
                <a:lnTo>
                  <a:pt x="7515225" y="38100"/>
                </a:lnTo>
                <a:lnTo>
                  <a:pt x="0" y="38100"/>
                </a:lnTo>
                <a:lnTo>
                  <a:pt x="0" y="38100"/>
                </a:lnTo>
                <a:cubicBezTo>
                  <a:pt x="0" y="17072"/>
                  <a:pt x="17072" y="0"/>
                  <a:pt x="38100" y="0"/>
                </a:cubicBezTo>
                <a:close/>
              </a:path>
            </a:pathLst>
          </a:custGeom>
          <a:solidFill>
            <a:srgbClr val="34495E"/>
          </a:solidFill>
        </p:spPr>
      </p:sp>
      <p:sp>
        <p:nvSpPr>
          <p:cNvPr id="28" name="Shape 26"/>
          <p:cNvSpPr/>
          <p:nvPr/>
        </p:nvSpPr>
        <p:spPr>
          <a:xfrm>
            <a:off x="571500" y="3798094"/>
            <a:ext cx="114300" cy="152400"/>
          </a:xfrm>
          <a:custGeom>
            <a:avLst/>
            <a:gdLst/>
            <a:ahLst/>
            <a:cxnLst/>
            <a:rect l="l" t="t" r="r" b="b"/>
            <a:pathLst>
              <a:path w="114300" h="152400">
                <a:moveTo>
                  <a:pt x="92690" y="9525"/>
                </a:moveTo>
                <a:lnTo>
                  <a:pt x="95250" y="9525"/>
                </a:lnTo>
                <a:cubicBezTo>
                  <a:pt x="105757" y="9525"/>
                  <a:pt x="114300" y="18068"/>
                  <a:pt x="114300" y="28575"/>
                </a:cubicBezTo>
                <a:lnTo>
                  <a:pt x="114300" y="133350"/>
                </a:lnTo>
                <a:cubicBezTo>
                  <a:pt x="114300" y="143857"/>
                  <a:pt x="105757" y="152400"/>
                  <a:pt x="95250" y="152400"/>
                </a:cubicBezTo>
                <a:lnTo>
                  <a:pt x="19050" y="152400"/>
                </a:lnTo>
                <a:cubicBezTo>
                  <a:pt x="8543" y="152400"/>
                  <a:pt x="0" y="143857"/>
                  <a:pt x="0" y="133350"/>
                </a:cubicBezTo>
                <a:lnTo>
                  <a:pt x="0" y="28575"/>
                </a:lnTo>
                <a:cubicBezTo>
                  <a:pt x="0" y="18068"/>
                  <a:pt x="8543" y="9525"/>
                  <a:pt x="19050" y="9525"/>
                </a:cubicBezTo>
                <a:lnTo>
                  <a:pt x="21610" y="9525"/>
                </a:lnTo>
                <a:cubicBezTo>
                  <a:pt x="24884" y="3840"/>
                  <a:pt x="31046" y="0"/>
                  <a:pt x="38100" y="0"/>
                </a:cubicBezTo>
                <a:lnTo>
                  <a:pt x="76200" y="0"/>
                </a:lnTo>
                <a:cubicBezTo>
                  <a:pt x="83254" y="0"/>
                  <a:pt x="89416" y="3840"/>
                  <a:pt x="92690" y="9525"/>
                </a:cubicBezTo>
                <a:close/>
                <a:moveTo>
                  <a:pt x="73819" y="33338"/>
                </a:moveTo>
                <a:cubicBezTo>
                  <a:pt x="77778" y="33338"/>
                  <a:pt x="80962" y="30153"/>
                  <a:pt x="80962" y="26194"/>
                </a:cubicBezTo>
                <a:cubicBezTo>
                  <a:pt x="80962" y="22235"/>
                  <a:pt x="77778" y="19050"/>
                  <a:pt x="73819" y="19050"/>
                </a:cubicBezTo>
                <a:lnTo>
                  <a:pt x="40481" y="19050"/>
                </a:lnTo>
                <a:cubicBezTo>
                  <a:pt x="36522" y="19050"/>
                  <a:pt x="33338" y="22235"/>
                  <a:pt x="33338" y="26194"/>
                </a:cubicBezTo>
                <a:cubicBezTo>
                  <a:pt x="33338" y="30153"/>
                  <a:pt x="36522" y="33338"/>
                  <a:pt x="40481" y="33338"/>
                </a:cubicBezTo>
                <a:lnTo>
                  <a:pt x="73819" y="33338"/>
                </a:lnTo>
                <a:close/>
                <a:moveTo>
                  <a:pt x="38100" y="76200"/>
                </a:moveTo>
                <a:cubicBezTo>
                  <a:pt x="38100" y="70943"/>
                  <a:pt x="33832" y="66675"/>
                  <a:pt x="28575" y="66675"/>
                </a:cubicBezTo>
                <a:cubicBezTo>
                  <a:pt x="23318" y="66675"/>
                  <a:pt x="19050" y="70943"/>
                  <a:pt x="19050" y="76200"/>
                </a:cubicBezTo>
                <a:cubicBezTo>
                  <a:pt x="19050" y="81457"/>
                  <a:pt x="23318" y="85725"/>
                  <a:pt x="28575" y="85725"/>
                </a:cubicBezTo>
                <a:cubicBezTo>
                  <a:pt x="33832" y="85725"/>
                  <a:pt x="38100" y="81457"/>
                  <a:pt x="38100" y="76200"/>
                </a:cubicBezTo>
                <a:close/>
                <a:moveTo>
                  <a:pt x="47625" y="76200"/>
                </a:moveTo>
                <a:cubicBezTo>
                  <a:pt x="47625" y="80159"/>
                  <a:pt x="50810" y="83344"/>
                  <a:pt x="54769" y="83344"/>
                </a:cubicBezTo>
                <a:lnTo>
                  <a:pt x="88106" y="83344"/>
                </a:lnTo>
                <a:cubicBezTo>
                  <a:pt x="92065" y="83344"/>
                  <a:pt x="95250" y="80159"/>
                  <a:pt x="95250" y="76200"/>
                </a:cubicBezTo>
                <a:cubicBezTo>
                  <a:pt x="95250" y="72241"/>
                  <a:pt x="92065" y="69056"/>
                  <a:pt x="88106" y="69056"/>
                </a:cubicBezTo>
                <a:lnTo>
                  <a:pt x="54769" y="69056"/>
                </a:lnTo>
                <a:cubicBezTo>
                  <a:pt x="50810" y="69056"/>
                  <a:pt x="47625" y="72241"/>
                  <a:pt x="47625" y="76200"/>
                </a:cubicBezTo>
                <a:close/>
                <a:moveTo>
                  <a:pt x="47625" y="114300"/>
                </a:moveTo>
                <a:cubicBezTo>
                  <a:pt x="47625" y="118259"/>
                  <a:pt x="50810" y="121444"/>
                  <a:pt x="54769" y="121444"/>
                </a:cubicBezTo>
                <a:lnTo>
                  <a:pt x="88106" y="121444"/>
                </a:lnTo>
                <a:cubicBezTo>
                  <a:pt x="92065" y="121444"/>
                  <a:pt x="95250" y="118259"/>
                  <a:pt x="95250" y="114300"/>
                </a:cubicBezTo>
                <a:cubicBezTo>
                  <a:pt x="95250" y="110341"/>
                  <a:pt x="92065" y="107156"/>
                  <a:pt x="88106" y="107156"/>
                </a:cubicBezTo>
                <a:lnTo>
                  <a:pt x="54769" y="107156"/>
                </a:lnTo>
                <a:cubicBezTo>
                  <a:pt x="50810" y="107156"/>
                  <a:pt x="47625" y="110341"/>
                  <a:pt x="47625" y="114300"/>
                </a:cubicBezTo>
                <a:close/>
                <a:moveTo>
                  <a:pt x="28575" y="123825"/>
                </a:moveTo>
                <a:cubicBezTo>
                  <a:pt x="33832" y="123825"/>
                  <a:pt x="38100" y="119557"/>
                  <a:pt x="38100" y="114300"/>
                </a:cubicBezTo>
                <a:cubicBezTo>
                  <a:pt x="38100" y="109043"/>
                  <a:pt x="33832" y="104775"/>
                  <a:pt x="28575" y="104775"/>
                </a:cubicBezTo>
                <a:cubicBezTo>
                  <a:pt x="23318" y="104775"/>
                  <a:pt x="19050" y="109043"/>
                  <a:pt x="19050" y="114300"/>
                </a:cubicBezTo>
                <a:cubicBezTo>
                  <a:pt x="19050" y="119557"/>
                  <a:pt x="23318" y="123825"/>
                  <a:pt x="28575" y="123825"/>
                </a:cubicBezTo>
                <a:close/>
              </a:path>
            </a:pathLst>
          </a:custGeom>
          <a:solidFill>
            <a:srgbClr val="34495E"/>
          </a:solidFill>
        </p:spPr>
      </p:sp>
      <p:sp>
        <p:nvSpPr>
          <p:cNvPr id="29" name="Text 27"/>
          <p:cNvSpPr/>
          <p:nvPr/>
        </p:nvSpPr>
        <p:spPr>
          <a:xfrm>
            <a:off x="723900" y="3759994"/>
            <a:ext cx="7096125" cy="228600"/>
          </a:xfrm>
          <a:prstGeom prst="rect">
            <a:avLst/>
          </a:prstGeom>
          <a:noFill/>
        </p:spPr>
        <p:txBody>
          <a:bodyPr wrap="square" lIns="0" tIns="0" rIns="0" bIns="0" rtlCol="0" anchor="ctr"/>
          <a:lstStyle/>
          <a:p>
            <a:pPr>
              <a:lnSpc>
                <a:spcPct val="130000"/>
              </a:lnSpc>
            </a:pPr>
            <a:r>
              <a:rPr lang="en-US" sz="1200" b="1" dirty="0">
                <a:solidFill>
                  <a:srgbClr val="34495E"/>
                </a:solidFill>
                <a:latin typeface="Liter" panose="02000503030000020004" pitchFamily="34" charset="0"/>
                <a:ea typeface="Liter" panose="02000503030000020004" pitchFamily="34" charset="-122"/>
                <a:cs typeface="Liter" panose="02000503030000020004" pitchFamily="34" charset="-120"/>
              </a:rPr>
              <a:t>Outils de Planification Stratégique</a:t>
            </a:r>
            <a:endParaRPr lang="en-US" sz="1600" dirty="0"/>
          </a:p>
        </p:txBody>
      </p:sp>
      <p:sp>
        <p:nvSpPr>
          <p:cNvPr id="30" name="Shape 28"/>
          <p:cNvSpPr/>
          <p:nvPr/>
        </p:nvSpPr>
        <p:spPr>
          <a:xfrm>
            <a:off x="533400" y="4140994"/>
            <a:ext cx="190500" cy="152400"/>
          </a:xfrm>
          <a:custGeom>
            <a:avLst/>
            <a:gdLst/>
            <a:ahLst/>
            <a:cxnLst/>
            <a:rect l="l" t="t" r="r" b="b"/>
            <a:pathLst>
              <a:path w="190500" h="152400">
                <a:moveTo>
                  <a:pt x="171450" y="14288"/>
                </a:moveTo>
                <a:cubicBezTo>
                  <a:pt x="171450" y="10984"/>
                  <a:pt x="169753" y="7918"/>
                  <a:pt x="166926" y="6191"/>
                </a:cubicBezTo>
                <a:cubicBezTo>
                  <a:pt x="164098" y="4465"/>
                  <a:pt x="160615" y="4286"/>
                  <a:pt x="157669" y="5775"/>
                </a:cubicBezTo>
                <a:lnTo>
                  <a:pt x="123081" y="23068"/>
                </a:lnTo>
                <a:lnTo>
                  <a:pt x="69681" y="5239"/>
                </a:lnTo>
                <a:cubicBezTo>
                  <a:pt x="67270" y="4435"/>
                  <a:pt x="64681" y="4614"/>
                  <a:pt x="62419" y="5745"/>
                </a:cubicBezTo>
                <a:lnTo>
                  <a:pt x="24319" y="24795"/>
                </a:lnTo>
                <a:cubicBezTo>
                  <a:pt x="21074" y="26432"/>
                  <a:pt x="19050" y="29736"/>
                  <a:pt x="19050" y="33338"/>
                </a:cubicBezTo>
                <a:lnTo>
                  <a:pt x="19050" y="138113"/>
                </a:lnTo>
                <a:cubicBezTo>
                  <a:pt x="19050" y="141416"/>
                  <a:pt x="20747" y="144482"/>
                  <a:pt x="23574" y="146209"/>
                </a:cubicBezTo>
                <a:cubicBezTo>
                  <a:pt x="26402" y="147935"/>
                  <a:pt x="29885" y="148114"/>
                  <a:pt x="32831" y="146625"/>
                </a:cubicBezTo>
                <a:lnTo>
                  <a:pt x="67389" y="129332"/>
                </a:lnTo>
                <a:lnTo>
                  <a:pt x="118973" y="146536"/>
                </a:lnTo>
                <a:cubicBezTo>
                  <a:pt x="117693" y="144631"/>
                  <a:pt x="116443" y="142637"/>
                  <a:pt x="115223" y="140613"/>
                </a:cubicBezTo>
                <a:cubicBezTo>
                  <a:pt x="111949" y="135166"/>
                  <a:pt x="108704" y="128915"/>
                  <a:pt x="106293" y="122218"/>
                </a:cubicBezTo>
                <a:lnTo>
                  <a:pt x="76170" y="112187"/>
                </a:lnTo>
                <a:lnTo>
                  <a:pt x="76170" y="27503"/>
                </a:lnTo>
                <a:lnTo>
                  <a:pt x="114270" y="40213"/>
                </a:lnTo>
                <a:lnTo>
                  <a:pt x="114270" y="69771"/>
                </a:lnTo>
                <a:cubicBezTo>
                  <a:pt x="123498" y="59115"/>
                  <a:pt x="137190" y="52387"/>
                  <a:pt x="152370" y="52387"/>
                </a:cubicBezTo>
                <a:cubicBezTo>
                  <a:pt x="159097" y="52387"/>
                  <a:pt x="165527" y="53697"/>
                  <a:pt x="171420" y="56108"/>
                </a:cubicBezTo>
                <a:lnTo>
                  <a:pt x="171450" y="14288"/>
                </a:lnTo>
                <a:close/>
                <a:moveTo>
                  <a:pt x="152400" y="66675"/>
                </a:moveTo>
                <a:cubicBezTo>
                  <a:pt x="132665" y="66675"/>
                  <a:pt x="116681" y="82391"/>
                  <a:pt x="116681" y="101769"/>
                </a:cubicBezTo>
                <a:cubicBezTo>
                  <a:pt x="116681" y="122277"/>
                  <a:pt x="135761" y="146536"/>
                  <a:pt x="146030" y="158115"/>
                </a:cubicBezTo>
                <a:cubicBezTo>
                  <a:pt x="149483" y="161985"/>
                  <a:pt x="155347" y="161985"/>
                  <a:pt x="158800" y="158115"/>
                </a:cubicBezTo>
                <a:cubicBezTo>
                  <a:pt x="169069" y="146536"/>
                  <a:pt x="188149" y="122277"/>
                  <a:pt x="188149" y="101769"/>
                </a:cubicBezTo>
                <a:cubicBezTo>
                  <a:pt x="188149" y="82391"/>
                  <a:pt x="172164" y="66675"/>
                  <a:pt x="152430" y="66675"/>
                </a:cubicBezTo>
                <a:close/>
                <a:moveTo>
                  <a:pt x="140494" y="102394"/>
                </a:moveTo>
                <a:cubicBezTo>
                  <a:pt x="140494" y="95823"/>
                  <a:pt x="145829" y="90488"/>
                  <a:pt x="152400" y="90488"/>
                </a:cubicBezTo>
                <a:cubicBezTo>
                  <a:pt x="158971" y="90488"/>
                  <a:pt x="164306" y="95823"/>
                  <a:pt x="164306" y="102394"/>
                </a:cubicBezTo>
                <a:cubicBezTo>
                  <a:pt x="164306" y="108965"/>
                  <a:pt x="158971" y="114300"/>
                  <a:pt x="152400" y="114300"/>
                </a:cubicBezTo>
                <a:cubicBezTo>
                  <a:pt x="145829" y="114300"/>
                  <a:pt x="140494" y="108965"/>
                  <a:pt x="140494" y="102394"/>
                </a:cubicBezTo>
                <a:close/>
              </a:path>
            </a:pathLst>
          </a:custGeom>
          <a:solidFill>
            <a:srgbClr val="16A085"/>
          </a:solidFill>
        </p:spPr>
      </p:sp>
      <p:sp>
        <p:nvSpPr>
          <p:cNvPr id="31" name="Text 29"/>
          <p:cNvSpPr/>
          <p:nvPr/>
        </p:nvSpPr>
        <p:spPr>
          <a:xfrm>
            <a:off x="800100" y="4102894"/>
            <a:ext cx="4124325"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Schéma Directeur d'Eau Potable (SDEP)</a:t>
            </a:r>
            <a:endParaRPr lang="en-US" sz="1600" dirty="0"/>
          </a:p>
        </p:txBody>
      </p:sp>
      <p:sp>
        <p:nvSpPr>
          <p:cNvPr id="32" name="Text 30"/>
          <p:cNvSpPr/>
          <p:nvPr/>
        </p:nvSpPr>
        <p:spPr>
          <a:xfrm>
            <a:off x="800100" y="4293394"/>
            <a:ext cx="411480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Planification moyen/long terme, stratégie investissements, programmation travaux</a:t>
            </a:r>
            <a:endParaRPr lang="en-US" sz="1600" dirty="0"/>
          </a:p>
        </p:txBody>
      </p:sp>
      <p:sp>
        <p:nvSpPr>
          <p:cNvPr id="33" name="Shape 31"/>
          <p:cNvSpPr/>
          <p:nvPr/>
        </p:nvSpPr>
        <p:spPr>
          <a:xfrm>
            <a:off x="552450" y="4560094"/>
            <a:ext cx="152400" cy="152400"/>
          </a:xfrm>
          <a:custGeom>
            <a:avLst/>
            <a:gdLst/>
            <a:ahLst/>
            <a:cxnLst/>
            <a:rect l="l" t="t" r="r" b="b"/>
            <a:pathLst>
              <a:path w="152400" h="152400">
                <a:moveTo>
                  <a:pt x="76200" y="0"/>
                </a:moveTo>
                <a:cubicBezTo>
                  <a:pt x="77569" y="0"/>
                  <a:pt x="78938" y="298"/>
                  <a:pt x="80189" y="863"/>
                </a:cubicBezTo>
                <a:lnTo>
                  <a:pt x="136267" y="24646"/>
                </a:lnTo>
                <a:cubicBezTo>
                  <a:pt x="142815" y="27414"/>
                  <a:pt x="147697" y="33873"/>
                  <a:pt x="147667" y="41672"/>
                </a:cubicBezTo>
                <a:cubicBezTo>
                  <a:pt x="147518" y="71199"/>
                  <a:pt x="135374" y="125224"/>
                  <a:pt x="84088" y="149781"/>
                </a:cubicBezTo>
                <a:cubicBezTo>
                  <a:pt x="79117" y="152162"/>
                  <a:pt x="73343" y="152162"/>
                  <a:pt x="68372" y="149781"/>
                </a:cubicBezTo>
                <a:cubicBezTo>
                  <a:pt x="17056" y="125224"/>
                  <a:pt x="4941" y="71199"/>
                  <a:pt x="4792" y="41672"/>
                </a:cubicBezTo>
                <a:cubicBezTo>
                  <a:pt x="4762" y="33873"/>
                  <a:pt x="9644" y="27414"/>
                  <a:pt x="16192" y="24646"/>
                </a:cubicBezTo>
                <a:lnTo>
                  <a:pt x="72241" y="863"/>
                </a:lnTo>
                <a:cubicBezTo>
                  <a:pt x="73491" y="298"/>
                  <a:pt x="74831" y="0"/>
                  <a:pt x="76200" y="0"/>
                </a:cubicBezTo>
                <a:close/>
                <a:moveTo>
                  <a:pt x="76200" y="19883"/>
                </a:moveTo>
                <a:lnTo>
                  <a:pt x="76200" y="132427"/>
                </a:lnTo>
                <a:cubicBezTo>
                  <a:pt x="117277" y="112544"/>
                  <a:pt x="128320" y="68491"/>
                  <a:pt x="128588" y="42118"/>
                </a:cubicBezTo>
                <a:lnTo>
                  <a:pt x="76200" y="19913"/>
                </a:lnTo>
                <a:lnTo>
                  <a:pt x="76200" y="19913"/>
                </a:lnTo>
                <a:close/>
              </a:path>
            </a:pathLst>
          </a:custGeom>
          <a:solidFill>
            <a:srgbClr val="16A085"/>
          </a:solidFill>
        </p:spPr>
      </p:sp>
      <p:sp>
        <p:nvSpPr>
          <p:cNvPr id="34" name="Text 32"/>
          <p:cNvSpPr/>
          <p:nvPr/>
        </p:nvSpPr>
        <p:spPr>
          <a:xfrm>
            <a:off x="800100" y="4521994"/>
            <a:ext cx="3857625"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Plan de Gestion Sécurité Sanitaire (PGSS)</a:t>
            </a:r>
            <a:endParaRPr lang="en-US" sz="1600" dirty="0"/>
          </a:p>
        </p:txBody>
      </p:sp>
      <p:sp>
        <p:nvSpPr>
          <p:cNvPr id="35" name="Text 33"/>
          <p:cNvSpPr/>
          <p:nvPr/>
        </p:nvSpPr>
        <p:spPr>
          <a:xfrm>
            <a:off x="800100" y="4712494"/>
            <a:ext cx="384810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Analyse risques, points contrôle critiques, plan surveillance, gestion incidents</a:t>
            </a:r>
            <a:endParaRPr lang="en-US" sz="1600" dirty="0"/>
          </a:p>
        </p:txBody>
      </p:sp>
      <p:sp>
        <p:nvSpPr>
          <p:cNvPr id="36" name="Shape 34"/>
          <p:cNvSpPr/>
          <p:nvPr/>
        </p:nvSpPr>
        <p:spPr>
          <a:xfrm>
            <a:off x="552450" y="4979194"/>
            <a:ext cx="152400" cy="152400"/>
          </a:xfrm>
          <a:custGeom>
            <a:avLst/>
            <a:gdLst/>
            <a:ahLst/>
            <a:cxnLst/>
            <a:rect l="l" t="t" r="r" b="b"/>
            <a:pathLst>
              <a:path w="152400" h="152400">
                <a:moveTo>
                  <a:pt x="122218" y="36939"/>
                </a:moveTo>
                <a:cubicBezTo>
                  <a:pt x="128379" y="41583"/>
                  <a:pt x="135910" y="46077"/>
                  <a:pt x="144304" y="47208"/>
                </a:cubicBezTo>
                <a:cubicBezTo>
                  <a:pt x="148203" y="47744"/>
                  <a:pt x="151805" y="44976"/>
                  <a:pt x="152340" y="41077"/>
                </a:cubicBezTo>
                <a:cubicBezTo>
                  <a:pt x="152876" y="37177"/>
                  <a:pt x="150108" y="33576"/>
                  <a:pt x="146209" y="33040"/>
                </a:cubicBezTo>
                <a:cubicBezTo>
                  <a:pt x="141476" y="32415"/>
                  <a:pt x="136327" y="29676"/>
                  <a:pt x="130820" y="25539"/>
                </a:cubicBezTo>
                <a:cubicBezTo>
                  <a:pt x="119390" y="16907"/>
                  <a:pt x="103882" y="16907"/>
                  <a:pt x="92422" y="25539"/>
                </a:cubicBezTo>
                <a:cubicBezTo>
                  <a:pt x="85279" y="30926"/>
                  <a:pt x="80308" y="33367"/>
                  <a:pt x="76200" y="33367"/>
                </a:cubicBezTo>
                <a:cubicBezTo>
                  <a:pt x="72092" y="33367"/>
                  <a:pt x="67121" y="30926"/>
                  <a:pt x="59978" y="25539"/>
                </a:cubicBezTo>
                <a:cubicBezTo>
                  <a:pt x="48548" y="16907"/>
                  <a:pt x="33040" y="16907"/>
                  <a:pt x="21580" y="25539"/>
                </a:cubicBezTo>
                <a:cubicBezTo>
                  <a:pt x="16073" y="29676"/>
                  <a:pt x="10924" y="32415"/>
                  <a:pt x="6191" y="33040"/>
                </a:cubicBezTo>
                <a:cubicBezTo>
                  <a:pt x="2292" y="33576"/>
                  <a:pt x="-476" y="37148"/>
                  <a:pt x="60" y="41077"/>
                </a:cubicBezTo>
                <a:cubicBezTo>
                  <a:pt x="595" y="45006"/>
                  <a:pt x="4167" y="47744"/>
                  <a:pt x="8096" y="47208"/>
                </a:cubicBezTo>
                <a:cubicBezTo>
                  <a:pt x="16490" y="46077"/>
                  <a:pt x="24051" y="41583"/>
                  <a:pt x="30182" y="36939"/>
                </a:cubicBezTo>
                <a:cubicBezTo>
                  <a:pt x="36522" y="32147"/>
                  <a:pt x="45035" y="32147"/>
                  <a:pt x="51375" y="36939"/>
                </a:cubicBezTo>
                <a:cubicBezTo>
                  <a:pt x="58579" y="42386"/>
                  <a:pt x="66943" y="47625"/>
                  <a:pt x="76200" y="47625"/>
                </a:cubicBezTo>
                <a:cubicBezTo>
                  <a:pt x="85457" y="47625"/>
                  <a:pt x="93791" y="42356"/>
                  <a:pt x="101025" y="36939"/>
                </a:cubicBezTo>
                <a:cubicBezTo>
                  <a:pt x="107365" y="32147"/>
                  <a:pt x="115878" y="32147"/>
                  <a:pt x="122218" y="36939"/>
                </a:cubicBezTo>
                <a:close/>
                <a:moveTo>
                  <a:pt x="122218" y="79802"/>
                </a:moveTo>
                <a:cubicBezTo>
                  <a:pt x="128379" y="84445"/>
                  <a:pt x="135910" y="88940"/>
                  <a:pt x="144304" y="90071"/>
                </a:cubicBezTo>
                <a:cubicBezTo>
                  <a:pt x="148203" y="90607"/>
                  <a:pt x="151805" y="87838"/>
                  <a:pt x="152340" y="83939"/>
                </a:cubicBezTo>
                <a:cubicBezTo>
                  <a:pt x="152876" y="80040"/>
                  <a:pt x="150108" y="76438"/>
                  <a:pt x="146209" y="75902"/>
                </a:cubicBezTo>
                <a:cubicBezTo>
                  <a:pt x="141476" y="75277"/>
                  <a:pt x="136327" y="72539"/>
                  <a:pt x="130820" y="68401"/>
                </a:cubicBezTo>
                <a:cubicBezTo>
                  <a:pt x="119390" y="59769"/>
                  <a:pt x="103882" y="59769"/>
                  <a:pt x="92422" y="68401"/>
                </a:cubicBezTo>
                <a:cubicBezTo>
                  <a:pt x="85279" y="73789"/>
                  <a:pt x="80308" y="76230"/>
                  <a:pt x="76200" y="76230"/>
                </a:cubicBezTo>
                <a:cubicBezTo>
                  <a:pt x="72092" y="76230"/>
                  <a:pt x="67121" y="73789"/>
                  <a:pt x="59978" y="68401"/>
                </a:cubicBezTo>
                <a:cubicBezTo>
                  <a:pt x="48548" y="59769"/>
                  <a:pt x="33040" y="59769"/>
                  <a:pt x="21580" y="68401"/>
                </a:cubicBezTo>
                <a:cubicBezTo>
                  <a:pt x="16073" y="72539"/>
                  <a:pt x="10924" y="75277"/>
                  <a:pt x="6191" y="75902"/>
                </a:cubicBezTo>
                <a:cubicBezTo>
                  <a:pt x="2292" y="76408"/>
                  <a:pt x="-476" y="80010"/>
                  <a:pt x="60" y="83939"/>
                </a:cubicBezTo>
                <a:cubicBezTo>
                  <a:pt x="595" y="87868"/>
                  <a:pt x="4167" y="90607"/>
                  <a:pt x="8096" y="90071"/>
                </a:cubicBezTo>
                <a:cubicBezTo>
                  <a:pt x="16490" y="88940"/>
                  <a:pt x="24051" y="84445"/>
                  <a:pt x="30182" y="79802"/>
                </a:cubicBezTo>
                <a:cubicBezTo>
                  <a:pt x="36522" y="75009"/>
                  <a:pt x="45035" y="75009"/>
                  <a:pt x="51375" y="79802"/>
                </a:cubicBezTo>
                <a:cubicBezTo>
                  <a:pt x="58579" y="85249"/>
                  <a:pt x="66943" y="90488"/>
                  <a:pt x="76200" y="90488"/>
                </a:cubicBezTo>
                <a:cubicBezTo>
                  <a:pt x="85457" y="90488"/>
                  <a:pt x="93791" y="85219"/>
                  <a:pt x="101025" y="79802"/>
                </a:cubicBezTo>
                <a:cubicBezTo>
                  <a:pt x="107365" y="75009"/>
                  <a:pt x="115878" y="75009"/>
                  <a:pt x="122218" y="79802"/>
                </a:cubicBezTo>
                <a:close/>
                <a:moveTo>
                  <a:pt x="101025" y="122664"/>
                </a:moveTo>
                <a:cubicBezTo>
                  <a:pt x="107365" y="117872"/>
                  <a:pt x="115878" y="117872"/>
                  <a:pt x="122218" y="122664"/>
                </a:cubicBezTo>
                <a:cubicBezTo>
                  <a:pt x="128379" y="127308"/>
                  <a:pt x="135910" y="131802"/>
                  <a:pt x="144304" y="132933"/>
                </a:cubicBezTo>
                <a:cubicBezTo>
                  <a:pt x="148203" y="133469"/>
                  <a:pt x="151805" y="130701"/>
                  <a:pt x="152340" y="126802"/>
                </a:cubicBezTo>
                <a:cubicBezTo>
                  <a:pt x="152876" y="122902"/>
                  <a:pt x="150108" y="119301"/>
                  <a:pt x="146209" y="118765"/>
                </a:cubicBezTo>
                <a:cubicBezTo>
                  <a:pt x="141476" y="118140"/>
                  <a:pt x="136327" y="115401"/>
                  <a:pt x="130820" y="111264"/>
                </a:cubicBezTo>
                <a:cubicBezTo>
                  <a:pt x="119390" y="102632"/>
                  <a:pt x="103882" y="102632"/>
                  <a:pt x="92422" y="111264"/>
                </a:cubicBezTo>
                <a:cubicBezTo>
                  <a:pt x="85279" y="116651"/>
                  <a:pt x="80308" y="119092"/>
                  <a:pt x="76200" y="119092"/>
                </a:cubicBezTo>
                <a:cubicBezTo>
                  <a:pt x="72092" y="119092"/>
                  <a:pt x="67121" y="116651"/>
                  <a:pt x="59978" y="111264"/>
                </a:cubicBezTo>
                <a:cubicBezTo>
                  <a:pt x="48548" y="102632"/>
                  <a:pt x="33040" y="102632"/>
                  <a:pt x="21580" y="111264"/>
                </a:cubicBezTo>
                <a:cubicBezTo>
                  <a:pt x="16073" y="115401"/>
                  <a:pt x="10924" y="118140"/>
                  <a:pt x="6191" y="118765"/>
                </a:cubicBezTo>
                <a:cubicBezTo>
                  <a:pt x="2292" y="119301"/>
                  <a:pt x="-476" y="122873"/>
                  <a:pt x="60" y="126802"/>
                </a:cubicBezTo>
                <a:cubicBezTo>
                  <a:pt x="595" y="130731"/>
                  <a:pt x="4167" y="133469"/>
                  <a:pt x="8096" y="132933"/>
                </a:cubicBezTo>
                <a:cubicBezTo>
                  <a:pt x="16490" y="131802"/>
                  <a:pt x="24051" y="127308"/>
                  <a:pt x="30182" y="122664"/>
                </a:cubicBezTo>
                <a:cubicBezTo>
                  <a:pt x="36522" y="117872"/>
                  <a:pt x="45035" y="117872"/>
                  <a:pt x="51375" y="122664"/>
                </a:cubicBezTo>
                <a:cubicBezTo>
                  <a:pt x="58579" y="128111"/>
                  <a:pt x="66943" y="133350"/>
                  <a:pt x="76200" y="133350"/>
                </a:cubicBezTo>
                <a:cubicBezTo>
                  <a:pt x="85457" y="133350"/>
                  <a:pt x="93791" y="128081"/>
                  <a:pt x="101025" y="122664"/>
                </a:cubicBezTo>
                <a:close/>
              </a:path>
            </a:pathLst>
          </a:custGeom>
          <a:solidFill>
            <a:srgbClr val="34495E"/>
          </a:solidFill>
        </p:spPr>
      </p:sp>
      <p:sp>
        <p:nvSpPr>
          <p:cNvPr id="37" name="Text 35"/>
          <p:cNvSpPr/>
          <p:nvPr/>
        </p:nvSpPr>
        <p:spPr>
          <a:xfrm>
            <a:off x="800100" y="4941094"/>
            <a:ext cx="35623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Plan de Gestion des Eaux Pluviales (PGEP)</a:t>
            </a:r>
            <a:endParaRPr lang="en-US" sz="1600" dirty="0"/>
          </a:p>
        </p:txBody>
      </p:sp>
      <p:sp>
        <p:nvSpPr>
          <p:cNvPr id="38" name="Text 36"/>
          <p:cNvSpPr/>
          <p:nvPr/>
        </p:nvSpPr>
        <p:spPr>
          <a:xfrm>
            <a:off x="800100" y="5131594"/>
            <a:ext cx="35528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Stratégie gestion ruissellement, techniques alternatives, règlementation</a:t>
            </a:r>
            <a:endParaRPr lang="en-US" sz="1600" dirty="0"/>
          </a:p>
        </p:txBody>
      </p:sp>
      <p:sp>
        <p:nvSpPr>
          <p:cNvPr id="39" name="Shape 37"/>
          <p:cNvSpPr/>
          <p:nvPr/>
        </p:nvSpPr>
        <p:spPr>
          <a:xfrm>
            <a:off x="552450" y="5398294"/>
            <a:ext cx="152400" cy="152400"/>
          </a:xfrm>
          <a:custGeom>
            <a:avLst/>
            <a:gdLst/>
            <a:ahLst/>
            <a:cxnLst/>
            <a:rect l="l" t="t" r="r" b="b"/>
            <a:pathLst>
              <a:path w="152400" h="152400">
                <a:moveTo>
                  <a:pt x="45333" y="17859"/>
                </a:moveTo>
                <a:cubicBezTo>
                  <a:pt x="59085" y="-5953"/>
                  <a:pt x="93464" y="-5953"/>
                  <a:pt x="107216" y="17859"/>
                </a:cubicBezTo>
                <a:lnTo>
                  <a:pt x="118318" y="37088"/>
                </a:lnTo>
                <a:lnTo>
                  <a:pt x="126563" y="32325"/>
                </a:lnTo>
                <a:cubicBezTo>
                  <a:pt x="129064" y="30867"/>
                  <a:pt x="132189" y="31075"/>
                  <a:pt x="134481" y="32831"/>
                </a:cubicBezTo>
                <a:cubicBezTo>
                  <a:pt x="136773" y="34588"/>
                  <a:pt x="137785" y="37564"/>
                  <a:pt x="137041" y="40362"/>
                </a:cubicBezTo>
                <a:lnTo>
                  <a:pt x="130046" y="66377"/>
                </a:lnTo>
                <a:cubicBezTo>
                  <a:pt x="129034" y="70187"/>
                  <a:pt x="125105" y="72450"/>
                  <a:pt x="121295" y="71438"/>
                </a:cubicBezTo>
                <a:lnTo>
                  <a:pt x="95280" y="64472"/>
                </a:lnTo>
                <a:cubicBezTo>
                  <a:pt x="92482" y="63728"/>
                  <a:pt x="90428" y="61377"/>
                  <a:pt x="90041" y="58519"/>
                </a:cubicBezTo>
                <a:cubicBezTo>
                  <a:pt x="89654" y="55662"/>
                  <a:pt x="91053" y="52834"/>
                  <a:pt x="93553" y="51405"/>
                </a:cubicBezTo>
                <a:lnTo>
                  <a:pt x="101798" y="46643"/>
                </a:lnTo>
                <a:lnTo>
                  <a:pt x="90696" y="27414"/>
                </a:lnTo>
                <a:cubicBezTo>
                  <a:pt x="84266" y="16312"/>
                  <a:pt x="68253" y="16312"/>
                  <a:pt x="61823" y="27414"/>
                </a:cubicBezTo>
                <a:lnTo>
                  <a:pt x="60246" y="30123"/>
                </a:lnTo>
                <a:cubicBezTo>
                  <a:pt x="57626" y="34677"/>
                  <a:pt x="51792" y="36225"/>
                  <a:pt x="47238" y="33605"/>
                </a:cubicBezTo>
                <a:cubicBezTo>
                  <a:pt x="42684" y="30986"/>
                  <a:pt x="41136" y="25152"/>
                  <a:pt x="43755" y="20568"/>
                </a:cubicBezTo>
                <a:lnTo>
                  <a:pt x="45333" y="17859"/>
                </a:lnTo>
                <a:close/>
                <a:moveTo>
                  <a:pt x="133856" y="83076"/>
                </a:moveTo>
                <a:cubicBezTo>
                  <a:pt x="138410" y="80456"/>
                  <a:pt x="144244" y="82004"/>
                  <a:pt x="146864" y="86558"/>
                </a:cubicBezTo>
                <a:lnTo>
                  <a:pt x="148441" y="89267"/>
                </a:lnTo>
                <a:cubicBezTo>
                  <a:pt x="162193" y="113080"/>
                  <a:pt x="145018" y="142845"/>
                  <a:pt x="117515" y="142845"/>
                </a:cubicBezTo>
                <a:lnTo>
                  <a:pt x="95310" y="142845"/>
                </a:lnTo>
                <a:lnTo>
                  <a:pt x="95310" y="152370"/>
                </a:lnTo>
                <a:cubicBezTo>
                  <a:pt x="95310" y="155258"/>
                  <a:pt x="93583" y="157877"/>
                  <a:pt x="90904" y="158978"/>
                </a:cubicBezTo>
                <a:cubicBezTo>
                  <a:pt x="88225" y="160080"/>
                  <a:pt x="85159" y="159484"/>
                  <a:pt x="83106" y="157430"/>
                </a:cubicBezTo>
                <a:lnTo>
                  <a:pt x="64056" y="138380"/>
                </a:lnTo>
                <a:cubicBezTo>
                  <a:pt x="61258" y="135582"/>
                  <a:pt x="61258" y="131058"/>
                  <a:pt x="64056" y="128290"/>
                </a:cubicBezTo>
                <a:lnTo>
                  <a:pt x="83106" y="109240"/>
                </a:lnTo>
                <a:cubicBezTo>
                  <a:pt x="85159" y="107186"/>
                  <a:pt x="88225" y="106591"/>
                  <a:pt x="90904" y="107692"/>
                </a:cubicBezTo>
                <a:cubicBezTo>
                  <a:pt x="93583" y="108793"/>
                  <a:pt x="95310" y="111413"/>
                  <a:pt x="95310" y="114300"/>
                </a:cubicBezTo>
                <a:lnTo>
                  <a:pt x="95310" y="123825"/>
                </a:lnTo>
                <a:lnTo>
                  <a:pt x="117515" y="123825"/>
                </a:lnTo>
                <a:cubicBezTo>
                  <a:pt x="130344" y="123825"/>
                  <a:pt x="138380" y="109924"/>
                  <a:pt x="131951" y="98822"/>
                </a:cubicBezTo>
                <a:lnTo>
                  <a:pt x="130373" y="96113"/>
                </a:lnTo>
                <a:cubicBezTo>
                  <a:pt x="127754" y="91559"/>
                  <a:pt x="129302" y="85725"/>
                  <a:pt x="133856" y="83106"/>
                </a:cubicBezTo>
                <a:close/>
                <a:moveTo>
                  <a:pt x="15180" y="70068"/>
                </a:moveTo>
                <a:lnTo>
                  <a:pt x="6935" y="65306"/>
                </a:lnTo>
                <a:cubicBezTo>
                  <a:pt x="4435" y="63847"/>
                  <a:pt x="3036" y="61049"/>
                  <a:pt x="3423" y="58192"/>
                </a:cubicBezTo>
                <a:cubicBezTo>
                  <a:pt x="3810" y="55334"/>
                  <a:pt x="5864" y="52983"/>
                  <a:pt x="8662" y="52239"/>
                </a:cubicBezTo>
                <a:lnTo>
                  <a:pt x="34677" y="45244"/>
                </a:lnTo>
                <a:cubicBezTo>
                  <a:pt x="38487" y="44232"/>
                  <a:pt x="42416" y="46494"/>
                  <a:pt x="43428" y="50304"/>
                </a:cubicBezTo>
                <a:lnTo>
                  <a:pt x="50393" y="76319"/>
                </a:lnTo>
                <a:cubicBezTo>
                  <a:pt x="51137" y="79117"/>
                  <a:pt x="50125" y="82064"/>
                  <a:pt x="47833" y="83850"/>
                </a:cubicBezTo>
                <a:cubicBezTo>
                  <a:pt x="45541" y="85636"/>
                  <a:pt x="42416" y="85814"/>
                  <a:pt x="39916" y="84356"/>
                </a:cubicBezTo>
                <a:lnTo>
                  <a:pt x="31671" y="79593"/>
                </a:lnTo>
                <a:lnTo>
                  <a:pt x="20568" y="98822"/>
                </a:lnTo>
                <a:cubicBezTo>
                  <a:pt x="14139" y="109924"/>
                  <a:pt x="22175" y="123825"/>
                  <a:pt x="35004" y="123825"/>
                </a:cubicBezTo>
                <a:lnTo>
                  <a:pt x="38160" y="123825"/>
                </a:lnTo>
                <a:cubicBezTo>
                  <a:pt x="43428" y="123825"/>
                  <a:pt x="47685" y="128081"/>
                  <a:pt x="47685" y="133350"/>
                </a:cubicBezTo>
                <a:cubicBezTo>
                  <a:pt x="47685" y="138619"/>
                  <a:pt x="43428" y="142875"/>
                  <a:pt x="38160" y="142875"/>
                </a:cubicBezTo>
                <a:lnTo>
                  <a:pt x="35004" y="142875"/>
                </a:lnTo>
                <a:cubicBezTo>
                  <a:pt x="7531" y="142875"/>
                  <a:pt x="-9644" y="113109"/>
                  <a:pt x="4108" y="89297"/>
                </a:cubicBezTo>
                <a:lnTo>
                  <a:pt x="15180" y="70068"/>
                </a:lnTo>
                <a:close/>
              </a:path>
            </a:pathLst>
          </a:custGeom>
          <a:solidFill>
            <a:srgbClr val="34495E"/>
          </a:solidFill>
        </p:spPr>
      </p:sp>
      <p:sp>
        <p:nvSpPr>
          <p:cNvPr id="40" name="Text 38"/>
          <p:cNvSpPr/>
          <p:nvPr/>
        </p:nvSpPr>
        <p:spPr>
          <a:xfrm>
            <a:off x="800100" y="5360194"/>
            <a:ext cx="40195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Schéma d'Assainissement Collectif</a:t>
            </a:r>
            <a:endParaRPr lang="en-US" sz="1600" dirty="0"/>
          </a:p>
        </p:txBody>
      </p:sp>
      <p:sp>
        <p:nvSpPr>
          <p:cNvPr id="41" name="Text 39"/>
          <p:cNvSpPr/>
          <p:nvPr/>
        </p:nvSpPr>
        <p:spPr>
          <a:xfrm>
            <a:off x="800100" y="5550694"/>
            <a:ext cx="40100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Planification réseaux, zonage collectif/individuel, programmation raccordements</a:t>
            </a:r>
            <a:endParaRPr lang="en-US" sz="1600" dirty="0"/>
          </a:p>
        </p:txBody>
      </p:sp>
      <p:sp>
        <p:nvSpPr>
          <p:cNvPr id="42" name="Shape 40"/>
          <p:cNvSpPr/>
          <p:nvPr/>
        </p:nvSpPr>
        <p:spPr>
          <a:xfrm>
            <a:off x="8070800" y="1333500"/>
            <a:ext cx="3743325" cy="2447925"/>
          </a:xfrm>
          <a:custGeom>
            <a:avLst/>
            <a:gdLst/>
            <a:ahLst/>
            <a:cxnLst/>
            <a:rect l="l" t="t" r="r" b="b"/>
            <a:pathLst>
              <a:path w="3743325" h="2447925">
                <a:moveTo>
                  <a:pt x="38100" y="0"/>
                </a:moveTo>
                <a:lnTo>
                  <a:pt x="3667121" y="0"/>
                </a:lnTo>
                <a:cubicBezTo>
                  <a:pt x="3709207" y="0"/>
                  <a:pt x="3743325" y="34118"/>
                  <a:pt x="3743325" y="76204"/>
                </a:cubicBezTo>
                <a:lnTo>
                  <a:pt x="3743325" y="2371721"/>
                </a:lnTo>
                <a:cubicBezTo>
                  <a:pt x="3743325" y="2413807"/>
                  <a:pt x="3709207" y="2447925"/>
                  <a:pt x="3667121" y="2447925"/>
                </a:cubicBezTo>
                <a:lnTo>
                  <a:pt x="38100" y="2447925"/>
                </a:lnTo>
                <a:cubicBezTo>
                  <a:pt x="17072" y="2447925"/>
                  <a:pt x="0" y="2430853"/>
                  <a:pt x="0" y="240982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43" name="Shape 41"/>
          <p:cNvSpPr/>
          <p:nvPr/>
        </p:nvSpPr>
        <p:spPr>
          <a:xfrm>
            <a:off x="8070800" y="1333500"/>
            <a:ext cx="38100" cy="2447925"/>
          </a:xfrm>
          <a:custGeom>
            <a:avLst/>
            <a:gdLst/>
            <a:ahLst/>
            <a:cxnLst/>
            <a:rect l="l" t="t" r="r" b="b"/>
            <a:pathLst>
              <a:path w="38100" h="2447925">
                <a:moveTo>
                  <a:pt x="38100" y="0"/>
                </a:moveTo>
                <a:lnTo>
                  <a:pt x="38100" y="0"/>
                </a:lnTo>
                <a:lnTo>
                  <a:pt x="38100" y="2447925"/>
                </a:lnTo>
                <a:lnTo>
                  <a:pt x="38100" y="2447925"/>
                </a:lnTo>
                <a:cubicBezTo>
                  <a:pt x="17072" y="2447925"/>
                  <a:pt x="0" y="2430853"/>
                  <a:pt x="0" y="2409825"/>
                </a:cubicBezTo>
                <a:lnTo>
                  <a:pt x="0" y="38100"/>
                </a:lnTo>
                <a:cubicBezTo>
                  <a:pt x="0" y="17072"/>
                  <a:pt x="17072" y="0"/>
                  <a:pt x="38100" y="0"/>
                </a:cubicBezTo>
                <a:close/>
              </a:path>
            </a:pathLst>
          </a:custGeom>
          <a:solidFill>
            <a:srgbClr val="16A085"/>
          </a:solidFill>
        </p:spPr>
      </p:sp>
      <p:sp>
        <p:nvSpPr>
          <p:cNvPr id="44" name="Text 42"/>
          <p:cNvSpPr/>
          <p:nvPr/>
        </p:nvSpPr>
        <p:spPr>
          <a:xfrm>
            <a:off x="8242250" y="1485900"/>
            <a:ext cx="3495675" cy="228600"/>
          </a:xfrm>
          <a:prstGeom prst="rect">
            <a:avLst/>
          </a:prstGeom>
          <a:noFill/>
        </p:spPr>
        <p:txBody>
          <a:bodyPr wrap="square" lIns="0" tIns="0" rIns="0" bIns="0" rtlCol="0" anchor="ctr"/>
          <a:lstStyle/>
          <a:p>
            <a:pPr>
              <a:lnSpc>
                <a:spcPct val="130000"/>
              </a:lnSpc>
            </a:pPr>
            <a:r>
              <a:rPr lang="en-US" sz="1200" b="1" dirty="0">
                <a:solidFill>
                  <a:srgbClr val="34495E"/>
                </a:solidFill>
                <a:latin typeface="Liter" panose="02000503030000020004" pitchFamily="34" charset="0"/>
                <a:ea typeface="Liter" panose="02000503030000020004" pitchFamily="34" charset="-122"/>
                <a:cs typeface="Liter" panose="02000503030000020004" pitchFamily="34" charset="-120"/>
              </a:rPr>
              <a:t>Technologies Émergentes</a:t>
            </a:r>
            <a:endParaRPr lang="en-US" sz="1600" dirty="0"/>
          </a:p>
        </p:txBody>
      </p:sp>
      <p:sp>
        <p:nvSpPr>
          <p:cNvPr id="45" name="Shape 43"/>
          <p:cNvSpPr/>
          <p:nvPr/>
        </p:nvSpPr>
        <p:spPr>
          <a:xfrm>
            <a:off x="8261300" y="1866900"/>
            <a:ext cx="133350" cy="133350"/>
          </a:xfrm>
          <a:custGeom>
            <a:avLst/>
            <a:gdLst/>
            <a:ahLst/>
            <a:cxnLst/>
            <a:rect l="l" t="t" r="r" b="b"/>
            <a:pathLst>
              <a:path w="133350" h="133350">
                <a:moveTo>
                  <a:pt x="45839" y="6251"/>
                </a:moveTo>
                <a:cubicBezTo>
                  <a:pt x="45839" y="2787"/>
                  <a:pt x="43052" y="0"/>
                  <a:pt x="39588" y="0"/>
                </a:cubicBezTo>
                <a:cubicBezTo>
                  <a:pt x="36124" y="0"/>
                  <a:pt x="33337" y="2787"/>
                  <a:pt x="33337" y="6251"/>
                </a:cubicBezTo>
                <a:lnTo>
                  <a:pt x="33337" y="16669"/>
                </a:lnTo>
                <a:cubicBezTo>
                  <a:pt x="24144" y="16669"/>
                  <a:pt x="16669" y="24144"/>
                  <a:pt x="16669" y="33337"/>
                </a:cubicBezTo>
                <a:lnTo>
                  <a:pt x="6251" y="33337"/>
                </a:lnTo>
                <a:cubicBezTo>
                  <a:pt x="2787" y="33337"/>
                  <a:pt x="0" y="36124"/>
                  <a:pt x="0" y="39588"/>
                </a:cubicBezTo>
                <a:cubicBezTo>
                  <a:pt x="0" y="43052"/>
                  <a:pt x="2787" y="45839"/>
                  <a:pt x="6251" y="45839"/>
                </a:cubicBezTo>
                <a:lnTo>
                  <a:pt x="16669" y="45839"/>
                </a:lnTo>
                <a:lnTo>
                  <a:pt x="16669" y="60424"/>
                </a:lnTo>
                <a:lnTo>
                  <a:pt x="6251" y="60424"/>
                </a:lnTo>
                <a:cubicBezTo>
                  <a:pt x="2787" y="60424"/>
                  <a:pt x="0" y="63211"/>
                  <a:pt x="0" y="66675"/>
                </a:cubicBezTo>
                <a:cubicBezTo>
                  <a:pt x="0" y="70139"/>
                  <a:pt x="2787" y="72926"/>
                  <a:pt x="6251" y="72926"/>
                </a:cubicBezTo>
                <a:lnTo>
                  <a:pt x="16669" y="72926"/>
                </a:lnTo>
                <a:lnTo>
                  <a:pt x="16669" y="87511"/>
                </a:lnTo>
                <a:lnTo>
                  <a:pt x="6251" y="87511"/>
                </a:lnTo>
                <a:cubicBezTo>
                  <a:pt x="2787" y="87511"/>
                  <a:pt x="0" y="90298"/>
                  <a:pt x="0" y="93762"/>
                </a:cubicBezTo>
                <a:cubicBezTo>
                  <a:pt x="0" y="97226"/>
                  <a:pt x="2787" y="100013"/>
                  <a:pt x="6251" y="100013"/>
                </a:cubicBezTo>
                <a:lnTo>
                  <a:pt x="16669" y="100013"/>
                </a:lnTo>
                <a:cubicBezTo>
                  <a:pt x="16669" y="109206"/>
                  <a:pt x="24144" y="116681"/>
                  <a:pt x="33337" y="116681"/>
                </a:cubicBezTo>
                <a:lnTo>
                  <a:pt x="33337" y="127099"/>
                </a:lnTo>
                <a:cubicBezTo>
                  <a:pt x="33337" y="130563"/>
                  <a:pt x="36124" y="133350"/>
                  <a:pt x="39588" y="133350"/>
                </a:cubicBezTo>
                <a:cubicBezTo>
                  <a:pt x="43052" y="133350"/>
                  <a:pt x="45839" y="130563"/>
                  <a:pt x="45839" y="127099"/>
                </a:cubicBezTo>
                <a:lnTo>
                  <a:pt x="45839" y="116681"/>
                </a:lnTo>
                <a:lnTo>
                  <a:pt x="60424" y="116681"/>
                </a:lnTo>
                <a:lnTo>
                  <a:pt x="60424" y="127099"/>
                </a:lnTo>
                <a:cubicBezTo>
                  <a:pt x="60424" y="130563"/>
                  <a:pt x="63211" y="133350"/>
                  <a:pt x="66675" y="133350"/>
                </a:cubicBezTo>
                <a:cubicBezTo>
                  <a:pt x="70139" y="133350"/>
                  <a:pt x="72926" y="130563"/>
                  <a:pt x="72926" y="127099"/>
                </a:cubicBezTo>
                <a:lnTo>
                  <a:pt x="72926" y="116681"/>
                </a:lnTo>
                <a:lnTo>
                  <a:pt x="87511" y="116681"/>
                </a:lnTo>
                <a:lnTo>
                  <a:pt x="87511" y="127099"/>
                </a:lnTo>
                <a:cubicBezTo>
                  <a:pt x="87511" y="130563"/>
                  <a:pt x="90298" y="133350"/>
                  <a:pt x="93762" y="133350"/>
                </a:cubicBezTo>
                <a:cubicBezTo>
                  <a:pt x="97226" y="133350"/>
                  <a:pt x="100013" y="130563"/>
                  <a:pt x="100013" y="127099"/>
                </a:cubicBezTo>
                <a:lnTo>
                  <a:pt x="100013" y="116681"/>
                </a:lnTo>
                <a:cubicBezTo>
                  <a:pt x="109206" y="116681"/>
                  <a:pt x="116681" y="109206"/>
                  <a:pt x="116681" y="100013"/>
                </a:cubicBezTo>
                <a:lnTo>
                  <a:pt x="127099" y="100013"/>
                </a:lnTo>
                <a:cubicBezTo>
                  <a:pt x="130563" y="100013"/>
                  <a:pt x="133350" y="97226"/>
                  <a:pt x="133350" y="93762"/>
                </a:cubicBezTo>
                <a:cubicBezTo>
                  <a:pt x="133350" y="90298"/>
                  <a:pt x="130563" y="87511"/>
                  <a:pt x="127099" y="87511"/>
                </a:cubicBezTo>
                <a:lnTo>
                  <a:pt x="116681" y="87511"/>
                </a:lnTo>
                <a:lnTo>
                  <a:pt x="116681" y="72926"/>
                </a:lnTo>
                <a:lnTo>
                  <a:pt x="127099" y="72926"/>
                </a:lnTo>
                <a:cubicBezTo>
                  <a:pt x="130563" y="72926"/>
                  <a:pt x="133350" y="70139"/>
                  <a:pt x="133350" y="66675"/>
                </a:cubicBezTo>
                <a:cubicBezTo>
                  <a:pt x="133350" y="63211"/>
                  <a:pt x="130563" y="60424"/>
                  <a:pt x="127099" y="60424"/>
                </a:cubicBezTo>
                <a:lnTo>
                  <a:pt x="116681" y="60424"/>
                </a:lnTo>
                <a:lnTo>
                  <a:pt x="116681" y="45839"/>
                </a:lnTo>
                <a:lnTo>
                  <a:pt x="127099" y="45839"/>
                </a:lnTo>
                <a:cubicBezTo>
                  <a:pt x="130563" y="45839"/>
                  <a:pt x="133350" y="43052"/>
                  <a:pt x="133350" y="39588"/>
                </a:cubicBezTo>
                <a:cubicBezTo>
                  <a:pt x="133350" y="36124"/>
                  <a:pt x="130563" y="33337"/>
                  <a:pt x="127099" y="33337"/>
                </a:cubicBezTo>
                <a:lnTo>
                  <a:pt x="116681" y="33337"/>
                </a:lnTo>
                <a:cubicBezTo>
                  <a:pt x="116681" y="24144"/>
                  <a:pt x="109206" y="16669"/>
                  <a:pt x="100013" y="16669"/>
                </a:cubicBezTo>
                <a:lnTo>
                  <a:pt x="100013" y="6251"/>
                </a:lnTo>
                <a:cubicBezTo>
                  <a:pt x="100013" y="2787"/>
                  <a:pt x="97226" y="0"/>
                  <a:pt x="93762" y="0"/>
                </a:cubicBezTo>
                <a:cubicBezTo>
                  <a:pt x="90298" y="0"/>
                  <a:pt x="87511" y="2787"/>
                  <a:pt x="87511" y="6251"/>
                </a:cubicBezTo>
                <a:lnTo>
                  <a:pt x="87511" y="16669"/>
                </a:lnTo>
                <a:lnTo>
                  <a:pt x="72926" y="16669"/>
                </a:lnTo>
                <a:lnTo>
                  <a:pt x="72926" y="6251"/>
                </a:lnTo>
                <a:cubicBezTo>
                  <a:pt x="72926" y="2787"/>
                  <a:pt x="70139" y="0"/>
                  <a:pt x="66675" y="0"/>
                </a:cubicBezTo>
                <a:cubicBezTo>
                  <a:pt x="63211" y="0"/>
                  <a:pt x="60424" y="2787"/>
                  <a:pt x="60424" y="6251"/>
                </a:cubicBezTo>
                <a:lnTo>
                  <a:pt x="60424" y="16669"/>
                </a:lnTo>
                <a:lnTo>
                  <a:pt x="45839" y="16669"/>
                </a:lnTo>
                <a:lnTo>
                  <a:pt x="45839" y="6251"/>
                </a:lnTo>
                <a:close/>
                <a:moveTo>
                  <a:pt x="41672" y="33337"/>
                </a:moveTo>
                <a:lnTo>
                  <a:pt x="91678" y="33337"/>
                </a:lnTo>
                <a:cubicBezTo>
                  <a:pt x="96288" y="33337"/>
                  <a:pt x="100013" y="37062"/>
                  <a:pt x="100013" y="41672"/>
                </a:cubicBezTo>
                <a:lnTo>
                  <a:pt x="100013" y="91678"/>
                </a:lnTo>
                <a:cubicBezTo>
                  <a:pt x="100013" y="96288"/>
                  <a:pt x="96288" y="100013"/>
                  <a:pt x="91678" y="100013"/>
                </a:cubicBezTo>
                <a:lnTo>
                  <a:pt x="41672" y="100013"/>
                </a:lnTo>
                <a:cubicBezTo>
                  <a:pt x="37062" y="100013"/>
                  <a:pt x="33337" y="96288"/>
                  <a:pt x="33337" y="91678"/>
                </a:cubicBezTo>
                <a:lnTo>
                  <a:pt x="33337" y="41672"/>
                </a:lnTo>
                <a:cubicBezTo>
                  <a:pt x="33337" y="37062"/>
                  <a:pt x="37062" y="33337"/>
                  <a:pt x="41672" y="33337"/>
                </a:cubicBezTo>
                <a:close/>
                <a:moveTo>
                  <a:pt x="45839" y="45839"/>
                </a:moveTo>
                <a:lnTo>
                  <a:pt x="45839" y="87511"/>
                </a:lnTo>
                <a:lnTo>
                  <a:pt x="87511" y="87511"/>
                </a:lnTo>
                <a:lnTo>
                  <a:pt x="87511" y="45839"/>
                </a:lnTo>
                <a:lnTo>
                  <a:pt x="45839" y="45839"/>
                </a:lnTo>
                <a:close/>
              </a:path>
            </a:pathLst>
          </a:custGeom>
          <a:solidFill>
            <a:srgbClr val="16A085"/>
          </a:solidFill>
        </p:spPr>
      </p:sp>
      <p:sp>
        <p:nvSpPr>
          <p:cNvPr id="46" name="Text 44"/>
          <p:cNvSpPr/>
          <p:nvPr/>
        </p:nvSpPr>
        <p:spPr>
          <a:xfrm>
            <a:off x="8485138" y="1828800"/>
            <a:ext cx="2714625"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Smart Water / IoT</a:t>
            </a:r>
            <a:endParaRPr lang="en-US" sz="1600" dirty="0"/>
          </a:p>
        </p:txBody>
      </p:sp>
      <p:sp>
        <p:nvSpPr>
          <p:cNvPr id="47" name="Text 45"/>
          <p:cNvSpPr/>
          <p:nvPr/>
        </p:nvSpPr>
        <p:spPr>
          <a:xfrm>
            <a:off x="8485138" y="1981200"/>
            <a:ext cx="27146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Capteurs temps réel, analyse données, automatisation</a:t>
            </a:r>
            <a:endParaRPr lang="en-US" sz="1600" dirty="0"/>
          </a:p>
        </p:txBody>
      </p:sp>
      <p:sp>
        <p:nvSpPr>
          <p:cNvPr id="48" name="Shape 46"/>
          <p:cNvSpPr/>
          <p:nvPr/>
        </p:nvSpPr>
        <p:spPr>
          <a:xfrm>
            <a:off x="8261300" y="2247900"/>
            <a:ext cx="133350" cy="133350"/>
          </a:xfrm>
          <a:custGeom>
            <a:avLst/>
            <a:gdLst/>
            <a:ahLst/>
            <a:cxnLst/>
            <a:rect l="l" t="t" r="r" b="b"/>
            <a:pathLst>
              <a:path w="133350" h="133350">
                <a:moveTo>
                  <a:pt x="31254" y="14585"/>
                </a:moveTo>
                <a:cubicBezTo>
                  <a:pt x="31254" y="6537"/>
                  <a:pt x="37791" y="0"/>
                  <a:pt x="45839" y="0"/>
                </a:cubicBezTo>
                <a:lnTo>
                  <a:pt x="52090" y="0"/>
                </a:lnTo>
                <a:cubicBezTo>
                  <a:pt x="56700" y="0"/>
                  <a:pt x="60424" y="3724"/>
                  <a:pt x="60424" y="8334"/>
                </a:cubicBezTo>
                <a:lnTo>
                  <a:pt x="60424" y="125016"/>
                </a:lnTo>
                <a:cubicBezTo>
                  <a:pt x="60424" y="129626"/>
                  <a:pt x="56700" y="133350"/>
                  <a:pt x="52090" y="133350"/>
                </a:cubicBezTo>
                <a:lnTo>
                  <a:pt x="43755" y="133350"/>
                </a:lnTo>
                <a:cubicBezTo>
                  <a:pt x="35994" y="133350"/>
                  <a:pt x="29457" y="128037"/>
                  <a:pt x="27608" y="120848"/>
                </a:cubicBezTo>
                <a:cubicBezTo>
                  <a:pt x="27425" y="120848"/>
                  <a:pt x="27269" y="120848"/>
                  <a:pt x="27087" y="120848"/>
                </a:cubicBezTo>
                <a:cubicBezTo>
                  <a:pt x="15575" y="120848"/>
                  <a:pt x="6251" y="111524"/>
                  <a:pt x="6251" y="100013"/>
                </a:cubicBezTo>
                <a:cubicBezTo>
                  <a:pt x="6251" y="95324"/>
                  <a:pt x="7813" y="91001"/>
                  <a:pt x="10418" y="87511"/>
                </a:cubicBezTo>
                <a:cubicBezTo>
                  <a:pt x="5365" y="83708"/>
                  <a:pt x="2084" y="77666"/>
                  <a:pt x="2084" y="70842"/>
                </a:cubicBezTo>
                <a:cubicBezTo>
                  <a:pt x="2084" y="62794"/>
                  <a:pt x="6668" y="55788"/>
                  <a:pt x="13335" y="52324"/>
                </a:cubicBezTo>
                <a:cubicBezTo>
                  <a:pt x="11486" y="49199"/>
                  <a:pt x="10418" y="45553"/>
                  <a:pt x="10418" y="41672"/>
                </a:cubicBezTo>
                <a:cubicBezTo>
                  <a:pt x="10418" y="30160"/>
                  <a:pt x="19742" y="20836"/>
                  <a:pt x="31254" y="20836"/>
                </a:cubicBezTo>
                <a:lnTo>
                  <a:pt x="31254" y="14585"/>
                </a:lnTo>
                <a:close/>
                <a:moveTo>
                  <a:pt x="102096" y="14585"/>
                </a:moveTo>
                <a:lnTo>
                  <a:pt x="102096" y="20836"/>
                </a:lnTo>
                <a:cubicBezTo>
                  <a:pt x="113608" y="20836"/>
                  <a:pt x="122932" y="30160"/>
                  <a:pt x="122932" y="41672"/>
                </a:cubicBezTo>
                <a:cubicBezTo>
                  <a:pt x="122932" y="45579"/>
                  <a:pt x="121864" y="49225"/>
                  <a:pt x="120015" y="52324"/>
                </a:cubicBezTo>
                <a:cubicBezTo>
                  <a:pt x="126709" y="55788"/>
                  <a:pt x="131266" y="62768"/>
                  <a:pt x="131266" y="70842"/>
                </a:cubicBezTo>
                <a:cubicBezTo>
                  <a:pt x="131266" y="77666"/>
                  <a:pt x="127985" y="83708"/>
                  <a:pt x="122932" y="87511"/>
                </a:cubicBezTo>
                <a:cubicBezTo>
                  <a:pt x="125537" y="91001"/>
                  <a:pt x="127099" y="95324"/>
                  <a:pt x="127099" y="100013"/>
                </a:cubicBezTo>
                <a:cubicBezTo>
                  <a:pt x="127099" y="111524"/>
                  <a:pt x="117775" y="120848"/>
                  <a:pt x="106263" y="120848"/>
                </a:cubicBezTo>
                <a:cubicBezTo>
                  <a:pt x="106081" y="120848"/>
                  <a:pt x="105925" y="120848"/>
                  <a:pt x="105742" y="120848"/>
                </a:cubicBezTo>
                <a:cubicBezTo>
                  <a:pt x="103893" y="128037"/>
                  <a:pt x="97356" y="133350"/>
                  <a:pt x="89595" y="133350"/>
                </a:cubicBezTo>
                <a:lnTo>
                  <a:pt x="81260" y="133350"/>
                </a:lnTo>
                <a:cubicBezTo>
                  <a:pt x="76650" y="133350"/>
                  <a:pt x="72926" y="129626"/>
                  <a:pt x="72926" y="125016"/>
                </a:cubicBezTo>
                <a:lnTo>
                  <a:pt x="72926" y="8334"/>
                </a:lnTo>
                <a:cubicBezTo>
                  <a:pt x="72926" y="3724"/>
                  <a:pt x="76650" y="0"/>
                  <a:pt x="81260" y="0"/>
                </a:cubicBezTo>
                <a:lnTo>
                  <a:pt x="87511" y="0"/>
                </a:lnTo>
                <a:cubicBezTo>
                  <a:pt x="95559" y="0"/>
                  <a:pt x="102096" y="6537"/>
                  <a:pt x="102096" y="14585"/>
                </a:cubicBezTo>
                <a:close/>
              </a:path>
            </a:pathLst>
          </a:custGeom>
          <a:solidFill>
            <a:srgbClr val="16A085"/>
          </a:solidFill>
        </p:spPr>
      </p:sp>
      <p:sp>
        <p:nvSpPr>
          <p:cNvPr id="49" name="Text 47"/>
          <p:cNvSpPr/>
          <p:nvPr/>
        </p:nvSpPr>
        <p:spPr>
          <a:xfrm>
            <a:off x="8485138" y="2209800"/>
            <a:ext cx="2876550"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Intelligence Artificielle</a:t>
            </a:r>
            <a:endParaRPr lang="en-US" sz="1600" dirty="0"/>
          </a:p>
        </p:txBody>
      </p:sp>
      <p:sp>
        <p:nvSpPr>
          <p:cNvPr id="50" name="Text 48"/>
          <p:cNvSpPr/>
          <p:nvPr/>
        </p:nvSpPr>
        <p:spPr>
          <a:xfrm>
            <a:off x="8485138" y="2362200"/>
            <a:ext cx="287655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Prédiction ruptures, optimisation, maintenance prédictive</a:t>
            </a:r>
            <a:endParaRPr lang="en-US" sz="1600" dirty="0"/>
          </a:p>
        </p:txBody>
      </p:sp>
      <p:sp>
        <p:nvSpPr>
          <p:cNvPr id="51" name="Shape 49"/>
          <p:cNvSpPr/>
          <p:nvPr/>
        </p:nvSpPr>
        <p:spPr>
          <a:xfrm>
            <a:off x="8252966" y="2628900"/>
            <a:ext cx="150019" cy="133350"/>
          </a:xfrm>
          <a:custGeom>
            <a:avLst/>
            <a:gdLst/>
            <a:ahLst/>
            <a:cxnLst/>
            <a:rect l="l" t="t" r="r" b="b"/>
            <a:pathLst>
              <a:path w="150019" h="133350">
                <a:moveTo>
                  <a:pt x="0" y="33337"/>
                </a:moveTo>
                <a:cubicBezTo>
                  <a:pt x="0" y="24144"/>
                  <a:pt x="7475" y="16669"/>
                  <a:pt x="16669" y="16669"/>
                </a:cubicBezTo>
                <a:lnTo>
                  <a:pt x="133350" y="16669"/>
                </a:lnTo>
                <a:cubicBezTo>
                  <a:pt x="142544" y="16669"/>
                  <a:pt x="150019" y="24144"/>
                  <a:pt x="150019" y="33337"/>
                </a:cubicBezTo>
                <a:lnTo>
                  <a:pt x="150019" y="100013"/>
                </a:lnTo>
                <a:cubicBezTo>
                  <a:pt x="150019" y="109206"/>
                  <a:pt x="142544" y="116681"/>
                  <a:pt x="133350" y="116681"/>
                </a:cubicBezTo>
                <a:lnTo>
                  <a:pt x="16669" y="116681"/>
                </a:lnTo>
                <a:cubicBezTo>
                  <a:pt x="7475" y="116681"/>
                  <a:pt x="0" y="109206"/>
                  <a:pt x="0" y="100013"/>
                </a:cubicBezTo>
                <a:lnTo>
                  <a:pt x="0" y="33337"/>
                </a:lnTo>
                <a:close/>
                <a:moveTo>
                  <a:pt x="16669" y="41672"/>
                </a:moveTo>
                <a:lnTo>
                  <a:pt x="16669" y="50006"/>
                </a:lnTo>
                <a:cubicBezTo>
                  <a:pt x="16669" y="54616"/>
                  <a:pt x="20393" y="58341"/>
                  <a:pt x="25003" y="58341"/>
                </a:cubicBezTo>
                <a:lnTo>
                  <a:pt x="66675" y="58341"/>
                </a:lnTo>
                <a:cubicBezTo>
                  <a:pt x="71285" y="58341"/>
                  <a:pt x="75009" y="54616"/>
                  <a:pt x="75009" y="50006"/>
                </a:cubicBezTo>
                <a:lnTo>
                  <a:pt x="75009" y="41672"/>
                </a:lnTo>
                <a:cubicBezTo>
                  <a:pt x="75009" y="37062"/>
                  <a:pt x="71285" y="33337"/>
                  <a:pt x="66675" y="33337"/>
                </a:cubicBezTo>
                <a:lnTo>
                  <a:pt x="25003" y="33337"/>
                </a:lnTo>
                <a:cubicBezTo>
                  <a:pt x="20393" y="33337"/>
                  <a:pt x="16669" y="37062"/>
                  <a:pt x="16669" y="41672"/>
                </a:cubicBezTo>
                <a:close/>
                <a:moveTo>
                  <a:pt x="22920" y="91678"/>
                </a:moveTo>
                <a:cubicBezTo>
                  <a:pt x="19456" y="91678"/>
                  <a:pt x="16669" y="94465"/>
                  <a:pt x="16669" y="97929"/>
                </a:cubicBezTo>
                <a:cubicBezTo>
                  <a:pt x="16669" y="101393"/>
                  <a:pt x="19456" y="104180"/>
                  <a:pt x="22920" y="104180"/>
                </a:cubicBezTo>
                <a:lnTo>
                  <a:pt x="58341" y="104180"/>
                </a:lnTo>
                <a:cubicBezTo>
                  <a:pt x="61805" y="104180"/>
                  <a:pt x="64591" y="101393"/>
                  <a:pt x="64591" y="97929"/>
                </a:cubicBezTo>
                <a:cubicBezTo>
                  <a:pt x="64591" y="94465"/>
                  <a:pt x="61805" y="91678"/>
                  <a:pt x="58341" y="91678"/>
                </a:cubicBezTo>
                <a:lnTo>
                  <a:pt x="22920" y="91678"/>
                </a:lnTo>
                <a:close/>
                <a:moveTo>
                  <a:pt x="89595" y="91678"/>
                </a:moveTo>
                <a:cubicBezTo>
                  <a:pt x="86131" y="91678"/>
                  <a:pt x="83344" y="94465"/>
                  <a:pt x="83344" y="97929"/>
                </a:cubicBezTo>
                <a:cubicBezTo>
                  <a:pt x="83344" y="101393"/>
                  <a:pt x="86131" y="104180"/>
                  <a:pt x="89595" y="104180"/>
                </a:cubicBezTo>
                <a:lnTo>
                  <a:pt x="127099" y="104180"/>
                </a:lnTo>
                <a:cubicBezTo>
                  <a:pt x="130563" y="104180"/>
                  <a:pt x="133350" y="101393"/>
                  <a:pt x="133350" y="97929"/>
                </a:cubicBezTo>
                <a:cubicBezTo>
                  <a:pt x="133350" y="94465"/>
                  <a:pt x="130563" y="91678"/>
                  <a:pt x="127099" y="91678"/>
                </a:cubicBezTo>
                <a:lnTo>
                  <a:pt x="89595" y="91678"/>
                </a:lnTo>
                <a:close/>
                <a:moveTo>
                  <a:pt x="129183" y="50006"/>
                </a:moveTo>
                <a:cubicBezTo>
                  <a:pt x="129183" y="40807"/>
                  <a:pt x="121714" y="33337"/>
                  <a:pt x="112514" y="33337"/>
                </a:cubicBezTo>
                <a:cubicBezTo>
                  <a:pt x="103314" y="33337"/>
                  <a:pt x="95845" y="40807"/>
                  <a:pt x="95845" y="50006"/>
                </a:cubicBezTo>
                <a:cubicBezTo>
                  <a:pt x="95845" y="59206"/>
                  <a:pt x="103314" y="66675"/>
                  <a:pt x="112514" y="66675"/>
                </a:cubicBezTo>
                <a:cubicBezTo>
                  <a:pt x="121714" y="66675"/>
                  <a:pt x="129183" y="59206"/>
                  <a:pt x="129183" y="50006"/>
                </a:cubicBezTo>
                <a:close/>
                <a:moveTo>
                  <a:pt x="22920" y="81260"/>
                </a:moveTo>
                <a:cubicBezTo>
                  <a:pt x="26369" y="81260"/>
                  <a:pt x="29170" y="78459"/>
                  <a:pt x="29170" y="75009"/>
                </a:cubicBezTo>
                <a:cubicBezTo>
                  <a:pt x="29170" y="71559"/>
                  <a:pt x="26369" y="68759"/>
                  <a:pt x="22920" y="68759"/>
                </a:cubicBezTo>
                <a:cubicBezTo>
                  <a:pt x="19470" y="68759"/>
                  <a:pt x="16669" y="71559"/>
                  <a:pt x="16669" y="75009"/>
                </a:cubicBezTo>
                <a:cubicBezTo>
                  <a:pt x="16669" y="78459"/>
                  <a:pt x="19470" y="81260"/>
                  <a:pt x="22920" y="81260"/>
                </a:cubicBezTo>
                <a:close/>
                <a:moveTo>
                  <a:pt x="50006" y="75009"/>
                </a:moveTo>
                <a:cubicBezTo>
                  <a:pt x="50006" y="71559"/>
                  <a:pt x="47205" y="68759"/>
                  <a:pt x="43755" y="68759"/>
                </a:cubicBezTo>
                <a:cubicBezTo>
                  <a:pt x="40306" y="68759"/>
                  <a:pt x="37505" y="71559"/>
                  <a:pt x="37505" y="75009"/>
                </a:cubicBezTo>
                <a:cubicBezTo>
                  <a:pt x="37505" y="78459"/>
                  <a:pt x="40306" y="81260"/>
                  <a:pt x="43755" y="81260"/>
                </a:cubicBezTo>
                <a:cubicBezTo>
                  <a:pt x="47205" y="81260"/>
                  <a:pt x="50006" y="78459"/>
                  <a:pt x="50006" y="75009"/>
                </a:cubicBezTo>
                <a:close/>
                <a:moveTo>
                  <a:pt x="64591" y="81260"/>
                </a:moveTo>
                <a:cubicBezTo>
                  <a:pt x="68041" y="81260"/>
                  <a:pt x="70842" y="78459"/>
                  <a:pt x="70842" y="75009"/>
                </a:cubicBezTo>
                <a:cubicBezTo>
                  <a:pt x="70842" y="71559"/>
                  <a:pt x="68041" y="68759"/>
                  <a:pt x="64591" y="68759"/>
                </a:cubicBezTo>
                <a:cubicBezTo>
                  <a:pt x="61142" y="68759"/>
                  <a:pt x="58341" y="71559"/>
                  <a:pt x="58341" y="75009"/>
                </a:cubicBezTo>
                <a:cubicBezTo>
                  <a:pt x="58341" y="78459"/>
                  <a:pt x="61142" y="81260"/>
                  <a:pt x="64591" y="81260"/>
                </a:cubicBezTo>
                <a:close/>
              </a:path>
            </a:pathLst>
          </a:custGeom>
          <a:solidFill>
            <a:srgbClr val="16A085"/>
          </a:solidFill>
        </p:spPr>
      </p:sp>
      <p:sp>
        <p:nvSpPr>
          <p:cNvPr id="52" name="Text 50"/>
          <p:cNvSpPr/>
          <p:nvPr/>
        </p:nvSpPr>
        <p:spPr>
          <a:xfrm>
            <a:off x="8485138" y="2590800"/>
            <a:ext cx="1943100"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Jumeaux Numériques</a:t>
            </a:r>
            <a:endParaRPr lang="en-US" sz="1600" dirty="0"/>
          </a:p>
        </p:txBody>
      </p:sp>
      <p:sp>
        <p:nvSpPr>
          <p:cNvPr id="53" name="Text 51"/>
          <p:cNvSpPr/>
          <p:nvPr/>
        </p:nvSpPr>
        <p:spPr>
          <a:xfrm>
            <a:off x="8485138" y="2743200"/>
            <a:ext cx="194310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Modélisation 3D, simulation, scénarios</a:t>
            </a:r>
            <a:endParaRPr lang="en-US" sz="1600" dirty="0"/>
          </a:p>
        </p:txBody>
      </p:sp>
      <p:sp>
        <p:nvSpPr>
          <p:cNvPr id="54" name="Shape 52"/>
          <p:cNvSpPr/>
          <p:nvPr/>
        </p:nvSpPr>
        <p:spPr>
          <a:xfrm>
            <a:off x="8261300" y="3009900"/>
            <a:ext cx="133350" cy="133350"/>
          </a:xfrm>
          <a:custGeom>
            <a:avLst/>
            <a:gdLst/>
            <a:ahLst/>
            <a:cxnLst/>
            <a:rect l="l" t="t" r="r" b="b"/>
            <a:pathLst>
              <a:path w="133350" h="133350">
                <a:moveTo>
                  <a:pt x="51829" y="1823"/>
                </a:moveTo>
                <a:cubicBezTo>
                  <a:pt x="54278" y="-625"/>
                  <a:pt x="58236" y="-625"/>
                  <a:pt x="60659" y="1823"/>
                </a:cubicBezTo>
                <a:lnTo>
                  <a:pt x="83943" y="25107"/>
                </a:lnTo>
                <a:lnTo>
                  <a:pt x="98267" y="10783"/>
                </a:lnTo>
                <a:cubicBezTo>
                  <a:pt x="101523" y="7527"/>
                  <a:pt x="106810" y="7527"/>
                  <a:pt x="110066" y="10783"/>
                </a:cubicBezTo>
                <a:lnTo>
                  <a:pt x="122567" y="23284"/>
                </a:lnTo>
                <a:cubicBezTo>
                  <a:pt x="125823" y="26540"/>
                  <a:pt x="125823" y="31827"/>
                  <a:pt x="122567" y="35083"/>
                </a:cubicBezTo>
                <a:lnTo>
                  <a:pt x="108243" y="49407"/>
                </a:lnTo>
                <a:lnTo>
                  <a:pt x="131527" y="72691"/>
                </a:lnTo>
                <a:cubicBezTo>
                  <a:pt x="133975" y="75140"/>
                  <a:pt x="133975" y="79098"/>
                  <a:pt x="131527" y="81521"/>
                </a:cubicBezTo>
                <a:lnTo>
                  <a:pt x="106524" y="106524"/>
                </a:lnTo>
                <a:cubicBezTo>
                  <a:pt x="104076" y="108972"/>
                  <a:pt x="100117" y="108972"/>
                  <a:pt x="97695" y="106524"/>
                </a:cubicBezTo>
                <a:lnTo>
                  <a:pt x="74410" y="83240"/>
                </a:lnTo>
                <a:lnTo>
                  <a:pt x="70373" y="87277"/>
                </a:lnTo>
                <a:cubicBezTo>
                  <a:pt x="73343" y="93684"/>
                  <a:pt x="75009" y="100820"/>
                  <a:pt x="75009" y="108347"/>
                </a:cubicBezTo>
                <a:cubicBezTo>
                  <a:pt x="75009" y="116603"/>
                  <a:pt x="73004" y="124365"/>
                  <a:pt x="69488" y="131214"/>
                </a:cubicBezTo>
                <a:cubicBezTo>
                  <a:pt x="68264" y="133558"/>
                  <a:pt x="65138" y="133897"/>
                  <a:pt x="63289" y="132022"/>
                </a:cubicBezTo>
                <a:lnTo>
                  <a:pt x="38208" y="106940"/>
                </a:lnTo>
                <a:lnTo>
                  <a:pt x="22581" y="122567"/>
                </a:lnTo>
                <a:cubicBezTo>
                  <a:pt x="19325" y="125823"/>
                  <a:pt x="14038" y="125823"/>
                  <a:pt x="10783" y="122567"/>
                </a:cubicBezTo>
                <a:cubicBezTo>
                  <a:pt x="7527" y="119312"/>
                  <a:pt x="7527" y="114025"/>
                  <a:pt x="10783" y="110769"/>
                </a:cubicBezTo>
                <a:lnTo>
                  <a:pt x="26410" y="95142"/>
                </a:lnTo>
                <a:lnTo>
                  <a:pt x="1328" y="70061"/>
                </a:lnTo>
                <a:cubicBezTo>
                  <a:pt x="-547" y="68186"/>
                  <a:pt x="-208" y="65060"/>
                  <a:pt x="2136" y="63862"/>
                </a:cubicBezTo>
                <a:cubicBezTo>
                  <a:pt x="8985" y="60320"/>
                  <a:pt x="16773" y="58341"/>
                  <a:pt x="25003" y="58341"/>
                </a:cubicBezTo>
                <a:cubicBezTo>
                  <a:pt x="32530" y="58341"/>
                  <a:pt x="39666" y="60008"/>
                  <a:pt x="46073" y="62977"/>
                </a:cubicBezTo>
                <a:lnTo>
                  <a:pt x="50110" y="58940"/>
                </a:lnTo>
                <a:lnTo>
                  <a:pt x="26826" y="35682"/>
                </a:lnTo>
                <a:cubicBezTo>
                  <a:pt x="24378" y="33233"/>
                  <a:pt x="24378" y="29274"/>
                  <a:pt x="26826" y="26852"/>
                </a:cubicBezTo>
                <a:lnTo>
                  <a:pt x="51829" y="1823"/>
                </a:lnTo>
                <a:close/>
                <a:moveTo>
                  <a:pt x="56257" y="15080"/>
                </a:moveTo>
                <a:lnTo>
                  <a:pt x="40083" y="31254"/>
                </a:lnTo>
                <a:lnTo>
                  <a:pt x="58940" y="50110"/>
                </a:lnTo>
                <a:lnTo>
                  <a:pt x="75114" y="33937"/>
                </a:lnTo>
                <a:lnTo>
                  <a:pt x="56257" y="15080"/>
                </a:lnTo>
                <a:close/>
                <a:moveTo>
                  <a:pt x="102096" y="93267"/>
                </a:moveTo>
                <a:lnTo>
                  <a:pt x="118270" y="77093"/>
                </a:lnTo>
                <a:lnTo>
                  <a:pt x="99413" y="58236"/>
                </a:lnTo>
                <a:lnTo>
                  <a:pt x="83240" y="74410"/>
                </a:lnTo>
                <a:lnTo>
                  <a:pt x="102096" y="93267"/>
                </a:lnTo>
                <a:close/>
              </a:path>
            </a:pathLst>
          </a:custGeom>
          <a:solidFill>
            <a:srgbClr val="16A085"/>
          </a:solidFill>
        </p:spPr>
      </p:sp>
      <p:sp>
        <p:nvSpPr>
          <p:cNvPr id="55" name="Text 53"/>
          <p:cNvSpPr/>
          <p:nvPr/>
        </p:nvSpPr>
        <p:spPr>
          <a:xfrm>
            <a:off x="8485138" y="2971800"/>
            <a:ext cx="2371725" cy="152400"/>
          </a:xfrm>
          <a:prstGeom prst="rect">
            <a:avLst/>
          </a:prstGeom>
          <a:noFill/>
        </p:spPr>
        <p:txBody>
          <a:bodyPr wrap="square" lIns="0" tIns="0" rIns="0" bIns="0" rtlCol="0" anchor="ctr"/>
          <a:lstStyle/>
          <a:p>
            <a:pP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Télédétection</a:t>
            </a:r>
            <a:endParaRPr lang="en-US" sz="1600" dirty="0"/>
          </a:p>
        </p:txBody>
      </p:sp>
      <p:sp>
        <p:nvSpPr>
          <p:cNvPr id="56" name="Text 54"/>
          <p:cNvSpPr/>
          <p:nvPr/>
        </p:nvSpPr>
        <p:spPr>
          <a:xfrm>
            <a:off x="8485138" y="3124200"/>
            <a:ext cx="23717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Détection fuites, surveillance réseaux, imagerie</a:t>
            </a:r>
            <a:endParaRPr lang="en-US" sz="1600" dirty="0"/>
          </a:p>
        </p:txBody>
      </p:sp>
      <p:sp>
        <p:nvSpPr>
          <p:cNvPr id="57" name="Shape 55"/>
          <p:cNvSpPr/>
          <p:nvPr/>
        </p:nvSpPr>
        <p:spPr>
          <a:xfrm>
            <a:off x="8051750" y="3895725"/>
            <a:ext cx="3762375" cy="1866900"/>
          </a:xfrm>
          <a:custGeom>
            <a:avLst/>
            <a:gdLst/>
            <a:ahLst/>
            <a:cxnLst/>
            <a:rect l="l" t="t" r="r" b="b"/>
            <a:pathLst>
              <a:path w="3762375" h="1866900">
                <a:moveTo>
                  <a:pt x="76207" y="0"/>
                </a:moveTo>
                <a:lnTo>
                  <a:pt x="3686168" y="0"/>
                </a:lnTo>
                <a:cubicBezTo>
                  <a:pt x="3728256" y="0"/>
                  <a:pt x="3762375" y="34119"/>
                  <a:pt x="3762375" y="76207"/>
                </a:cubicBezTo>
                <a:lnTo>
                  <a:pt x="3762375" y="1790693"/>
                </a:lnTo>
                <a:cubicBezTo>
                  <a:pt x="3762375" y="1832781"/>
                  <a:pt x="3728256" y="1866900"/>
                  <a:pt x="3686168" y="1866900"/>
                </a:cubicBezTo>
                <a:lnTo>
                  <a:pt x="76207" y="1866900"/>
                </a:lnTo>
                <a:cubicBezTo>
                  <a:pt x="34119" y="1866900"/>
                  <a:pt x="0" y="1832781"/>
                  <a:pt x="0" y="1790693"/>
                </a:cubicBezTo>
                <a:lnTo>
                  <a:pt x="0" y="76207"/>
                </a:lnTo>
                <a:cubicBezTo>
                  <a:pt x="0" y="34147"/>
                  <a:pt x="34147" y="0"/>
                  <a:pt x="76207" y="0"/>
                </a:cubicBezTo>
                <a:close/>
              </a:path>
            </a:pathLst>
          </a:custGeom>
          <a:solidFill>
            <a:srgbClr val="34495E"/>
          </a:solidFill>
        </p:spPr>
      </p:sp>
      <p:sp>
        <p:nvSpPr>
          <p:cNvPr id="58" name="Text 56"/>
          <p:cNvSpPr/>
          <p:nvPr/>
        </p:nvSpPr>
        <p:spPr>
          <a:xfrm>
            <a:off x="8204150" y="4048125"/>
            <a:ext cx="3533775" cy="228600"/>
          </a:xfrm>
          <a:prstGeom prst="rect">
            <a:avLst/>
          </a:prstGeom>
          <a:noFill/>
        </p:spPr>
        <p:txBody>
          <a:bodyPr wrap="square" lIns="0" tIns="0" rIns="0" bIns="0" rtlCol="0" anchor="ctr"/>
          <a:lstStyle/>
          <a:p>
            <a:pPr>
              <a:lnSpc>
                <a:spcPct val="130000"/>
              </a:lnSpc>
            </a:pPr>
            <a:r>
              <a:rPr lang="en-US" sz="1200" b="1" dirty="0">
                <a:solidFill>
                  <a:srgbClr val="ECF0F1"/>
                </a:solidFill>
                <a:latin typeface="Liter" panose="02000503030000020004" pitchFamily="34" charset="0"/>
                <a:ea typeface="Liter" panose="02000503030000020004" pitchFamily="34" charset="-122"/>
                <a:cs typeface="Liter" panose="02000503030000020004" pitchFamily="34" charset="-120"/>
              </a:rPr>
              <a:t>Indicateurs de Performance</a:t>
            </a:r>
            <a:endParaRPr lang="en-US" sz="1600" dirty="0"/>
          </a:p>
        </p:txBody>
      </p:sp>
      <p:sp>
        <p:nvSpPr>
          <p:cNvPr id="59" name="Shape 57"/>
          <p:cNvSpPr/>
          <p:nvPr/>
        </p:nvSpPr>
        <p:spPr>
          <a:xfrm>
            <a:off x="8204150" y="4548188"/>
            <a:ext cx="3457575" cy="9525"/>
          </a:xfrm>
          <a:custGeom>
            <a:avLst/>
            <a:gdLst/>
            <a:ahLst/>
            <a:cxnLst/>
            <a:rect l="l" t="t" r="r" b="b"/>
            <a:pathLst>
              <a:path w="3457575" h="9525">
                <a:moveTo>
                  <a:pt x="0" y="0"/>
                </a:moveTo>
                <a:lnTo>
                  <a:pt x="3457575" y="0"/>
                </a:lnTo>
                <a:lnTo>
                  <a:pt x="3457575" y="9525"/>
                </a:lnTo>
                <a:lnTo>
                  <a:pt x="0" y="9525"/>
                </a:lnTo>
                <a:lnTo>
                  <a:pt x="0" y="0"/>
                </a:lnTo>
                <a:close/>
              </a:path>
            </a:pathLst>
          </a:custGeom>
          <a:solidFill>
            <a:srgbClr val="ECF0F1">
              <a:alpha val="20000"/>
            </a:srgbClr>
          </a:solidFill>
        </p:spPr>
      </p:sp>
      <p:sp>
        <p:nvSpPr>
          <p:cNvPr id="60" name="Text 58"/>
          <p:cNvSpPr/>
          <p:nvPr/>
        </p:nvSpPr>
        <p:spPr>
          <a:xfrm>
            <a:off x="8204150" y="4352925"/>
            <a:ext cx="819150"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Service continu</a:t>
            </a:r>
            <a:endParaRPr lang="en-US" sz="1600" dirty="0"/>
          </a:p>
        </p:txBody>
      </p:sp>
      <p:sp>
        <p:nvSpPr>
          <p:cNvPr id="61" name="Text 59"/>
          <p:cNvSpPr/>
          <p:nvPr/>
        </p:nvSpPr>
        <p:spPr>
          <a:xfrm>
            <a:off x="11392198" y="4352925"/>
            <a:ext cx="323850"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&gt;99%</a:t>
            </a:r>
            <a:endParaRPr lang="en-US" sz="1600" dirty="0"/>
          </a:p>
        </p:txBody>
      </p:sp>
      <p:sp>
        <p:nvSpPr>
          <p:cNvPr id="62" name="Shape 60"/>
          <p:cNvSpPr/>
          <p:nvPr/>
        </p:nvSpPr>
        <p:spPr>
          <a:xfrm>
            <a:off x="8204150" y="4824413"/>
            <a:ext cx="3457575" cy="9525"/>
          </a:xfrm>
          <a:custGeom>
            <a:avLst/>
            <a:gdLst/>
            <a:ahLst/>
            <a:cxnLst/>
            <a:rect l="l" t="t" r="r" b="b"/>
            <a:pathLst>
              <a:path w="3457575" h="9525">
                <a:moveTo>
                  <a:pt x="0" y="0"/>
                </a:moveTo>
                <a:lnTo>
                  <a:pt x="3457575" y="0"/>
                </a:lnTo>
                <a:lnTo>
                  <a:pt x="3457575" y="9525"/>
                </a:lnTo>
                <a:lnTo>
                  <a:pt x="0" y="9525"/>
                </a:lnTo>
                <a:lnTo>
                  <a:pt x="0" y="0"/>
                </a:lnTo>
                <a:close/>
              </a:path>
            </a:pathLst>
          </a:custGeom>
          <a:solidFill>
            <a:srgbClr val="ECF0F1">
              <a:alpha val="20000"/>
            </a:srgbClr>
          </a:solidFill>
        </p:spPr>
      </p:sp>
      <p:sp>
        <p:nvSpPr>
          <p:cNvPr id="63" name="Text 61"/>
          <p:cNvSpPr/>
          <p:nvPr/>
        </p:nvSpPr>
        <p:spPr>
          <a:xfrm>
            <a:off x="8204150" y="4629150"/>
            <a:ext cx="942975"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Pertes réseau AEP</a:t>
            </a:r>
            <a:endParaRPr lang="en-US" sz="1600" dirty="0"/>
          </a:p>
        </p:txBody>
      </p:sp>
      <p:sp>
        <p:nvSpPr>
          <p:cNvPr id="64" name="Text 62"/>
          <p:cNvSpPr/>
          <p:nvPr/>
        </p:nvSpPr>
        <p:spPr>
          <a:xfrm>
            <a:off x="11420624" y="4629150"/>
            <a:ext cx="29527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&lt;15%</a:t>
            </a:r>
            <a:endParaRPr lang="en-US" sz="1600" dirty="0"/>
          </a:p>
        </p:txBody>
      </p:sp>
      <p:sp>
        <p:nvSpPr>
          <p:cNvPr id="65" name="Shape 63"/>
          <p:cNvSpPr/>
          <p:nvPr/>
        </p:nvSpPr>
        <p:spPr>
          <a:xfrm>
            <a:off x="8204150" y="5100638"/>
            <a:ext cx="3457575" cy="9525"/>
          </a:xfrm>
          <a:custGeom>
            <a:avLst/>
            <a:gdLst/>
            <a:ahLst/>
            <a:cxnLst/>
            <a:rect l="l" t="t" r="r" b="b"/>
            <a:pathLst>
              <a:path w="3457575" h="9525">
                <a:moveTo>
                  <a:pt x="0" y="0"/>
                </a:moveTo>
                <a:lnTo>
                  <a:pt x="3457575" y="0"/>
                </a:lnTo>
                <a:lnTo>
                  <a:pt x="3457575" y="9525"/>
                </a:lnTo>
                <a:lnTo>
                  <a:pt x="0" y="9525"/>
                </a:lnTo>
                <a:lnTo>
                  <a:pt x="0" y="0"/>
                </a:lnTo>
                <a:close/>
              </a:path>
            </a:pathLst>
          </a:custGeom>
          <a:solidFill>
            <a:srgbClr val="ECF0F1">
              <a:alpha val="20000"/>
            </a:srgbClr>
          </a:solidFill>
        </p:spPr>
      </p:sp>
      <p:sp>
        <p:nvSpPr>
          <p:cNvPr id="66" name="Text 64"/>
          <p:cNvSpPr/>
          <p:nvPr/>
        </p:nvSpPr>
        <p:spPr>
          <a:xfrm>
            <a:off x="8204150" y="4905375"/>
            <a:ext cx="1057275"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Conformité sanitaire</a:t>
            </a:r>
            <a:endParaRPr lang="en-US" sz="1600" dirty="0"/>
          </a:p>
        </p:txBody>
      </p:sp>
      <p:sp>
        <p:nvSpPr>
          <p:cNvPr id="67" name="Text 65"/>
          <p:cNvSpPr/>
          <p:nvPr/>
        </p:nvSpPr>
        <p:spPr>
          <a:xfrm>
            <a:off x="11380440" y="4905375"/>
            <a:ext cx="33337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100%</a:t>
            </a:r>
            <a:endParaRPr lang="en-US" sz="1600" dirty="0"/>
          </a:p>
        </p:txBody>
      </p:sp>
      <p:sp>
        <p:nvSpPr>
          <p:cNvPr id="68" name="Shape 66"/>
          <p:cNvSpPr/>
          <p:nvPr/>
        </p:nvSpPr>
        <p:spPr>
          <a:xfrm>
            <a:off x="8204150" y="5376863"/>
            <a:ext cx="3457575" cy="9525"/>
          </a:xfrm>
          <a:custGeom>
            <a:avLst/>
            <a:gdLst/>
            <a:ahLst/>
            <a:cxnLst/>
            <a:rect l="l" t="t" r="r" b="b"/>
            <a:pathLst>
              <a:path w="3457575" h="9525">
                <a:moveTo>
                  <a:pt x="0" y="0"/>
                </a:moveTo>
                <a:lnTo>
                  <a:pt x="3457575" y="0"/>
                </a:lnTo>
                <a:lnTo>
                  <a:pt x="3457575" y="9525"/>
                </a:lnTo>
                <a:lnTo>
                  <a:pt x="0" y="9525"/>
                </a:lnTo>
                <a:lnTo>
                  <a:pt x="0" y="0"/>
                </a:lnTo>
                <a:close/>
              </a:path>
            </a:pathLst>
          </a:custGeom>
          <a:solidFill>
            <a:srgbClr val="ECF0F1">
              <a:alpha val="20000"/>
            </a:srgbClr>
          </a:solidFill>
        </p:spPr>
      </p:sp>
      <p:sp>
        <p:nvSpPr>
          <p:cNvPr id="69" name="Text 67"/>
          <p:cNvSpPr/>
          <p:nvPr/>
        </p:nvSpPr>
        <p:spPr>
          <a:xfrm>
            <a:off x="8204150" y="5181600"/>
            <a:ext cx="1104900"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Respect normes rejet</a:t>
            </a:r>
            <a:endParaRPr lang="en-US" sz="1600" dirty="0"/>
          </a:p>
        </p:txBody>
      </p:sp>
      <p:sp>
        <p:nvSpPr>
          <p:cNvPr id="70" name="Text 68"/>
          <p:cNvSpPr/>
          <p:nvPr/>
        </p:nvSpPr>
        <p:spPr>
          <a:xfrm>
            <a:off x="11380440" y="5181600"/>
            <a:ext cx="33337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100%</a:t>
            </a:r>
            <a:endParaRPr lang="en-US" sz="1600" dirty="0"/>
          </a:p>
        </p:txBody>
      </p:sp>
      <p:sp>
        <p:nvSpPr>
          <p:cNvPr id="71" name="Text 69"/>
          <p:cNvSpPr/>
          <p:nvPr/>
        </p:nvSpPr>
        <p:spPr>
          <a:xfrm>
            <a:off x="8204150" y="5457825"/>
            <a:ext cx="1181100"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Autosuffisance énergie</a:t>
            </a:r>
            <a:endParaRPr lang="en-US" sz="1600" dirty="0"/>
          </a:p>
        </p:txBody>
      </p:sp>
      <p:sp>
        <p:nvSpPr>
          <p:cNvPr id="72" name="Text 70"/>
          <p:cNvSpPr/>
          <p:nvPr/>
        </p:nvSpPr>
        <p:spPr>
          <a:xfrm>
            <a:off x="10962531" y="5457825"/>
            <a:ext cx="75247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Objectif 100%</a:t>
            </a:r>
            <a:endParaRPr lang="en-US" sz="1600" dirty="0"/>
          </a:p>
        </p:txBody>
      </p:sp>
      <p:sp>
        <p:nvSpPr>
          <p:cNvPr id="73" name="Shape 71"/>
          <p:cNvSpPr/>
          <p:nvPr/>
        </p:nvSpPr>
        <p:spPr>
          <a:xfrm>
            <a:off x="8070800" y="5876925"/>
            <a:ext cx="3743325" cy="600075"/>
          </a:xfrm>
          <a:custGeom>
            <a:avLst/>
            <a:gdLst/>
            <a:ahLst/>
            <a:cxnLst/>
            <a:rect l="l" t="t" r="r" b="b"/>
            <a:pathLst>
              <a:path w="3743325" h="600075">
                <a:moveTo>
                  <a:pt x="38100" y="0"/>
                </a:moveTo>
                <a:lnTo>
                  <a:pt x="3667127" y="0"/>
                </a:lnTo>
                <a:cubicBezTo>
                  <a:pt x="3709210" y="0"/>
                  <a:pt x="3743325" y="34115"/>
                  <a:pt x="3743325" y="76198"/>
                </a:cubicBezTo>
                <a:lnTo>
                  <a:pt x="3743325" y="523877"/>
                </a:lnTo>
                <a:cubicBezTo>
                  <a:pt x="3743325" y="565960"/>
                  <a:pt x="3709210" y="600075"/>
                  <a:pt x="3667127" y="600075"/>
                </a:cubicBezTo>
                <a:lnTo>
                  <a:pt x="38100" y="600075"/>
                </a:lnTo>
                <a:cubicBezTo>
                  <a:pt x="17072" y="600075"/>
                  <a:pt x="0" y="583003"/>
                  <a:pt x="0" y="561975"/>
                </a:cubicBezTo>
                <a:lnTo>
                  <a:pt x="0" y="38100"/>
                </a:lnTo>
                <a:cubicBezTo>
                  <a:pt x="0" y="17072"/>
                  <a:pt x="17072" y="0"/>
                  <a:pt x="38100" y="0"/>
                </a:cubicBezTo>
                <a:close/>
              </a:path>
            </a:pathLst>
          </a:custGeom>
          <a:solidFill>
            <a:srgbClr val="16A085">
              <a:alpha val="10196"/>
            </a:srgbClr>
          </a:solidFill>
        </p:spPr>
      </p:sp>
      <p:sp>
        <p:nvSpPr>
          <p:cNvPr id="74" name="Shape 72"/>
          <p:cNvSpPr/>
          <p:nvPr/>
        </p:nvSpPr>
        <p:spPr>
          <a:xfrm>
            <a:off x="8070800" y="5876925"/>
            <a:ext cx="38100" cy="600075"/>
          </a:xfrm>
          <a:custGeom>
            <a:avLst/>
            <a:gdLst/>
            <a:ahLst/>
            <a:cxnLst/>
            <a:rect l="l" t="t" r="r" b="b"/>
            <a:pathLst>
              <a:path w="38100" h="600075">
                <a:moveTo>
                  <a:pt x="38100" y="0"/>
                </a:moveTo>
                <a:lnTo>
                  <a:pt x="38100" y="0"/>
                </a:lnTo>
                <a:lnTo>
                  <a:pt x="38100" y="600075"/>
                </a:lnTo>
                <a:lnTo>
                  <a:pt x="38100" y="600075"/>
                </a:lnTo>
                <a:cubicBezTo>
                  <a:pt x="17072" y="600075"/>
                  <a:pt x="0" y="583003"/>
                  <a:pt x="0" y="561975"/>
                </a:cubicBezTo>
                <a:lnTo>
                  <a:pt x="0" y="38100"/>
                </a:lnTo>
                <a:cubicBezTo>
                  <a:pt x="0" y="17072"/>
                  <a:pt x="17072" y="0"/>
                  <a:pt x="38100" y="0"/>
                </a:cubicBezTo>
                <a:close/>
              </a:path>
            </a:pathLst>
          </a:custGeom>
          <a:solidFill>
            <a:srgbClr val="16A085"/>
          </a:solidFill>
        </p:spPr>
      </p:sp>
      <p:sp>
        <p:nvSpPr>
          <p:cNvPr id="75" name="Shape 73"/>
          <p:cNvSpPr/>
          <p:nvPr/>
        </p:nvSpPr>
        <p:spPr>
          <a:xfrm>
            <a:off x="8232725" y="6019800"/>
            <a:ext cx="85725" cy="114300"/>
          </a:xfrm>
          <a:custGeom>
            <a:avLst/>
            <a:gdLst/>
            <a:ahLst/>
            <a:cxnLst/>
            <a:rect l="l" t="t" r="r" b="b"/>
            <a:pathLst>
              <a:path w="85725" h="114300">
                <a:moveTo>
                  <a:pt x="65388" y="85725"/>
                </a:moveTo>
                <a:cubicBezTo>
                  <a:pt x="67017" y="80747"/>
                  <a:pt x="70277" y="76237"/>
                  <a:pt x="73960" y="72353"/>
                </a:cubicBezTo>
                <a:cubicBezTo>
                  <a:pt x="81260" y="64673"/>
                  <a:pt x="85725" y="54293"/>
                  <a:pt x="85725" y="42863"/>
                </a:cubicBezTo>
                <a:cubicBezTo>
                  <a:pt x="85725" y="19199"/>
                  <a:pt x="66526" y="0"/>
                  <a:pt x="42862" y="0"/>
                </a:cubicBezTo>
                <a:cubicBezTo>
                  <a:pt x="19199" y="0"/>
                  <a:pt x="0" y="19199"/>
                  <a:pt x="0" y="42863"/>
                </a:cubicBezTo>
                <a:cubicBezTo>
                  <a:pt x="0" y="54293"/>
                  <a:pt x="4465" y="64673"/>
                  <a:pt x="11765" y="72353"/>
                </a:cubicBezTo>
                <a:cubicBezTo>
                  <a:pt x="15448" y="76237"/>
                  <a:pt x="18730" y="80747"/>
                  <a:pt x="20337" y="85725"/>
                </a:cubicBezTo>
                <a:lnTo>
                  <a:pt x="65365" y="85725"/>
                </a:lnTo>
                <a:close/>
                <a:moveTo>
                  <a:pt x="64294" y="96441"/>
                </a:moveTo>
                <a:lnTo>
                  <a:pt x="21431" y="96441"/>
                </a:lnTo>
                <a:lnTo>
                  <a:pt x="21431" y="100013"/>
                </a:lnTo>
                <a:cubicBezTo>
                  <a:pt x="21431" y="109880"/>
                  <a:pt x="29423" y="117872"/>
                  <a:pt x="39291" y="117872"/>
                </a:cubicBezTo>
                <a:lnTo>
                  <a:pt x="46434" y="117872"/>
                </a:lnTo>
                <a:cubicBezTo>
                  <a:pt x="56302" y="117872"/>
                  <a:pt x="64294" y="109880"/>
                  <a:pt x="64294" y="100013"/>
                </a:cubicBezTo>
                <a:lnTo>
                  <a:pt x="64294" y="96441"/>
                </a:lnTo>
                <a:close/>
                <a:moveTo>
                  <a:pt x="41077" y="25003"/>
                </a:moveTo>
                <a:cubicBezTo>
                  <a:pt x="32192" y="25003"/>
                  <a:pt x="25003" y="32192"/>
                  <a:pt x="25003" y="41077"/>
                </a:cubicBezTo>
                <a:cubicBezTo>
                  <a:pt x="25003" y="44046"/>
                  <a:pt x="22614" y="46434"/>
                  <a:pt x="19645" y="46434"/>
                </a:cubicBezTo>
                <a:cubicBezTo>
                  <a:pt x="16676" y="46434"/>
                  <a:pt x="14288" y="44046"/>
                  <a:pt x="14288" y="41077"/>
                </a:cubicBezTo>
                <a:cubicBezTo>
                  <a:pt x="14288" y="26276"/>
                  <a:pt x="26276" y="14288"/>
                  <a:pt x="41077" y="14288"/>
                </a:cubicBezTo>
                <a:cubicBezTo>
                  <a:pt x="44046" y="14288"/>
                  <a:pt x="46434" y="16676"/>
                  <a:pt x="46434" y="19645"/>
                </a:cubicBezTo>
                <a:cubicBezTo>
                  <a:pt x="46434" y="22614"/>
                  <a:pt x="44046" y="25003"/>
                  <a:pt x="41077" y="25003"/>
                </a:cubicBezTo>
                <a:close/>
              </a:path>
            </a:pathLst>
          </a:custGeom>
          <a:solidFill>
            <a:srgbClr val="16A085"/>
          </a:solidFill>
        </p:spPr>
      </p:sp>
      <p:sp>
        <p:nvSpPr>
          <p:cNvPr id="76" name="Text 74"/>
          <p:cNvSpPr/>
          <p:nvPr/>
        </p:nvSpPr>
        <p:spPr>
          <a:xfrm>
            <a:off x="8375600" y="5991225"/>
            <a:ext cx="3381375" cy="371475"/>
          </a:xfrm>
          <a:prstGeom prst="rect">
            <a:avLst/>
          </a:prstGeom>
          <a:noFill/>
        </p:spPr>
        <p:txBody>
          <a:bodyPr wrap="square" lIns="0" tIns="0" rIns="0" bIns="0" rtlCol="0" anchor="ctr"/>
          <a:lstStyle/>
          <a:p>
            <a:pPr>
              <a:lnSpc>
                <a:spcPct val="14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Vision 2030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Réseaux intelligents, autonomes énergétiquement, résilients et intégrés dans l'écosystème urbain.</a:t>
            </a:r>
            <a:endParaRPr lang="en-US" sz="16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p:spPr>
        <p:txBody>
          <a:bodyPr wrap="square" lIns="0" tIns="0" rIns="0" bIns="0" rtlCol="0" anchor="ctr"/>
          <a:lstStyle/>
          <a:p>
            <a:pPr>
              <a:lnSpc>
                <a:spcPct val="120000"/>
              </a:lnSpc>
            </a:pPr>
            <a:r>
              <a:rPr lang="en-US" sz="1050"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Navigation</a:t>
            </a:r>
            <a:endParaRPr lang="en-US" sz="1600" dirty="0"/>
          </a:p>
        </p:txBody>
      </p:sp>
      <p:sp>
        <p:nvSpPr>
          <p:cNvPr id="3" name="Text 1"/>
          <p:cNvSpPr/>
          <p:nvPr/>
        </p:nvSpPr>
        <p:spPr>
          <a:xfrm>
            <a:off x="381000" y="647700"/>
            <a:ext cx="11658600" cy="457200"/>
          </a:xfrm>
          <a:prstGeom prst="rect">
            <a:avLst/>
          </a:prstGeom>
          <a:noFill/>
        </p:spPr>
        <p:txBody>
          <a:bodyPr wrap="square" lIns="0" tIns="0" rIns="0" bIns="0" rtlCol="0" anchor="ctr"/>
          <a:lstStyle/>
          <a:p>
            <a:pPr>
              <a:lnSpc>
                <a:spcPct val="80000"/>
              </a:lnSpc>
            </a:pPr>
            <a:r>
              <a:rPr lang="en-US" sz="3600" b="1" dirty="0">
                <a:solidFill>
                  <a:srgbClr val="34495E"/>
                </a:solidFill>
                <a:latin typeface="Liter" panose="02000503030000020004" pitchFamily="34" charset="0"/>
                <a:ea typeface="Liter" panose="02000503030000020004" pitchFamily="34" charset="-122"/>
                <a:cs typeface="Liter" panose="02000503030000020004" pitchFamily="34" charset="-120"/>
              </a:rPr>
              <a:t>Sommaire</a:t>
            </a:r>
            <a:endParaRPr lang="en-US" sz="1600" dirty="0"/>
          </a:p>
        </p:txBody>
      </p:sp>
      <p:sp>
        <p:nvSpPr>
          <p:cNvPr id="4" name="Shape 2"/>
          <p:cNvSpPr/>
          <p:nvPr/>
        </p:nvSpPr>
        <p:spPr>
          <a:xfrm>
            <a:off x="381000" y="1257300"/>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16A085"/>
          </a:solidFill>
        </p:spPr>
      </p:sp>
      <p:sp>
        <p:nvSpPr>
          <p:cNvPr id="5" name="Shape 3"/>
          <p:cNvSpPr/>
          <p:nvPr/>
        </p:nvSpPr>
        <p:spPr>
          <a:xfrm>
            <a:off x="400050" y="1600200"/>
            <a:ext cx="5581650" cy="1019175"/>
          </a:xfrm>
          <a:custGeom>
            <a:avLst/>
            <a:gdLst/>
            <a:ahLst/>
            <a:cxnLst/>
            <a:rect l="l" t="t" r="r" b="b"/>
            <a:pathLst>
              <a:path w="5581650" h="1019175">
                <a:moveTo>
                  <a:pt x="38100" y="0"/>
                </a:moveTo>
                <a:lnTo>
                  <a:pt x="5505446" y="0"/>
                </a:lnTo>
                <a:cubicBezTo>
                  <a:pt x="5547532" y="0"/>
                  <a:pt x="5581650" y="34118"/>
                  <a:pt x="5581650" y="76204"/>
                </a:cubicBezTo>
                <a:lnTo>
                  <a:pt x="5581650" y="942971"/>
                </a:lnTo>
                <a:cubicBezTo>
                  <a:pt x="5581650" y="985057"/>
                  <a:pt x="5547532" y="1019175"/>
                  <a:pt x="5505446" y="1019175"/>
                </a:cubicBezTo>
                <a:lnTo>
                  <a:pt x="38100" y="1019175"/>
                </a:lnTo>
                <a:cubicBezTo>
                  <a:pt x="17058" y="1019175"/>
                  <a:pt x="0" y="1002117"/>
                  <a:pt x="0" y="98107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6" name="Shape 4"/>
          <p:cNvSpPr/>
          <p:nvPr/>
        </p:nvSpPr>
        <p:spPr>
          <a:xfrm>
            <a:off x="400050" y="1600200"/>
            <a:ext cx="38100" cy="1019175"/>
          </a:xfrm>
          <a:custGeom>
            <a:avLst/>
            <a:gdLst/>
            <a:ahLst/>
            <a:cxnLst/>
            <a:rect l="l" t="t" r="r" b="b"/>
            <a:pathLst>
              <a:path w="38100" h="1019175">
                <a:moveTo>
                  <a:pt x="38100" y="0"/>
                </a:moveTo>
                <a:lnTo>
                  <a:pt x="38100" y="0"/>
                </a:lnTo>
                <a:lnTo>
                  <a:pt x="38100" y="1019175"/>
                </a:lnTo>
                <a:lnTo>
                  <a:pt x="38100" y="1019175"/>
                </a:lnTo>
                <a:cubicBezTo>
                  <a:pt x="17072" y="1019175"/>
                  <a:pt x="0" y="1002103"/>
                  <a:pt x="0" y="981075"/>
                </a:cubicBezTo>
                <a:lnTo>
                  <a:pt x="0" y="38100"/>
                </a:lnTo>
                <a:cubicBezTo>
                  <a:pt x="0" y="17072"/>
                  <a:pt x="17072" y="0"/>
                  <a:pt x="38100" y="0"/>
                </a:cubicBezTo>
                <a:close/>
              </a:path>
            </a:pathLst>
          </a:custGeom>
          <a:solidFill>
            <a:srgbClr val="16A085"/>
          </a:solidFill>
        </p:spPr>
      </p:sp>
      <p:sp>
        <p:nvSpPr>
          <p:cNvPr id="7" name="Shape 5"/>
          <p:cNvSpPr/>
          <p:nvPr/>
        </p:nvSpPr>
        <p:spPr>
          <a:xfrm>
            <a:off x="647700" y="18288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16A085"/>
          </a:solidFill>
        </p:spPr>
      </p:sp>
      <p:sp>
        <p:nvSpPr>
          <p:cNvPr id="8" name="Text 6"/>
          <p:cNvSpPr/>
          <p:nvPr/>
        </p:nvSpPr>
        <p:spPr>
          <a:xfrm>
            <a:off x="600075" y="1828800"/>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Liter" panose="02000503030000020004" pitchFamily="34" charset="0"/>
                <a:ea typeface="Liter" panose="02000503030000020004" pitchFamily="34" charset="-122"/>
                <a:cs typeface="Liter" panose="02000503030000020004" pitchFamily="34" charset="-120"/>
              </a:rPr>
              <a:t>01</a:t>
            </a:r>
            <a:endParaRPr lang="en-US" sz="1600" dirty="0"/>
          </a:p>
        </p:txBody>
      </p:sp>
      <p:sp>
        <p:nvSpPr>
          <p:cNvPr id="9" name="Text 7"/>
          <p:cNvSpPr/>
          <p:nvPr/>
        </p:nvSpPr>
        <p:spPr>
          <a:xfrm>
            <a:off x="1257300" y="1828800"/>
            <a:ext cx="4591050"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Introduction à l'Hydraulique Urbaine</a:t>
            </a:r>
            <a:endParaRPr lang="en-US" sz="1600" dirty="0"/>
          </a:p>
        </p:txBody>
      </p:sp>
      <p:sp>
        <p:nvSpPr>
          <p:cNvPr id="10" name="Text 8"/>
          <p:cNvSpPr/>
          <p:nvPr/>
        </p:nvSpPr>
        <p:spPr>
          <a:xfrm>
            <a:off x="1257300" y="2171700"/>
            <a:ext cx="4562475" cy="219075"/>
          </a:xfrm>
          <a:prstGeom prst="rect">
            <a:avLst/>
          </a:prstGeom>
          <a:noFill/>
        </p:spPr>
        <p:txBody>
          <a:bodyPr wrap="square" lIns="0" tIns="0" rIns="0" bIns="0" rtlCol="0" anchor="ctr"/>
          <a:lstStyle/>
          <a:p>
            <a:pPr>
              <a:lnSpc>
                <a:spcPct val="140000"/>
              </a:lnSpc>
            </a:pPr>
            <a:r>
              <a:rPr lang="en-US" sz="105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Définition, enjeux et cycle de l'eau en milieu urbain</a:t>
            </a:r>
            <a:endParaRPr lang="en-US" sz="1600" dirty="0"/>
          </a:p>
        </p:txBody>
      </p:sp>
      <p:sp>
        <p:nvSpPr>
          <p:cNvPr id="11" name="Shape 9"/>
          <p:cNvSpPr/>
          <p:nvPr/>
        </p:nvSpPr>
        <p:spPr>
          <a:xfrm>
            <a:off x="400050" y="3530203"/>
            <a:ext cx="5581650" cy="1019175"/>
          </a:xfrm>
          <a:custGeom>
            <a:avLst/>
            <a:gdLst/>
            <a:ahLst/>
            <a:cxnLst/>
            <a:rect l="l" t="t" r="r" b="b"/>
            <a:pathLst>
              <a:path w="5581650" h="1019175">
                <a:moveTo>
                  <a:pt x="38100" y="0"/>
                </a:moveTo>
                <a:lnTo>
                  <a:pt x="5505446" y="0"/>
                </a:lnTo>
                <a:cubicBezTo>
                  <a:pt x="5547532" y="0"/>
                  <a:pt x="5581650" y="34118"/>
                  <a:pt x="5581650" y="76204"/>
                </a:cubicBezTo>
                <a:lnTo>
                  <a:pt x="5581650" y="942971"/>
                </a:lnTo>
                <a:cubicBezTo>
                  <a:pt x="5581650" y="985057"/>
                  <a:pt x="5547532" y="1019175"/>
                  <a:pt x="5505446" y="1019175"/>
                </a:cubicBezTo>
                <a:lnTo>
                  <a:pt x="38100" y="1019175"/>
                </a:lnTo>
                <a:cubicBezTo>
                  <a:pt x="17058" y="1019175"/>
                  <a:pt x="0" y="1002117"/>
                  <a:pt x="0" y="98107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12" name="Shape 10"/>
          <p:cNvSpPr/>
          <p:nvPr/>
        </p:nvSpPr>
        <p:spPr>
          <a:xfrm>
            <a:off x="400050" y="3530203"/>
            <a:ext cx="38100" cy="1019175"/>
          </a:xfrm>
          <a:custGeom>
            <a:avLst/>
            <a:gdLst/>
            <a:ahLst/>
            <a:cxnLst/>
            <a:rect l="l" t="t" r="r" b="b"/>
            <a:pathLst>
              <a:path w="38100" h="1019175">
                <a:moveTo>
                  <a:pt x="38100" y="0"/>
                </a:moveTo>
                <a:lnTo>
                  <a:pt x="38100" y="0"/>
                </a:lnTo>
                <a:lnTo>
                  <a:pt x="38100" y="1019175"/>
                </a:lnTo>
                <a:lnTo>
                  <a:pt x="38100" y="1019175"/>
                </a:lnTo>
                <a:cubicBezTo>
                  <a:pt x="17072" y="1019175"/>
                  <a:pt x="0" y="1002103"/>
                  <a:pt x="0" y="981075"/>
                </a:cubicBezTo>
                <a:lnTo>
                  <a:pt x="0" y="38100"/>
                </a:lnTo>
                <a:cubicBezTo>
                  <a:pt x="0" y="17072"/>
                  <a:pt x="17072" y="0"/>
                  <a:pt x="38100" y="0"/>
                </a:cubicBezTo>
                <a:close/>
              </a:path>
            </a:pathLst>
          </a:custGeom>
          <a:solidFill>
            <a:srgbClr val="34495E"/>
          </a:solidFill>
        </p:spPr>
      </p:sp>
      <p:sp>
        <p:nvSpPr>
          <p:cNvPr id="13" name="Shape 11"/>
          <p:cNvSpPr/>
          <p:nvPr/>
        </p:nvSpPr>
        <p:spPr>
          <a:xfrm>
            <a:off x="647700" y="3758803"/>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34495E"/>
          </a:solidFill>
        </p:spPr>
      </p:sp>
      <p:sp>
        <p:nvSpPr>
          <p:cNvPr id="14" name="Text 12"/>
          <p:cNvSpPr/>
          <p:nvPr/>
        </p:nvSpPr>
        <p:spPr>
          <a:xfrm>
            <a:off x="600075" y="3758803"/>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Liter" panose="02000503030000020004" pitchFamily="34" charset="0"/>
                <a:ea typeface="Liter" panose="02000503030000020004" pitchFamily="34" charset="-122"/>
                <a:cs typeface="Liter" panose="02000503030000020004" pitchFamily="34" charset="-120"/>
              </a:rPr>
              <a:t>02</a:t>
            </a:r>
            <a:endParaRPr lang="en-US" sz="1600" dirty="0"/>
          </a:p>
        </p:txBody>
      </p:sp>
      <p:sp>
        <p:nvSpPr>
          <p:cNvPr id="15" name="Text 13"/>
          <p:cNvSpPr/>
          <p:nvPr/>
        </p:nvSpPr>
        <p:spPr>
          <a:xfrm>
            <a:off x="1257300" y="3758803"/>
            <a:ext cx="4591050"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Réseaux d'Eau Potable (AEP)</a:t>
            </a:r>
            <a:endParaRPr lang="en-US" sz="1600" dirty="0"/>
          </a:p>
        </p:txBody>
      </p:sp>
      <p:sp>
        <p:nvSpPr>
          <p:cNvPr id="16" name="Text 14"/>
          <p:cNvSpPr/>
          <p:nvPr/>
        </p:nvSpPr>
        <p:spPr>
          <a:xfrm>
            <a:off x="1257300" y="4101703"/>
            <a:ext cx="4562475" cy="219075"/>
          </a:xfrm>
          <a:prstGeom prst="rect">
            <a:avLst/>
          </a:prstGeom>
          <a:noFill/>
        </p:spPr>
        <p:txBody>
          <a:bodyPr wrap="square" lIns="0" tIns="0" rIns="0" bIns="0" rtlCol="0" anchor="ctr"/>
          <a:lstStyle/>
          <a:p>
            <a:pPr>
              <a:lnSpc>
                <a:spcPct val="140000"/>
              </a:lnSpc>
            </a:pPr>
            <a:r>
              <a:rPr lang="en-US" sz="105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Conception, dimensionnement et gestion patrimoniale</a:t>
            </a:r>
            <a:endParaRPr lang="en-US" sz="1600" dirty="0"/>
          </a:p>
        </p:txBody>
      </p:sp>
      <p:sp>
        <p:nvSpPr>
          <p:cNvPr id="17" name="Shape 15"/>
          <p:cNvSpPr/>
          <p:nvPr/>
        </p:nvSpPr>
        <p:spPr>
          <a:xfrm>
            <a:off x="400050" y="5460206"/>
            <a:ext cx="5581650" cy="1019175"/>
          </a:xfrm>
          <a:custGeom>
            <a:avLst/>
            <a:gdLst/>
            <a:ahLst/>
            <a:cxnLst/>
            <a:rect l="l" t="t" r="r" b="b"/>
            <a:pathLst>
              <a:path w="5581650" h="1019175">
                <a:moveTo>
                  <a:pt x="38100" y="0"/>
                </a:moveTo>
                <a:lnTo>
                  <a:pt x="5505446" y="0"/>
                </a:lnTo>
                <a:cubicBezTo>
                  <a:pt x="5547532" y="0"/>
                  <a:pt x="5581650" y="34118"/>
                  <a:pt x="5581650" y="76204"/>
                </a:cubicBezTo>
                <a:lnTo>
                  <a:pt x="5581650" y="942971"/>
                </a:lnTo>
                <a:cubicBezTo>
                  <a:pt x="5581650" y="985057"/>
                  <a:pt x="5547532" y="1019175"/>
                  <a:pt x="5505446" y="1019175"/>
                </a:cubicBezTo>
                <a:lnTo>
                  <a:pt x="38100" y="1019175"/>
                </a:lnTo>
                <a:cubicBezTo>
                  <a:pt x="17058" y="1019175"/>
                  <a:pt x="0" y="1002117"/>
                  <a:pt x="0" y="98107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18" name="Shape 16"/>
          <p:cNvSpPr/>
          <p:nvPr/>
        </p:nvSpPr>
        <p:spPr>
          <a:xfrm>
            <a:off x="400050" y="5460206"/>
            <a:ext cx="38100" cy="1019175"/>
          </a:xfrm>
          <a:custGeom>
            <a:avLst/>
            <a:gdLst/>
            <a:ahLst/>
            <a:cxnLst/>
            <a:rect l="l" t="t" r="r" b="b"/>
            <a:pathLst>
              <a:path w="38100" h="1019175">
                <a:moveTo>
                  <a:pt x="38100" y="0"/>
                </a:moveTo>
                <a:lnTo>
                  <a:pt x="38100" y="0"/>
                </a:lnTo>
                <a:lnTo>
                  <a:pt x="38100" y="1019175"/>
                </a:lnTo>
                <a:lnTo>
                  <a:pt x="38100" y="1019175"/>
                </a:lnTo>
                <a:cubicBezTo>
                  <a:pt x="17072" y="1019175"/>
                  <a:pt x="0" y="1002103"/>
                  <a:pt x="0" y="981075"/>
                </a:cubicBezTo>
                <a:lnTo>
                  <a:pt x="0" y="38100"/>
                </a:lnTo>
                <a:cubicBezTo>
                  <a:pt x="0" y="17072"/>
                  <a:pt x="17072" y="0"/>
                  <a:pt x="38100" y="0"/>
                </a:cubicBezTo>
                <a:close/>
              </a:path>
            </a:pathLst>
          </a:custGeom>
          <a:solidFill>
            <a:srgbClr val="16A085"/>
          </a:solidFill>
        </p:spPr>
      </p:sp>
      <p:sp>
        <p:nvSpPr>
          <p:cNvPr id="19" name="Shape 17"/>
          <p:cNvSpPr/>
          <p:nvPr/>
        </p:nvSpPr>
        <p:spPr>
          <a:xfrm>
            <a:off x="647700" y="5688806"/>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16A085"/>
          </a:solidFill>
        </p:spPr>
      </p:sp>
      <p:sp>
        <p:nvSpPr>
          <p:cNvPr id="20" name="Text 18"/>
          <p:cNvSpPr/>
          <p:nvPr/>
        </p:nvSpPr>
        <p:spPr>
          <a:xfrm>
            <a:off x="600075" y="5688806"/>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Liter" panose="02000503030000020004" pitchFamily="34" charset="0"/>
                <a:ea typeface="Liter" panose="02000503030000020004" pitchFamily="34" charset="-122"/>
                <a:cs typeface="Liter" panose="02000503030000020004" pitchFamily="34" charset="-120"/>
              </a:rPr>
              <a:t>03</a:t>
            </a:r>
            <a:endParaRPr lang="en-US" sz="1600" dirty="0"/>
          </a:p>
        </p:txBody>
      </p:sp>
      <p:sp>
        <p:nvSpPr>
          <p:cNvPr id="21" name="Text 19"/>
          <p:cNvSpPr/>
          <p:nvPr/>
        </p:nvSpPr>
        <p:spPr>
          <a:xfrm>
            <a:off x="1257300" y="5688806"/>
            <a:ext cx="4591050"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Réseaux d'Assainissement</a:t>
            </a:r>
            <a:endParaRPr lang="en-US" sz="1600" dirty="0"/>
          </a:p>
        </p:txBody>
      </p:sp>
      <p:sp>
        <p:nvSpPr>
          <p:cNvPr id="22" name="Text 20"/>
          <p:cNvSpPr/>
          <p:nvPr/>
        </p:nvSpPr>
        <p:spPr>
          <a:xfrm>
            <a:off x="1257300" y="6031706"/>
            <a:ext cx="4562475" cy="219075"/>
          </a:xfrm>
          <a:prstGeom prst="rect">
            <a:avLst/>
          </a:prstGeom>
          <a:noFill/>
        </p:spPr>
        <p:txBody>
          <a:bodyPr wrap="square" lIns="0" tIns="0" rIns="0" bIns="0" rtlCol="0" anchor="ctr"/>
          <a:lstStyle/>
          <a:p>
            <a:pPr>
              <a:lnSpc>
                <a:spcPct val="140000"/>
              </a:lnSpc>
            </a:pPr>
            <a:r>
              <a:rPr lang="en-US" sz="105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Collecte, transport et dimensionnement hydraulique</a:t>
            </a:r>
            <a:endParaRPr lang="en-US" sz="1600" dirty="0"/>
          </a:p>
        </p:txBody>
      </p:sp>
      <p:sp>
        <p:nvSpPr>
          <p:cNvPr id="23" name="Shape 21"/>
          <p:cNvSpPr/>
          <p:nvPr/>
        </p:nvSpPr>
        <p:spPr>
          <a:xfrm>
            <a:off x="6229350" y="1600200"/>
            <a:ext cx="5581650" cy="1019175"/>
          </a:xfrm>
          <a:custGeom>
            <a:avLst/>
            <a:gdLst/>
            <a:ahLst/>
            <a:cxnLst/>
            <a:rect l="l" t="t" r="r" b="b"/>
            <a:pathLst>
              <a:path w="5581650" h="1019175">
                <a:moveTo>
                  <a:pt x="38100" y="0"/>
                </a:moveTo>
                <a:lnTo>
                  <a:pt x="5505446" y="0"/>
                </a:lnTo>
                <a:cubicBezTo>
                  <a:pt x="5547532" y="0"/>
                  <a:pt x="5581650" y="34118"/>
                  <a:pt x="5581650" y="76204"/>
                </a:cubicBezTo>
                <a:lnTo>
                  <a:pt x="5581650" y="942971"/>
                </a:lnTo>
                <a:cubicBezTo>
                  <a:pt x="5581650" y="985057"/>
                  <a:pt x="5547532" y="1019175"/>
                  <a:pt x="5505446" y="1019175"/>
                </a:cubicBezTo>
                <a:lnTo>
                  <a:pt x="38100" y="1019175"/>
                </a:lnTo>
                <a:cubicBezTo>
                  <a:pt x="17058" y="1019175"/>
                  <a:pt x="0" y="1002117"/>
                  <a:pt x="0" y="98107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24" name="Shape 22"/>
          <p:cNvSpPr/>
          <p:nvPr/>
        </p:nvSpPr>
        <p:spPr>
          <a:xfrm>
            <a:off x="6229350" y="1600200"/>
            <a:ext cx="38100" cy="1019175"/>
          </a:xfrm>
          <a:custGeom>
            <a:avLst/>
            <a:gdLst/>
            <a:ahLst/>
            <a:cxnLst/>
            <a:rect l="l" t="t" r="r" b="b"/>
            <a:pathLst>
              <a:path w="38100" h="1019175">
                <a:moveTo>
                  <a:pt x="38100" y="0"/>
                </a:moveTo>
                <a:lnTo>
                  <a:pt x="38100" y="0"/>
                </a:lnTo>
                <a:lnTo>
                  <a:pt x="38100" y="1019175"/>
                </a:lnTo>
                <a:lnTo>
                  <a:pt x="38100" y="1019175"/>
                </a:lnTo>
                <a:cubicBezTo>
                  <a:pt x="17072" y="1019175"/>
                  <a:pt x="0" y="1002103"/>
                  <a:pt x="0" y="981075"/>
                </a:cubicBezTo>
                <a:lnTo>
                  <a:pt x="0" y="38100"/>
                </a:lnTo>
                <a:cubicBezTo>
                  <a:pt x="0" y="17072"/>
                  <a:pt x="17072" y="0"/>
                  <a:pt x="38100" y="0"/>
                </a:cubicBezTo>
                <a:close/>
              </a:path>
            </a:pathLst>
          </a:custGeom>
          <a:solidFill>
            <a:srgbClr val="34495E"/>
          </a:solidFill>
        </p:spPr>
      </p:sp>
      <p:sp>
        <p:nvSpPr>
          <p:cNvPr id="25" name="Shape 23"/>
          <p:cNvSpPr/>
          <p:nvPr/>
        </p:nvSpPr>
        <p:spPr>
          <a:xfrm>
            <a:off x="6477000" y="18288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34495E"/>
          </a:solidFill>
        </p:spPr>
      </p:sp>
      <p:sp>
        <p:nvSpPr>
          <p:cNvPr id="26" name="Text 24"/>
          <p:cNvSpPr/>
          <p:nvPr/>
        </p:nvSpPr>
        <p:spPr>
          <a:xfrm>
            <a:off x="6429375" y="1828800"/>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Liter" panose="02000503030000020004" pitchFamily="34" charset="0"/>
                <a:ea typeface="Liter" panose="02000503030000020004" pitchFamily="34" charset="-122"/>
                <a:cs typeface="Liter" panose="02000503030000020004" pitchFamily="34" charset="-120"/>
              </a:rPr>
              <a:t>04</a:t>
            </a:r>
            <a:endParaRPr lang="en-US" sz="1600" dirty="0"/>
          </a:p>
        </p:txBody>
      </p:sp>
      <p:sp>
        <p:nvSpPr>
          <p:cNvPr id="27" name="Text 25"/>
          <p:cNvSpPr/>
          <p:nvPr/>
        </p:nvSpPr>
        <p:spPr>
          <a:xfrm>
            <a:off x="7086600" y="1828800"/>
            <a:ext cx="4591050"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Gestion des Eaux Pluviales</a:t>
            </a:r>
            <a:endParaRPr lang="en-US" sz="1600" dirty="0"/>
          </a:p>
        </p:txBody>
      </p:sp>
      <p:sp>
        <p:nvSpPr>
          <p:cNvPr id="28" name="Text 26"/>
          <p:cNvSpPr/>
          <p:nvPr/>
        </p:nvSpPr>
        <p:spPr>
          <a:xfrm>
            <a:off x="7086600" y="2171700"/>
            <a:ext cx="4562475" cy="219075"/>
          </a:xfrm>
          <a:prstGeom prst="rect">
            <a:avLst/>
          </a:prstGeom>
          <a:noFill/>
        </p:spPr>
        <p:txBody>
          <a:bodyPr wrap="square" lIns="0" tIns="0" rIns="0" bIns="0" rtlCol="0" anchor="ctr"/>
          <a:lstStyle/>
          <a:p>
            <a:pPr>
              <a:lnSpc>
                <a:spcPct val="140000"/>
              </a:lnSpc>
            </a:pPr>
            <a:r>
              <a:rPr lang="en-US" sz="105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Techniques alternatives et approche durable</a:t>
            </a:r>
            <a:endParaRPr lang="en-US" sz="1600" dirty="0"/>
          </a:p>
        </p:txBody>
      </p:sp>
      <p:sp>
        <p:nvSpPr>
          <p:cNvPr id="29" name="Shape 27"/>
          <p:cNvSpPr/>
          <p:nvPr/>
        </p:nvSpPr>
        <p:spPr>
          <a:xfrm>
            <a:off x="6229350" y="3530203"/>
            <a:ext cx="5581650" cy="1019175"/>
          </a:xfrm>
          <a:custGeom>
            <a:avLst/>
            <a:gdLst/>
            <a:ahLst/>
            <a:cxnLst/>
            <a:rect l="l" t="t" r="r" b="b"/>
            <a:pathLst>
              <a:path w="5581650" h="1019175">
                <a:moveTo>
                  <a:pt x="38100" y="0"/>
                </a:moveTo>
                <a:lnTo>
                  <a:pt x="5505446" y="0"/>
                </a:lnTo>
                <a:cubicBezTo>
                  <a:pt x="5547532" y="0"/>
                  <a:pt x="5581650" y="34118"/>
                  <a:pt x="5581650" y="76204"/>
                </a:cubicBezTo>
                <a:lnTo>
                  <a:pt x="5581650" y="942971"/>
                </a:lnTo>
                <a:cubicBezTo>
                  <a:pt x="5581650" y="985057"/>
                  <a:pt x="5547532" y="1019175"/>
                  <a:pt x="5505446" y="1019175"/>
                </a:cubicBezTo>
                <a:lnTo>
                  <a:pt x="38100" y="1019175"/>
                </a:lnTo>
                <a:cubicBezTo>
                  <a:pt x="17058" y="1019175"/>
                  <a:pt x="0" y="1002117"/>
                  <a:pt x="0" y="98107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30" name="Shape 28"/>
          <p:cNvSpPr/>
          <p:nvPr/>
        </p:nvSpPr>
        <p:spPr>
          <a:xfrm>
            <a:off x="6229350" y="3530203"/>
            <a:ext cx="38100" cy="1019175"/>
          </a:xfrm>
          <a:custGeom>
            <a:avLst/>
            <a:gdLst/>
            <a:ahLst/>
            <a:cxnLst/>
            <a:rect l="l" t="t" r="r" b="b"/>
            <a:pathLst>
              <a:path w="38100" h="1019175">
                <a:moveTo>
                  <a:pt x="38100" y="0"/>
                </a:moveTo>
                <a:lnTo>
                  <a:pt x="38100" y="0"/>
                </a:lnTo>
                <a:lnTo>
                  <a:pt x="38100" y="1019175"/>
                </a:lnTo>
                <a:lnTo>
                  <a:pt x="38100" y="1019175"/>
                </a:lnTo>
                <a:cubicBezTo>
                  <a:pt x="17072" y="1019175"/>
                  <a:pt x="0" y="1002103"/>
                  <a:pt x="0" y="981075"/>
                </a:cubicBezTo>
                <a:lnTo>
                  <a:pt x="0" y="38100"/>
                </a:lnTo>
                <a:cubicBezTo>
                  <a:pt x="0" y="17072"/>
                  <a:pt x="17072" y="0"/>
                  <a:pt x="38100" y="0"/>
                </a:cubicBezTo>
                <a:close/>
              </a:path>
            </a:pathLst>
          </a:custGeom>
          <a:solidFill>
            <a:srgbClr val="16A085"/>
          </a:solidFill>
        </p:spPr>
      </p:sp>
      <p:sp>
        <p:nvSpPr>
          <p:cNvPr id="31" name="Shape 29"/>
          <p:cNvSpPr/>
          <p:nvPr/>
        </p:nvSpPr>
        <p:spPr>
          <a:xfrm>
            <a:off x="6477000" y="3758803"/>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16A085"/>
          </a:solidFill>
        </p:spPr>
      </p:sp>
      <p:sp>
        <p:nvSpPr>
          <p:cNvPr id="32" name="Text 30"/>
          <p:cNvSpPr/>
          <p:nvPr/>
        </p:nvSpPr>
        <p:spPr>
          <a:xfrm>
            <a:off x="6429375" y="3758803"/>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Liter" panose="02000503030000020004" pitchFamily="34" charset="0"/>
                <a:ea typeface="Liter" panose="02000503030000020004" pitchFamily="34" charset="-122"/>
                <a:cs typeface="Liter" panose="02000503030000020004" pitchFamily="34" charset="-120"/>
              </a:rPr>
              <a:t>05</a:t>
            </a:r>
            <a:endParaRPr lang="en-US" sz="1600" dirty="0"/>
          </a:p>
        </p:txBody>
      </p:sp>
      <p:sp>
        <p:nvSpPr>
          <p:cNvPr id="33" name="Text 31"/>
          <p:cNvSpPr/>
          <p:nvPr/>
        </p:nvSpPr>
        <p:spPr>
          <a:xfrm>
            <a:off x="7086600" y="3758803"/>
            <a:ext cx="4591050"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Stations d'Épuration</a:t>
            </a:r>
            <a:endParaRPr lang="en-US" sz="1600" dirty="0"/>
          </a:p>
        </p:txBody>
      </p:sp>
      <p:sp>
        <p:nvSpPr>
          <p:cNvPr id="34" name="Text 32"/>
          <p:cNvSpPr/>
          <p:nvPr/>
        </p:nvSpPr>
        <p:spPr>
          <a:xfrm>
            <a:off x="7086600" y="4101703"/>
            <a:ext cx="4562475" cy="219075"/>
          </a:xfrm>
          <a:prstGeom prst="rect">
            <a:avLst/>
          </a:prstGeom>
          <a:noFill/>
        </p:spPr>
        <p:txBody>
          <a:bodyPr wrap="square" lIns="0" tIns="0" rIns="0" bIns="0" rtlCol="0" anchor="ctr"/>
          <a:lstStyle/>
          <a:p>
            <a:pPr>
              <a:lnSpc>
                <a:spcPct val="140000"/>
              </a:lnSpc>
            </a:pPr>
            <a:r>
              <a:rPr lang="en-US" sz="105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Traitement des eaux usées et valorisation</a:t>
            </a:r>
            <a:endParaRPr lang="en-US" sz="1600" dirty="0"/>
          </a:p>
        </p:txBody>
      </p:sp>
      <p:sp>
        <p:nvSpPr>
          <p:cNvPr id="35" name="Shape 33"/>
          <p:cNvSpPr/>
          <p:nvPr/>
        </p:nvSpPr>
        <p:spPr>
          <a:xfrm>
            <a:off x="6229350" y="5460206"/>
            <a:ext cx="5581650" cy="1019175"/>
          </a:xfrm>
          <a:custGeom>
            <a:avLst/>
            <a:gdLst/>
            <a:ahLst/>
            <a:cxnLst/>
            <a:rect l="l" t="t" r="r" b="b"/>
            <a:pathLst>
              <a:path w="5581650" h="1019175">
                <a:moveTo>
                  <a:pt x="38100" y="0"/>
                </a:moveTo>
                <a:lnTo>
                  <a:pt x="5505446" y="0"/>
                </a:lnTo>
                <a:cubicBezTo>
                  <a:pt x="5547532" y="0"/>
                  <a:pt x="5581650" y="34118"/>
                  <a:pt x="5581650" y="76204"/>
                </a:cubicBezTo>
                <a:lnTo>
                  <a:pt x="5581650" y="942971"/>
                </a:lnTo>
                <a:cubicBezTo>
                  <a:pt x="5581650" y="985057"/>
                  <a:pt x="5547532" y="1019175"/>
                  <a:pt x="5505446" y="1019175"/>
                </a:cubicBezTo>
                <a:lnTo>
                  <a:pt x="38100" y="1019175"/>
                </a:lnTo>
                <a:cubicBezTo>
                  <a:pt x="17058" y="1019175"/>
                  <a:pt x="0" y="1002117"/>
                  <a:pt x="0" y="98107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36" name="Shape 34"/>
          <p:cNvSpPr/>
          <p:nvPr/>
        </p:nvSpPr>
        <p:spPr>
          <a:xfrm>
            <a:off x="6229350" y="5460206"/>
            <a:ext cx="38100" cy="1019175"/>
          </a:xfrm>
          <a:custGeom>
            <a:avLst/>
            <a:gdLst/>
            <a:ahLst/>
            <a:cxnLst/>
            <a:rect l="l" t="t" r="r" b="b"/>
            <a:pathLst>
              <a:path w="38100" h="1019175">
                <a:moveTo>
                  <a:pt x="38100" y="0"/>
                </a:moveTo>
                <a:lnTo>
                  <a:pt x="38100" y="0"/>
                </a:lnTo>
                <a:lnTo>
                  <a:pt x="38100" y="1019175"/>
                </a:lnTo>
                <a:lnTo>
                  <a:pt x="38100" y="1019175"/>
                </a:lnTo>
                <a:cubicBezTo>
                  <a:pt x="17072" y="1019175"/>
                  <a:pt x="0" y="1002103"/>
                  <a:pt x="0" y="981075"/>
                </a:cubicBezTo>
                <a:lnTo>
                  <a:pt x="0" y="38100"/>
                </a:lnTo>
                <a:cubicBezTo>
                  <a:pt x="0" y="17072"/>
                  <a:pt x="17072" y="0"/>
                  <a:pt x="38100" y="0"/>
                </a:cubicBezTo>
                <a:close/>
              </a:path>
            </a:pathLst>
          </a:custGeom>
          <a:solidFill>
            <a:srgbClr val="34495E"/>
          </a:solidFill>
        </p:spPr>
      </p:sp>
      <p:sp>
        <p:nvSpPr>
          <p:cNvPr id="37" name="Shape 35"/>
          <p:cNvSpPr/>
          <p:nvPr/>
        </p:nvSpPr>
        <p:spPr>
          <a:xfrm>
            <a:off x="6477000" y="5688806"/>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34495E"/>
          </a:solidFill>
        </p:spPr>
      </p:sp>
      <p:sp>
        <p:nvSpPr>
          <p:cNvPr id="38" name="Text 36"/>
          <p:cNvSpPr/>
          <p:nvPr/>
        </p:nvSpPr>
        <p:spPr>
          <a:xfrm>
            <a:off x="6429375" y="5688806"/>
            <a:ext cx="552450" cy="457200"/>
          </a:xfrm>
          <a:prstGeom prst="rect">
            <a:avLst/>
          </a:prstGeom>
          <a:noFill/>
        </p:spPr>
        <p:txBody>
          <a:bodyPr wrap="square" lIns="0" tIns="0" rIns="0" bIns="0" rtlCol="0" anchor="ctr"/>
          <a:lstStyle/>
          <a:p>
            <a:pPr algn="ctr">
              <a:lnSpc>
                <a:spcPct val="120000"/>
              </a:lnSpc>
            </a:pPr>
            <a:r>
              <a:rPr lang="en-US" sz="1500" b="1" dirty="0">
                <a:solidFill>
                  <a:srgbClr val="FFFFFF"/>
                </a:solidFill>
                <a:latin typeface="Liter" panose="02000503030000020004" pitchFamily="34" charset="0"/>
                <a:ea typeface="Liter" panose="02000503030000020004" pitchFamily="34" charset="-122"/>
                <a:cs typeface="Liter" panose="02000503030000020004" pitchFamily="34" charset="-120"/>
              </a:rPr>
              <a:t>06</a:t>
            </a:r>
            <a:endParaRPr lang="en-US" sz="1600" dirty="0"/>
          </a:p>
        </p:txBody>
      </p:sp>
      <p:sp>
        <p:nvSpPr>
          <p:cNvPr id="39" name="Text 37"/>
          <p:cNvSpPr/>
          <p:nvPr/>
        </p:nvSpPr>
        <p:spPr>
          <a:xfrm>
            <a:off x="7086600" y="5688806"/>
            <a:ext cx="4591050"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Enjeux et Perspectives</a:t>
            </a:r>
            <a:endParaRPr lang="en-US" sz="1600" dirty="0"/>
          </a:p>
        </p:txBody>
      </p:sp>
      <p:sp>
        <p:nvSpPr>
          <p:cNvPr id="40" name="Text 38"/>
          <p:cNvSpPr/>
          <p:nvPr/>
        </p:nvSpPr>
        <p:spPr>
          <a:xfrm>
            <a:off x="7086600" y="6031706"/>
            <a:ext cx="4562475" cy="219075"/>
          </a:xfrm>
          <a:prstGeom prst="rect">
            <a:avLst/>
          </a:prstGeom>
          <a:noFill/>
        </p:spPr>
        <p:txBody>
          <a:bodyPr wrap="square" lIns="0" tIns="0" rIns="0" bIns="0" rtlCol="0" anchor="ctr"/>
          <a:lstStyle/>
          <a:p>
            <a:pPr>
              <a:lnSpc>
                <a:spcPct val="140000"/>
              </a:lnSpc>
            </a:pPr>
            <a:r>
              <a:rPr lang="en-US" sz="105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Vers une gestion durable et intelligente de l'eau</a:t>
            </a:r>
            <a:endParaRPr lang="en-US" sz="1600" dirty="0"/>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4495E"/>
        </a:solidFill>
        <a:effectLst/>
      </p:bgPr>
    </p:bg>
    <p:spTree>
      <p:nvGrpSpPr>
        <p:cNvPr id="1" name=""/>
        <p:cNvGrpSpPr/>
        <p:nvPr/>
      </p:nvGrpSpPr>
      <p:grpSpPr>
        <a:xfrm>
          <a:off x="0" y="0"/>
          <a:ext cx="0" cy="0"/>
          <a:chOff x="0" y="0"/>
          <a:chExt cx="0" cy="0"/>
        </a:xfrm>
      </p:grpSpPr>
      <p:pic>
        <p:nvPicPr>
          <p:cNvPr id="2" name="Image 0" descr="https://kimi-web-img.moonshot.cn/img/chapman-taylor.transforms.svdcdn.com/a52f09a69fb4c572ae40193c402ac33d631131d1.jpg"/>
          <p:cNvPicPr>
            <a:picLocks noChangeAspect="1"/>
          </p:cNvPicPr>
          <p:nvPr/>
        </p:nvPicPr>
        <p:blipFill>
          <a:blip r:embed="rId1">
            <a:alphaModFix amt="25000"/>
          </a:blip>
          <a:srcRect t="10134" b="10134"/>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4495E">
                  <a:alpha val="95000"/>
                </a:srgbClr>
              </a:gs>
              <a:gs pos="50000">
                <a:srgbClr val="34495E">
                  <a:alpha val="90000"/>
                </a:srgbClr>
              </a:gs>
              <a:gs pos="100000">
                <a:srgbClr val="16A085">
                  <a:alpha val="70000"/>
                </a:srgbClr>
              </a:gs>
            </a:gsLst>
            <a:lin ang="2700000" scaled="1"/>
          </a:gradFill>
        </p:spPr>
      </p:sp>
      <p:sp>
        <p:nvSpPr>
          <p:cNvPr id="4" name="Shape 1"/>
          <p:cNvSpPr/>
          <p:nvPr/>
        </p:nvSpPr>
        <p:spPr>
          <a:xfrm>
            <a:off x="5638800" y="357188"/>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16A085"/>
          </a:solidFill>
        </p:spPr>
      </p:sp>
      <p:sp>
        <p:nvSpPr>
          <p:cNvPr id="5" name="Text 2"/>
          <p:cNvSpPr/>
          <p:nvPr/>
        </p:nvSpPr>
        <p:spPr>
          <a:xfrm>
            <a:off x="1076325" y="623888"/>
            <a:ext cx="10039350" cy="714375"/>
          </a:xfrm>
          <a:prstGeom prst="rect">
            <a:avLst/>
          </a:prstGeom>
          <a:noFill/>
        </p:spPr>
        <p:txBody>
          <a:bodyPr wrap="square" lIns="0" tIns="0" rIns="0" bIns="0" rtlCol="0" anchor="ctr"/>
          <a:lstStyle/>
          <a:p>
            <a:pPr algn="ctr">
              <a:lnSpc>
                <a:spcPct val="100000"/>
              </a:lnSpc>
            </a:pPr>
            <a:r>
              <a:rPr lang="en-US" sz="4500" b="1" dirty="0">
                <a:solidFill>
                  <a:srgbClr val="ECF0F1"/>
                </a:solidFill>
                <a:latin typeface="Liter" panose="02000503030000020004" pitchFamily="34" charset="0"/>
                <a:ea typeface="Liter" panose="02000503030000020004" pitchFamily="34" charset="-122"/>
                <a:cs typeface="Liter" panose="02000503030000020004" pitchFamily="34" charset="-120"/>
              </a:rPr>
              <a:t>Conclusion</a:t>
            </a:r>
            <a:endParaRPr lang="en-US" sz="1600" dirty="0"/>
          </a:p>
        </p:txBody>
      </p:sp>
      <p:sp>
        <p:nvSpPr>
          <p:cNvPr id="6" name="Shape 3"/>
          <p:cNvSpPr/>
          <p:nvPr/>
        </p:nvSpPr>
        <p:spPr>
          <a:xfrm>
            <a:off x="5638800" y="1566863"/>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16A085"/>
          </a:solidFill>
        </p:spPr>
      </p:sp>
      <p:sp>
        <p:nvSpPr>
          <p:cNvPr id="7" name="Shape 4"/>
          <p:cNvSpPr/>
          <p:nvPr/>
        </p:nvSpPr>
        <p:spPr>
          <a:xfrm>
            <a:off x="1223963" y="1914525"/>
            <a:ext cx="9744075" cy="2085975"/>
          </a:xfrm>
          <a:custGeom>
            <a:avLst/>
            <a:gdLst/>
            <a:ahLst/>
            <a:cxnLst/>
            <a:rect l="l" t="t" r="r" b="b"/>
            <a:pathLst>
              <a:path w="9744075" h="2085975">
                <a:moveTo>
                  <a:pt x="152401" y="0"/>
                </a:moveTo>
                <a:lnTo>
                  <a:pt x="9591674" y="0"/>
                </a:lnTo>
                <a:cubicBezTo>
                  <a:pt x="9675843" y="0"/>
                  <a:pt x="9744075" y="68232"/>
                  <a:pt x="9744075" y="152401"/>
                </a:cubicBezTo>
                <a:lnTo>
                  <a:pt x="9744075" y="1933574"/>
                </a:lnTo>
                <a:cubicBezTo>
                  <a:pt x="9744075" y="2017743"/>
                  <a:pt x="9675843" y="2085975"/>
                  <a:pt x="9591674" y="2085975"/>
                </a:cubicBezTo>
                <a:lnTo>
                  <a:pt x="152401" y="2085975"/>
                </a:lnTo>
                <a:cubicBezTo>
                  <a:pt x="68232" y="2085975"/>
                  <a:pt x="0" y="2017743"/>
                  <a:pt x="0" y="1933574"/>
                </a:cubicBezTo>
                <a:lnTo>
                  <a:pt x="0" y="152401"/>
                </a:lnTo>
                <a:cubicBezTo>
                  <a:pt x="0" y="68232"/>
                  <a:pt x="68232" y="0"/>
                  <a:pt x="152401" y="0"/>
                </a:cubicBezTo>
                <a:close/>
              </a:path>
            </a:pathLst>
          </a:custGeom>
          <a:solidFill>
            <a:srgbClr val="ECF0F1">
              <a:alpha val="10196"/>
            </a:srgbClr>
          </a:solidFill>
          <a:ln w="12700">
            <a:solidFill>
              <a:srgbClr val="ECF0F1">
                <a:alpha val="20000"/>
              </a:srgbClr>
            </a:solidFill>
            <a:prstDash val="solid"/>
          </a:ln>
        </p:spPr>
      </p:sp>
      <p:sp>
        <p:nvSpPr>
          <p:cNvPr id="8" name="Text 5"/>
          <p:cNvSpPr/>
          <p:nvPr/>
        </p:nvSpPr>
        <p:spPr>
          <a:xfrm>
            <a:off x="1485900" y="2224088"/>
            <a:ext cx="9220200" cy="619125"/>
          </a:xfrm>
          <a:prstGeom prst="rect">
            <a:avLst/>
          </a:prstGeom>
          <a:noFill/>
        </p:spPr>
        <p:txBody>
          <a:bodyPr wrap="square" lIns="0" tIns="0" rIns="0" bIns="0" rtlCol="0" anchor="ctr"/>
          <a:lstStyle/>
          <a:p>
            <a:pPr algn="ctr">
              <a:lnSpc>
                <a:spcPct val="140000"/>
              </a:lnSpc>
            </a:pPr>
            <a:r>
              <a:rPr lang="en-US" sz="15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L'hydraulique urbaine est au </a:t>
            </a:r>
            <a:r>
              <a:rPr lang="en-US" sz="15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cœur des défis de la ville durable</a:t>
            </a:r>
            <a:r>
              <a:rPr lang="en-US" sz="15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Face au vieillissement des infrastructures, à la pression démographique et au changement climatique, une </a:t>
            </a:r>
            <a:r>
              <a:rPr lang="en-US" sz="15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transformation profonde</a:t>
            </a:r>
            <a:r>
              <a:rPr lang="en-US" sz="15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s'impose.</a:t>
            </a:r>
            <a:endParaRPr lang="en-US" sz="1600" dirty="0"/>
          </a:p>
        </p:txBody>
      </p:sp>
      <p:sp>
        <p:nvSpPr>
          <p:cNvPr id="9" name="Text 6"/>
          <p:cNvSpPr/>
          <p:nvPr/>
        </p:nvSpPr>
        <p:spPr>
          <a:xfrm>
            <a:off x="1485900" y="3071813"/>
            <a:ext cx="9220200" cy="619125"/>
          </a:xfrm>
          <a:prstGeom prst="rect">
            <a:avLst/>
          </a:prstGeom>
          <a:noFill/>
        </p:spPr>
        <p:txBody>
          <a:bodyPr wrap="square" lIns="0" tIns="0" rIns="0" bIns="0" rtlCol="0" anchor="ctr"/>
          <a:lstStyle/>
          <a:p>
            <a:pPr algn="ctr">
              <a:lnSpc>
                <a:spcPct val="140000"/>
              </a:lnSpc>
            </a:pPr>
            <a:r>
              <a:rPr lang="en-US" sz="15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La transition vers des </a:t>
            </a:r>
            <a:r>
              <a:rPr lang="en-US" sz="15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systèmes intégrés, intelligents et respectueux du cycle naturel de l'eau</a:t>
            </a:r>
            <a:r>
              <a:rPr lang="en-US" sz="15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est indispensable pour garantir la résilience des territoires et la qualité de vie des citoyens.</a:t>
            </a:r>
            <a:endParaRPr lang="en-US" sz="1600" dirty="0"/>
          </a:p>
        </p:txBody>
      </p:sp>
      <p:sp>
        <p:nvSpPr>
          <p:cNvPr id="10" name="Shape 7"/>
          <p:cNvSpPr/>
          <p:nvPr/>
        </p:nvSpPr>
        <p:spPr>
          <a:xfrm>
            <a:off x="1223963" y="4314825"/>
            <a:ext cx="3086100" cy="1685925"/>
          </a:xfrm>
          <a:custGeom>
            <a:avLst/>
            <a:gdLst/>
            <a:ahLst/>
            <a:cxnLst/>
            <a:rect l="l" t="t" r="r" b="b"/>
            <a:pathLst>
              <a:path w="3086100" h="1685925">
                <a:moveTo>
                  <a:pt x="114306" y="0"/>
                </a:moveTo>
                <a:lnTo>
                  <a:pt x="2971794" y="0"/>
                </a:lnTo>
                <a:cubicBezTo>
                  <a:pt x="3034924" y="0"/>
                  <a:pt x="3086100" y="51176"/>
                  <a:pt x="3086100" y="114306"/>
                </a:cubicBezTo>
                <a:lnTo>
                  <a:pt x="3086100" y="1571619"/>
                </a:lnTo>
                <a:cubicBezTo>
                  <a:pt x="3086100" y="1634749"/>
                  <a:pt x="3034924" y="1685925"/>
                  <a:pt x="2971794" y="1685925"/>
                </a:cubicBezTo>
                <a:lnTo>
                  <a:pt x="114306" y="1685925"/>
                </a:lnTo>
                <a:cubicBezTo>
                  <a:pt x="51176" y="1685925"/>
                  <a:pt x="0" y="1634749"/>
                  <a:pt x="0" y="1571619"/>
                </a:cubicBezTo>
                <a:lnTo>
                  <a:pt x="0" y="114306"/>
                </a:lnTo>
                <a:cubicBezTo>
                  <a:pt x="0" y="51176"/>
                  <a:pt x="51176" y="0"/>
                  <a:pt x="114306" y="0"/>
                </a:cubicBezTo>
                <a:close/>
              </a:path>
            </a:pathLst>
          </a:custGeom>
          <a:solidFill>
            <a:srgbClr val="16A085">
              <a:alpha val="20000"/>
            </a:srgbClr>
          </a:solidFill>
          <a:ln w="12700">
            <a:solidFill>
              <a:srgbClr val="16A085">
                <a:alpha val="30196"/>
              </a:srgbClr>
            </a:solidFill>
            <a:prstDash val="solid"/>
          </a:ln>
        </p:spPr>
      </p:sp>
      <p:sp>
        <p:nvSpPr>
          <p:cNvPr id="11" name="Shape 8"/>
          <p:cNvSpPr/>
          <p:nvPr/>
        </p:nvSpPr>
        <p:spPr>
          <a:xfrm>
            <a:off x="2575620" y="4548188"/>
            <a:ext cx="385763" cy="342900"/>
          </a:xfrm>
          <a:custGeom>
            <a:avLst/>
            <a:gdLst/>
            <a:ahLst/>
            <a:cxnLst/>
            <a:rect l="l" t="t" r="r" b="b"/>
            <a:pathLst>
              <a:path w="385763" h="342900">
                <a:moveTo>
                  <a:pt x="166092" y="58936"/>
                </a:moveTo>
                <a:lnTo>
                  <a:pt x="219670" y="58936"/>
                </a:lnTo>
                <a:lnTo>
                  <a:pt x="219670" y="91083"/>
                </a:lnTo>
                <a:lnTo>
                  <a:pt x="166092" y="91083"/>
                </a:lnTo>
                <a:lnTo>
                  <a:pt x="166092" y="58936"/>
                </a:lnTo>
                <a:close/>
                <a:moveTo>
                  <a:pt x="160734" y="21431"/>
                </a:moveTo>
                <a:cubicBezTo>
                  <a:pt x="142987" y="21431"/>
                  <a:pt x="128588" y="35830"/>
                  <a:pt x="128588" y="53578"/>
                </a:cubicBezTo>
                <a:lnTo>
                  <a:pt x="128588" y="96441"/>
                </a:lnTo>
                <a:cubicBezTo>
                  <a:pt x="128588" y="114188"/>
                  <a:pt x="142987" y="128588"/>
                  <a:pt x="160734" y="128588"/>
                </a:cubicBezTo>
                <a:lnTo>
                  <a:pt x="171450" y="128588"/>
                </a:lnTo>
                <a:lnTo>
                  <a:pt x="171450" y="150019"/>
                </a:lnTo>
                <a:lnTo>
                  <a:pt x="21431" y="150019"/>
                </a:lnTo>
                <a:cubicBezTo>
                  <a:pt x="9577" y="150019"/>
                  <a:pt x="0" y="159596"/>
                  <a:pt x="0" y="171450"/>
                </a:cubicBezTo>
                <a:cubicBezTo>
                  <a:pt x="0" y="183304"/>
                  <a:pt x="9577" y="192881"/>
                  <a:pt x="21431" y="192881"/>
                </a:cubicBezTo>
                <a:lnTo>
                  <a:pt x="85725" y="192881"/>
                </a:lnTo>
                <a:lnTo>
                  <a:pt x="85725" y="214313"/>
                </a:lnTo>
                <a:lnTo>
                  <a:pt x="75009" y="214313"/>
                </a:lnTo>
                <a:cubicBezTo>
                  <a:pt x="57262" y="214313"/>
                  <a:pt x="42863" y="228712"/>
                  <a:pt x="42863" y="246459"/>
                </a:cubicBezTo>
                <a:lnTo>
                  <a:pt x="42863" y="289322"/>
                </a:lnTo>
                <a:cubicBezTo>
                  <a:pt x="42863" y="307070"/>
                  <a:pt x="57262" y="321469"/>
                  <a:pt x="75009" y="321469"/>
                </a:cubicBezTo>
                <a:lnTo>
                  <a:pt x="139303" y="321469"/>
                </a:lnTo>
                <a:cubicBezTo>
                  <a:pt x="157051" y="321469"/>
                  <a:pt x="171450" y="307070"/>
                  <a:pt x="171450" y="289322"/>
                </a:cubicBezTo>
                <a:lnTo>
                  <a:pt x="171450" y="246459"/>
                </a:lnTo>
                <a:cubicBezTo>
                  <a:pt x="171450" y="228712"/>
                  <a:pt x="157051" y="214313"/>
                  <a:pt x="139303" y="214313"/>
                </a:cubicBezTo>
                <a:lnTo>
                  <a:pt x="128588" y="214313"/>
                </a:lnTo>
                <a:lnTo>
                  <a:pt x="128588" y="192881"/>
                </a:lnTo>
                <a:lnTo>
                  <a:pt x="257175" y="192881"/>
                </a:lnTo>
                <a:lnTo>
                  <a:pt x="257175" y="214313"/>
                </a:lnTo>
                <a:lnTo>
                  <a:pt x="246459" y="214313"/>
                </a:lnTo>
                <a:cubicBezTo>
                  <a:pt x="228712" y="214313"/>
                  <a:pt x="214313" y="228712"/>
                  <a:pt x="214313" y="246459"/>
                </a:cubicBezTo>
                <a:lnTo>
                  <a:pt x="214313" y="289322"/>
                </a:lnTo>
                <a:cubicBezTo>
                  <a:pt x="214313" y="307070"/>
                  <a:pt x="228712" y="321469"/>
                  <a:pt x="246459" y="321469"/>
                </a:cubicBezTo>
                <a:lnTo>
                  <a:pt x="310753" y="321469"/>
                </a:lnTo>
                <a:cubicBezTo>
                  <a:pt x="328501" y="321469"/>
                  <a:pt x="342900" y="307070"/>
                  <a:pt x="342900" y="289322"/>
                </a:cubicBezTo>
                <a:lnTo>
                  <a:pt x="342900" y="246459"/>
                </a:lnTo>
                <a:cubicBezTo>
                  <a:pt x="342900" y="228712"/>
                  <a:pt x="328501" y="214313"/>
                  <a:pt x="310753" y="214313"/>
                </a:cubicBezTo>
                <a:lnTo>
                  <a:pt x="300038" y="214313"/>
                </a:lnTo>
                <a:lnTo>
                  <a:pt x="300038" y="192881"/>
                </a:lnTo>
                <a:lnTo>
                  <a:pt x="364331" y="192881"/>
                </a:lnTo>
                <a:cubicBezTo>
                  <a:pt x="376185" y="192881"/>
                  <a:pt x="385763" y="183304"/>
                  <a:pt x="385763" y="171450"/>
                </a:cubicBezTo>
                <a:cubicBezTo>
                  <a:pt x="385763" y="159596"/>
                  <a:pt x="376185" y="150019"/>
                  <a:pt x="364331" y="150019"/>
                </a:cubicBezTo>
                <a:lnTo>
                  <a:pt x="214313" y="150019"/>
                </a:lnTo>
                <a:lnTo>
                  <a:pt x="214313" y="128588"/>
                </a:lnTo>
                <a:lnTo>
                  <a:pt x="225028" y="128588"/>
                </a:lnTo>
                <a:cubicBezTo>
                  <a:pt x="242776" y="128588"/>
                  <a:pt x="257175" y="114188"/>
                  <a:pt x="257175" y="96441"/>
                </a:cubicBezTo>
                <a:lnTo>
                  <a:pt x="257175" y="53578"/>
                </a:lnTo>
                <a:cubicBezTo>
                  <a:pt x="257175" y="35830"/>
                  <a:pt x="242776" y="21431"/>
                  <a:pt x="225028" y="21431"/>
                </a:cubicBezTo>
                <a:lnTo>
                  <a:pt x="160734" y="21431"/>
                </a:lnTo>
                <a:close/>
                <a:moveTo>
                  <a:pt x="300038" y="251817"/>
                </a:moveTo>
                <a:lnTo>
                  <a:pt x="305395" y="251817"/>
                </a:lnTo>
                <a:lnTo>
                  <a:pt x="305395" y="283964"/>
                </a:lnTo>
                <a:lnTo>
                  <a:pt x="251817" y="283964"/>
                </a:lnTo>
                <a:lnTo>
                  <a:pt x="251817" y="251817"/>
                </a:lnTo>
                <a:lnTo>
                  <a:pt x="300038" y="251817"/>
                </a:lnTo>
                <a:close/>
                <a:moveTo>
                  <a:pt x="128588" y="251817"/>
                </a:moveTo>
                <a:lnTo>
                  <a:pt x="133945" y="251817"/>
                </a:lnTo>
                <a:lnTo>
                  <a:pt x="133945" y="283964"/>
                </a:lnTo>
                <a:lnTo>
                  <a:pt x="80367" y="283964"/>
                </a:lnTo>
                <a:lnTo>
                  <a:pt x="80367" y="251817"/>
                </a:lnTo>
                <a:lnTo>
                  <a:pt x="128588" y="251817"/>
                </a:lnTo>
                <a:close/>
              </a:path>
            </a:pathLst>
          </a:custGeom>
          <a:solidFill>
            <a:srgbClr val="16A085"/>
          </a:solidFill>
        </p:spPr>
      </p:sp>
      <p:sp>
        <p:nvSpPr>
          <p:cNvPr id="12" name="Text 9"/>
          <p:cNvSpPr/>
          <p:nvPr/>
        </p:nvSpPr>
        <p:spPr>
          <a:xfrm>
            <a:off x="1409700" y="5043488"/>
            <a:ext cx="2714625" cy="266700"/>
          </a:xfrm>
          <a:prstGeom prst="rect">
            <a:avLst/>
          </a:prstGeom>
          <a:noFill/>
        </p:spPr>
        <p:txBody>
          <a:bodyPr wrap="square" lIns="0" tIns="0" rIns="0" bIns="0" rtlCol="0" anchor="ctr"/>
          <a:lstStyle/>
          <a:p>
            <a:pPr algn="ctr">
              <a:lnSpc>
                <a:spcPct val="120000"/>
              </a:lnSpc>
            </a:pPr>
            <a:r>
              <a:rPr lang="en-US" sz="1500" b="1" dirty="0">
                <a:solidFill>
                  <a:srgbClr val="ECF0F1"/>
                </a:solidFill>
                <a:latin typeface="Liter" panose="02000503030000020004" pitchFamily="34" charset="0"/>
                <a:ea typeface="Liter" panose="02000503030000020004" pitchFamily="34" charset="-122"/>
                <a:cs typeface="Liter" panose="02000503030000020004" pitchFamily="34" charset="-120"/>
              </a:rPr>
              <a:t>Intégration</a:t>
            </a:r>
            <a:endParaRPr lang="en-US" sz="1600" dirty="0"/>
          </a:p>
        </p:txBody>
      </p:sp>
      <p:sp>
        <p:nvSpPr>
          <p:cNvPr id="13" name="Text 10"/>
          <p:cNvSpPr/>
          <p:nvPr/>
        </p:nvSpPr>
        <p:spPr>
          <a:xfrm>
            <a:off x="1423988" y="5386388"/>
            <a:ext cx="2686050" cy="381000"/>
          </a:xfrm>
          <a:prstGeom prst="rect">
            <a:avLst/>
          </a:prstGeom>
          <a:noFill/>
        </p:spPr>
        <p:txBody>
          <a:bodyPr wrap="square" lIns="0" tIns="0" rIns="0" bIns="0" rtlCol="0" anchor="ctr"/>
          <a:lstStyle/>
          <a:p>
            <a:pPr algn="ctr">
              <a:lnSpc>
                <a:spcPct val="120000"/>
              </a:lnSpc>
            </a:pPr>
            <a:r>
              <a:rPr lang="en-US" sz="1050"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Approche systémique coordonnant tous les acteurs et systèmes</a:t>
            </a:r>
            <a:endParaRPr lang="en-US" sz="1600" dirty="0"/>
          </a:p>
        </p:txBody>
      </p:sp>
      <p:sp>
        <p:nvSpPr>
          <p:cNvPr id="14" name="Shape 11"/>
          <p:cNvSpPr/>
          <p:nvPr/>
        </p:nvSpPr>
        <p:spPr>
          <a:xfrm>
            <a:off x="4551313" y="4314825"/>
            <a:ext cx="3086100" cy="1685925"/>
          </a:xfrm>
          <a:custGeom>
            <a:avLst/>
            <a:gdLst/>
            <a:ahLst/>
            <a:cxnLst/>
            <a:rect l="l" t="t" r="r" b="b"/>
            <a:pathLst>
              <a:path w="3086100" h="1685925">
                <a:moveTo>
                  <a:pt x="114306" y="0"/>
                </a:moveTo>
                <a:lnTo>
                  <a:pt x="2971794" y="0"/>
                </a:lnTo>
                <a:cubicBezTo>
                  <a:pt x="3034924" y="0"/>
                  <a:pt x="3086100" y="51176"/>
                  <a:pt x="3086100" y="114306"/>
                </a:cubicBezTo>
                <a:lnTo>
                  <a:pt x="3086100" y="1571619"/>
                </a:lnTo>
                <a:cubicBezTo>
                  <a:pt x="3086100" y="1634749"/>
                  <a:pt x="3034924" y="1685925"/>
                  <a:pt x="2971794" y="1685925"/>
                </a:cubicBezTo>
                <a:lnTo>
                  <a:pt x="114306" y="1685925"/>
                </a:lnTo>
                <a:cubicBezTo>
                  <a:pt x="51176" y="1685925"/>
                  <a:pt x="0" y="1634749"/>
                  <a:pt x="0" y="1571619"/>
                </a:cubicBezTo>
                <a:lnTo>
                  <a:pt x="0" y="114306"/>
                </a:lnTo>
                <a:cubicBezTo>
                  <a:pt x="0" y="51176"/>
                  <a:pt x="51176" y="0"/>
                  <a:pt x="114306" y="0"/>
                </a:cubicBezTo>
                <a:close/>
              </a:path>
            </a:pathLst>
          </a:custGeom>
          <a:solidFill>
            <a:srgbClr val="16A085">
              <a:alpha val="20000"/>
            </a:srgbClr>
          </a:solidFill>
          <a:ln w="12700">
            <a:solidFill>
              <a:srgbClr val="16A085">
                <a:alpha val="30196"/>
              </a:srgbClr>
            </a:solidFill>
            <a:prstDash val="solid"/>
          </a:ln>
        </p:spPr>
      </p:sp>
      <p:sp>
        <p:nvSpPr>
          <p:cNvPr id="15" name="Shape 12"/>
          <p:cNvSpPr/>
          <p:nvPr/>
        </p:nvSpPr>
        <p:spPr>
          <a:xfrm>
            <a:off x="5924401" y="4548188"/>
            <a:ext cx="342900" cy="342900"/>
          </a:xfrm>
          <a:custGeom>
            <a:avLst/>
            <a:gdLst/>
            <a:ahLst/>
            <a:cxnLst/>
            <a:rect l="l" t="t" r="r" b="b"/>
            <a:pathLst>
              <a:path w="342900" h="342900">
                <a:moveTo>
                  <a:pt x="80367" y="37505"/>
                </a:moveTo>
                <a:cubicBezTo>
                  <a:pt x="80367" y="16810"/>
                  <a:pt x="97177" y="0"/>
                  <a:pt x="117872" y="0"/>
                </a:cubicBezTo>
                <a:lnTo>
                  <a:pt x="133945" y="0"/>
                </a:lnTo>
                <a:cubicBezTo>
                  <a:pt x="145799" y="0"/>
                  <a:pt x="155377" y="9577"/>
                  <a:pt x="155377" y="21431"/>
                </a:cubicBezTo>
                <a:lnTo>
                  <a:pt x="155377" y="321469"/>
                </a:lnTo>
                <a:cubicBezTo>
                  <a:pt x="155377" y="333323"/>
                  <a:pt x="145799" y="342900"/>
                  <a:pt x="133945" y="342900"/>
                </a:cubicBezTo>
                <a:lnTo>
                  <a:pt x="112514" y="342900"/>
                </a:lnTo>
                <a:cubicBezTo>
                  <a:pt x="92556" y="342900"/>
                  <a:pt x="75746" y="329238"/>
                  <a:pt x="70991" y="310753"/>
                </a:cubicBezTo>
                <a:cubicBezTo>
                  <a:pt x="70522" y="310753"/>
                  <a:pt x="70120" y="310753"/>
                  <a:pt x="69652" y="310753"/>
                </a:cubicBezTo>
                <a:cubicBezTo>
                  <a:pt x="40050" y="310753"/>
                  <a:pt x="16073" y="286777"/>
                  <a:pt x="16073" y="257175"/>
                </a:cubicBezTo>
                <a:cubicBezTo>
                  <a:pt x="16073" y="245120"/>
                  <a:pt x="20092" y="234002"/>
                  <a:pt x="26789" y="225028"/>
                </a:cubicBezTo>
                <a:cubicBezTo>
                  <a:pt x="13796" y="215250"/>
                  <a:pt x="5358" y="199712"/>
                  <a:pt x="5358" y="182166"/>
                </a:cubicBezTo>
                <a:cubicBezTo>
                  <a:pt x="5358" y="161471"/>
                  <a:pt x="17145" y="143455"/>
                  <a:pt x="34290" y="134548"/>
                </a:cubicBezTo>
                <a:cubicBezTo>
                  <a:pt x="29535" y="126511"/>
                  <a:pt x="26789" y="117135"/>
                  <a:pt x="26789" y="107156"/>
                </a:cubicBezTo>
                <a:cubicBezTo>
                  <a:pt x="26789" y="77554"/>
                  <a:pt x="50765" y="53578"/>
                  <a:pt x="80367" y="53578"/>
                </a:cubicBezTo>
                <a:lnTo>
                  <a:pt x="80367" y="37505"/>
                </a:lnTo>
                <a:close/>
                <a:moveTo>
                  <a:pt x="262533" y="37505"/>
                </a:moveTo>
                <a:lnTo>
                  <a:pt x="262533" y="53578"/>
                </a:lnTo>
                <a:cubicBezTo>
                  <a:pt x="292135" y="53578"/>
                  <a:pt x="316111" y="77554"/>
                  <a:pt x="316111" y="107156"/>
                </a:cubicBezTo>
                <a:cubicBezTo>
                  <a:pt x="316111" y="117202"/>
                  <a:pt x="313365" y="126578"/>
                  <a:pt x="308610" y="134548"/>
                </a:cubicBezTo>
                <a:cubicBezTo>
                  <a:pt x="325822" y="143455"/>
                  <a:pt x="337542" y="161404"/>
                  <a:pt x="337542" y="182166"/>
                </a:cubicBezTo>
                <a:cubicBezTo>
                  <a:pt x="337542" y="199712"/>
                  <a:pt x="329104" y="215250"/>
                  <a:pt x="316111" y="225028"/>
                </a:cubicBezTo>
                <a:cubicBezTo>
                  <a:pt x="322808" y="234002"/>
                  <a:pt x="326827" y="245120"/>
                  <a:pt x="326827" y="257175"/>
                </a:cubicBezTo>
                <a:cubicBezTo>
                  <a:pt x="326827" y="286777"/>
                  <a:pt x="302850" y="310753"/>
                  <a:pt x="273248" y="310753"/>
                </a:cubicBezTo>
                <a:cubicBezTo>
                  <a:pt x="272780" y="310753"/>
                  <a:pt x="272378" y="310753"/>
                  <a:pt x="271909" y="310753"/>
                </a:cubicBezTo>
                <a:cubicBezTo>
                  <a:pt x="267154" y="329238"/>
                  <a:pt x="250344" y="342900"/>
                  <a:pt x="230386" y="342900"/>
                </a:cubicBezTo>
                <a:lnTo>
                  <a:pt x="208955" y="342900"/>
                </a:lnTo>
                <a:cubicBezTo>
                  <a:pt x="197101" y="342900"/>
                  <a:pt x="187523" y="333323"/>
                  <a:pt x="187523" y="321469"/>
                </a:cubicBezTo>
                <a:lnTo>
                  <a:pt x="187523" y="21431"/>
                </a:lnTo>
                <a:cubicBezTo>
                  <a:pt x="187523" y="9577"/>
                  <a:pt x="197101" y="0"/>
                  <a:pt x="208955" y="0"/>
                </a:cubicBezTo>
                <a:lnTo>
                  <a:pt x="225028" y="0"/>
                </a:lnTo>
                <a:cubicBezTo>
                  <a:pt x="245723" y="0"/>
                  <a:pt x="262533" y="16810"/>
                  <a:pt x="262533" y="37505"/>
                </a:cubicBezTo>
                <a:close/>
              </a:path>
            </a:pathLst>
          </a:custGeom>
          <a:solidFill>
            <a:srgbClr val="16A085"/>
          </a:solidFill>
        </p:spPr>
      </p:sp>
      <p:sp>
        <p:nvSpPr>
          <p:cNvPr id="16" name="Text 13"/>
          <p:cNvSpPr/>
          <p:nvPr/>
        </p:nvSpPr>
        <p:spPr>
          <a:xfrm>
            <a:off x="4737050" y="5043488"/>
            <a:ext cx="2714625" cy="266700"/>
          </a:xfrm>
          <a:prstGeom prst="rect">
            <a:avLst/>
          </a:prstGeom>
          <a:noFill/>
        </p:spPr>
        <p:txBody>
          <a:bodyPr wrap="square" lIns="0" tIns="0" rIns="0" bIns="0" rtlCol="0" anchor="ctr"/>
          <a:lstStyle/>
          <a:p>
            <a:pPr algn="ctr">
              <a:lnSpc>
                <a:spcPct val="120000"/>
              </a:lnSpc>
            </a:pPr>
            <a:r>
              <a:rPr lang="en-US" sz="1500" b="1" dirty="0">
                <a:solidFill>
                  <a:srgbClr val="ECF0F1"/>
                </a:solidFill>
                <a:latin typeface="Liter" panose="02000503030000020004" pitchFamily="34" charset="0"/>
                <a:ea typeface="Liter" panose="02000503030000020004" pitchFamily="34" charset="-122"/>
                <a:cs typeface="Liter" panose="02000503030000020004" pitchFamily="34" charset="-120"/>
              </a:rPr>
              <a:t>Intelligence</a:t>
            </a:r>
            <a:endParaRPr lang="en-US" sz="1600" dirty="0"/>
          </a:p>
        </p:txBody>
      </p:sp>
      <p:sp>
        <p:nvSpPr>
          <p:cNvPr id="17" name="Text 14"/>
          <p:cNvSpPr/>
          <p:nvPr/>
        </p:nvSpPr>
        <p:spPr>
          <a:xfrm>
            <a:off x="4751338" y="5386388"/>
            <a:ext cx="2686050" cy="381000"/>
          </a:xfrm>
          <a:prstGeom prst="rect">
            <a:avLst/>
          </a:prstGeom>
          <a:noFill/>
        </p:spPr>
        <p:txBody>
          <a:bodyPr wrap="square" lIns="0" tIns="0" rIns="0" bIns="0" rtlCol="0" anchor="ctr"/>
          <a:lstStyle/>
          <a:p>
            <a:pPr algn="ctr">
              <a:lnSpc>
                <a:spcPct val="120000"/>
              </a:lnSpc>
            </a:pPr>
            <a:r>
              <a:rPr lang="en-US" sz="1050"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Technologies numériques pour une gestion optimisée et prédictive</a:t>
            </a:r>
            <a:endParaRPr lang="en-US" sz="1600" dirty="0"/>
          </a:p>
        </p:txBody>
      </p:sp>
      <p:sp>
        <p:nvSpPr>
          <p:cNvPr id="18" name="Shape 15"/>
          <p:cNvSpPr/>
          <p:nvPr/>
        </p:nvSpPr>
        <p:spPr>
          <a:xfrm>
            <a:off x="7878663" y="4314825"/>
            <a:ext cx="3086100" cy="1685925"/>
          </a:xfrm>
          <a:custGeom>
            <a:avLst/>
            <a:gdLst/>
            <a:ahLst/>
            <a:cxnLst/>
            <a:rect l="l" t="t" r="r" b="b"/>
            <a:pathLst>
              <a:path w="3086100" h="1685925">
                <a:moveTo>
                  <a:pt x="114306" y="0"/>
                </a:moveTo>
                <a:lnTo>
                  <a:pt x="2971794" y="0"/>
                </a:lnTo>
                <a:cubicBezTo>
                  <a:pt x="3034924" y="0"/>
                  <a:pt x="3086100" y="51176"/>
                  <a:pt x="3086100" y="114306"/>
                </a:cubicBezTo>
                <a:lnTo>
                  <a:pt x="3086100" y="1571619"/>
                </a:lnTo>
                <a:cubicBezTo>
                  <a:pt x="3086100" y="1634749"/>
                  <a:pt x="3034924" y="1685925"/>
                  <a:pt x="2971794" y="1685925"/>
                </a:cubicBezTo>
                <a:lnTo>
                  <a:pt x="114306" y="1685925"/>
                </a:lnTo>
                <a:cubicBezTo>
                  <a:pt x="51176" y="1685925"/>
                  <a:pt x="0" y="1634749"/>
                  <a:pt x="0" y="1571619"/>
                </a:cubicBezTo>
                <a:lnTo>
                  <a:pt x="0" y="114306"/>
                </a:lnTo>
                <a:cubicBezTo>
                  <a:pt x="0" y="51176"/>
                  <a:pt x="51176" y="0"/>
                  <a:pt x="114306" y="0"/>
                </a:cubicBezTo>
                <a:close/>
              </a:path>
            </a:pathLst>
          </a:custGeom>
          <a:solidFill>
            <a:srgbClr val="16A085">
              <a:alpha val="20000"/>
            </a:srgbClr>
          </a:solidFill>
          <a:ln w="12700">
            <a:solidFill>
              <a:srgbClr val="16A085">
                <a:alpha val="30196"/>
              </a:srgbClr>
            </a:solidFill>
            <a:prstDash val="solid"/>
          </a:ln>
        </p:spPr>
      </p:sp>
      <p:sp>
        <p:nvSpPr>
          <p:cNvPr id="19" name="Shape 16"/>
          <p:cNvSpPr/>
          <p:nvPr/>
        </p:nvSpPr>
        <p:spPr>
          <a:xfrm>
            <a:off x="9251900" y="4548188"/>
            <a:ext cx="342900" cy="342900"/>
          </a:xfrm>
          <a:custGeom>
            <a:avLst/>
            <a:gdLst/>
            <a:ahLst/>
            <a:cxnLst/>
            <a:rect l="l" t="t" r="r" b="b"/>
            <a:pathLst>
              <a:path w="342900" h="342900">
                <a:moveTo>
                  <a:pt x="315642" y="4487"/>
                </a:moveTo>
                <a:cubicBezTo>
                  <a:pt x="319928" y="402"/>
                  <a:pt x="326157" y="-1072"/>
                  <a:pt x="331916" y="804"/>
                </a:cubicBezTo>
                <a:cubicBezTo>
                  <a:pt x="338480" y="3014"/>
                  <a:pt x="342900" y="9175"/>
                  <a:pt x="342900" y="16073"/>
                </a:cubicBezTo>
                <a:lnTo>
                  <a:pt x="342900" y="141245"/>
                </a:lnTo>
                <a:cubicBezTo>
                  <a:pt x="342900" y="229113"/>
                  <a:pt x="270503" y="300038"/>
                  <a:pt x="182969" y="300038"/>
                </a:cubicBezTo>
                <a:cubicBezTo>
                  <a:pt x="131400" y="300038"/>
                  <a:pt x="86931" y="266886"/>
                  <a:pt x="70790" y="220541"/>
                </a:cubicBezTo>
                <a:cubicBezTo>
                  <a:pt x="47082" y="241169"/>
                  <a:pt x="32147" y="271507"/>
                  <a:pt x="32147" y="305395"/>
                </a:cubicBezTo>
                <a:cubicBezTo>
                  <a:pt x="32147" y="314303"/>
                  <a:pt x="24981" y="321469"/>
                  <a:pt x="16073" y="321469"/>
                </a:cubicBezTo>
                <a:cubicBezTo>
                  <a:pt x="7166" y="321469"/>
                  <a:pt x="0" y="314303"/>
                  <a:pt x="0" y="305395"/>
                </a:cubicBezTo>
                <a:cubicBezTo>
                  <a:pt x="0" y="255233"/>
                  <a:pt x="25584" y="211031"/>
                  <a:pt x="64361" y="185045"/>
                </a:cubicBezTo>
                <a:cubicBezTo>
                  <a:pt x="88002" y="169240"/>
                  <a:pt x="116198" y="160734"/>
                  <a:pt x="144661" y="160734"/>
                </a:cubicBezTo>
                <a:lnTo>
                  <a:pt x="198239" y="160734"/>
                </a:lnTo>
                <a:cubicBezTo>
                  <a:pt x="207146" y="160734"/>
                  <a:pt x="214313" y="153568"/>
                  <a:pt x="214313" y="144661"/>
                </a:cubicBezTo>
                <a:cubicBezTo>
                  <a:pt x="214313" y="135754"/>
                  <a:pt x="207146" y="128588"/>
                  <a:pt x="198239" y="128588"/>
                </a:cubicBezTo>
                <a:lnTo>
                  <a:pt x="144661" y="128588"/>
                </a:lnTo>
                <a:cubicBezTo>
                  <a:pt x="118073" y="128588"/>
                  <a:pt x="92891" y="134481"/>
                  <a:pt x="70321" y="144996"/>
                </a:cubicBezTo>
                <a:cubicBezTo>
                  <a:pt x="85926" y="98115"/>
                  <a:pt x="130061" y="64294"/>
                  <a:pt x="182166" y="64294"/>
                </a:cubicBezTo>
                <a:cubicBezTo>
                  <a:pt x="226635" y="64294"/>
                  <a:pt x="259720" y="49493"/>
                  <a:pt x="281754" y="34826"/>
                </a:cubicBezTo>
                <a:cubicBezTo>
                  <a:pt x="294613" y="26253"/>
                  <a:pt x="305529" y="16006"/>
                  <a:pt x="315709" y="4487"/>
                </a:cubicBezTo>
                <a:close/>
              </a:path>
            </a:pathLst>
          </a:custGeom>
          <a:solidFill>
            <a:srgbClr val="16A085"/>
          </a:solidFill>
        </p:spPr>
      </p:sp>
      <p:sp>
        <p:nvSpPr>
          <p:cNvPr id="20" name="Text 17"/>
          <p:cNvSpPr/>
          <p:nvPr/>
        </p:nvSpPr>
        <p:spPr>
          <a:xfrm>
            <a:off x="8064401" y="5043488"/>
            <a:ext cx="2714625" cy="266700"/>
          </a:xfrm>
          <a:prstGeom prst="rect">
            <a:avLst/>
          </a:prstGeom>
          <a:noFill/>
        </p:spPr>
        <p:txBody>
          <a:bodyPr wrap="square" lIns="0" tIns="0" rIns="0" bIns="0" rtlCol="0" anchor="ctr"/>
          <a:lstStyle/>
          <a:p>
            <a:pPr algn="ctr">
              <a:lnSpc>
                <a:spcPct val="120000"/>
              </a:lnSpc>
            </a:pPr>
            <a:r>
              <a:rPr lang="en-US" sz="1500" b="1" dirty="0">
                <a:solidFill>
                  <a:srgbClr val="ECF0F1"/>
                </a:solidFill>
                <a:latin typeface="Liter" panose="02000503030000020004" pitchFamily="34" charset="0"/>
                <a:ea typeface="Liter" panose="02000503030000020004" pitchFamily="34" charset="-122"/>
                <a:cs typeface="Liter" panose="02000503030000020004" pitchFamily="34" charset="-120"/>
              </a:rPr>
              <a:t>Durabilité</a:t>
            </a:r>
            <a:endParaRPr lang="en-US" sz="1600" dirty="0"/>
          </a:p>
        </p:txBody>
      </p:sp>
      <p:sp>
        <p:nvSpPr>
          <p:cNvPr id="21" name="Text 18"/>
          <p:cNvSpPr/>
          <p:nvPr/>
        </p:nvSpPr>
        <p:spPr>
          <a:xfrm>
            <a:off x="8078688" y="5386388"/>
            <a:ext cx="2686050" cy="381000"/>
          </a:xfrm>
          <a:prstGeom prst="rect">
            <a:avLst/>
          </a:prstGeom>
          <a:noFill/>
        </p:spPr>
        <p:txBody>
          <a:bodyPr wrap="square" lIns="0" tIns="0" rIns="0" bIns="0" rtlCol="0" anchor="ctr"/>
          <a:lstStyle/>
          <a:p>
            <a:pPr algn="ctr">
              <a:lnSpc>
                <a:spcPct val="120000"/>
              </a:lnSpc>
            </a:pPr>
            <a:r>
              <a:rPr lang="en-US" sz="1050" dirty="0">
                <a:solidFill>
                  <a:srgbClr val="ECF0F1">
                    <a:alpha val="90000"/>
                  </a:srgbClr>
                </a:solidFill>
                <a:latin typeface="Quattrocento Sans" panose="020B0502050000020003" pitchFamily="34" charset="0"/>
                <a:ea typeface="Quattrocento Sans" panose="020B0502050000020003" pitchFamily="34" charset="-122"/>
                <a:cs typeface="Quattrocento Sans" panose="020B0502050000020003" pitchFamily="34" charset="-120"/>
              </a:rPr>
              <a:t>Respect du cycle naturel et économie circulaire de l'eau</a:t>
            </a:r>
            <a:endParaRPr lang="en-US" sz="1600" dirty="0"/>
          </a:p>
        </p:txBody>
      </p:sp>
      <p:sp>
        <p:nvSpPr>
          <p:cNvPr id="22" name="Text 19"/>
          <p:cNvSpPr/>
          <p:nvPr/>
        </p:nvSpPr>
        <p:spPr>
          <a:xfrm>
            <a:off x="1185863" y="6310313"/>
            <a:ext cx="9820275" cy="190500"/>
          </a:xfrm>
          <a:prstGeom prst="rect">
            <a:avLst/>
          </a:prstGeom>
          <a:noFill/>
        </p:spPr>
        <p:txBody>
          <a:bodyPr wrap="square" lIns="0" tIns="0" rIns="0" bIns="0" rtlCol="0" anchor="ctr"/>
          <a:lstStyle/>
          <a:p>
            <a:pPr algn="ctr">
              <a:lnSpc>
                <a:spcPct val="120000"/>
              </a:lnSpc>
            </a:pPr>
            <a:r>
              <a:rPr lang="en-US" sz="1050" dirty="0">
                <a:solidFill>
                  <a:srgbClr val="ECF0F1">
                    <a:alpha val="60000"/>
                  </a:srgbClr>
                </a:solidFill>
                <a:latin typeface="Quattrocento Sans" panose="020B0502050000020003" pitchFamily="34" charset="0"/>
                <a:ea typeface="Quattrocento Sans" panose="020B0502050000020003" pitchFamily="34" charset="-122"/>
                <a:cs typeface="Quattrocento Sans" panose="020B0502050000020003" pitchFamily="34" charset="-120"/>
              </a:rPr>
              <a:t>Hydraulique Urbaine • Février 2026</a:t>
            </a:r>
            <a:endParaRPr lang="en-US" sz="1600"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4495E"/>
        </a:solidFill>
        <a:effectLst/>
      </p:bgPr>
    </p:bg>
    <p:spTree>
      <p:nvGrpSpPr>
        <p:cNvPr id="1" name=""/>
        <p:cNvGrpSpPr/>
        <p:nvPr/>
      </p:nvGrpSpPr>
      <p:grpSpPr>
        <a:xfrm>
          <a:off x="0" y="0"/>
          <a:ext cx="0" cy="0"/>
          <a:chOff x="0" y="0"/>
          <a:chExt cx="0" cy="0"/>
        </a:xfrm>
      </p:grpSpPr>
      <p:pic>
        <p:nvPicPr>
          <p:cNvPr id="2" name="Image 0" descr="https://kimi-web-img.moonshot.cn/img/blairsupplyusa.com/cd304592ef2e6e1d0be124ec6264b83116a1ae00.jpg"/>
          <p:cNvPicPr>
            <a:picLocks noChangeAspect="1"/>
          </p:cNvPicPr>
          <p:nvPr/>
        </p:nvPicPr>
        <p:blipFill>
          <a:blip r:embed="rId1">
            <a:alphaModFix amt="20000"/>
          </a:blip>
          <a:srcRect t="7897" b="7897"/>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4495E"/>
              </a:gs>
              <a:gs pos="50000">
                <a:srgbClr val="34495E">
                  <a:alpha val="95000"/>
                </a:srgbClr>
              </a:gs>
              <a:gs pos="100000">
                <a:srgbClr val="000000">
                  <a:alpha val="0"/>
                </a:srgbClr>
              </a:gs>
            </a:gsLst>
            <a:lin ang="0" scaled="1"/>
          </a:gradFill>
        </p:spPr>
      </p:sp>
      <p:sp>
        <p:nvSpPr>
          <p:cNvPr id="4" name="Shape 1"/>
          <p:cNvSpPr/>
          <p:nvPr/>
        </p:nvSpPr>
        <p:spPr>
          <a:xfrm>
            <a:off x="381000" y="1776413"/>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16A085"/>
          </a:solidFill>
        </p:spPr>
      </p:sp>
      <p:sp>
        <p:nvSpPr>
          <p:cNvPr id="5" name="Text 2"/>
          <p:cNvSpPr/>
          <p:nvPr/>
        </p:nvSpPr>
        <p:spPr>
          <a:xfrm>
            <a:off x="295275" y="1776413"/>
            <a:ext cx="933450" cy="762000"/>
          </a:xfrm>
          <a:prstGeom prst="rect">
            <a:avLst/>
          </a:prstGeom>
          <a:noFill/>
        </p:spPr>
        <p:txBody>
          <a:bodyPr wrap="square" lIns="0" tIns="0" rIns="0" bIns="0" rtlCol="0" anchor="ctr"/>
          <a:lstStyle/>
          <a:p>
            <a:pPr algn="ctr">
              <a:lnSpc>
                <a:spcPct val="90000"/>
              </a:lnSpc>
            </a:pPr>
            <a:r>
              <a:rPr lang="en-US" sz="2700" b="1" dirty="0">
                <a:solidFill>
                  <a:srgbClr val="FFFFFF"/>
                </a:solidFill>
                <a:latin typeface="Liter" panose="02000503030000020004" pitchFamily="34" charset="0"/>
                <a:ea typeface="Liter" panose="02000503030000020004" pitchFamily="34" charset="-122"/>
                <a:cs typeface="Liter" panose="02000503030000020004" pitchFamily="34" charset="-120"/>
              </a:rPr>
              <a:t>01</a:t>
            </a:r>
            <a:endParaRPr lang="en-US" sz="1600" dirty="0"/>
          </a:p>
        </p:txBody>
      </p:sp>
      <p:sp>
        <p:nvSpPr>
          <p:cNvPr id="6" name="Shape 3"/>
          <p:cNvSpPr/>
          <p:nvPr/>
        </p:nvSpPr>
        <p:spPr>
          <a:xfrm>
            <a:off x="1295400" y="2138363"/>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16A085"/>
          </a:solidFill>
        </p:spPr>
      </p:sp>
      <p:sp>
        <p:nvSpPr>
          <p:cNvPr id="7" name="Text 4"/>
          <p:cNvSpPr/>
          <p:nvPr/>
        </p:nvSpPr>
        <p:spPr>
          <a:xfrm>
            <a:off x="381000" y="2767013"/>
            <a:ext cx="6829425" cy="1714500"/>
          </a:xfrm>
          <a:prstGeom prst="rect">
            <a:avLst/>
          </a:prstGeom>
          <a:noFill/>
        </p:spPr>
        <p:txBody>
          <a:bodyPr wrap="square" lIns="0" tIns="0" rIns="0" bIns="0" rtlCol="0" anchor="ctr"/>
          <a:lstStyle/>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Introduction à</a:t>
            </a:r>
            <a:endParaRPr lang="en-US" sz="1600" dirty="0"/>
          </a:p>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l'Hydraulique Urbaine</a:t>
            </a:r>
            <a:endParaRPr lang="en-US" sz="1600" dirty="0"/>
          </a:p>
        </p:txBody>
      </p:sp>
      <p:sp>
        <p:nvSpPr>
          <p:cNvPr id="8" name="Text 5"/>
          <p:cNvSpPr/>
          <p:nvPr/>
        </p:nvSpPr>
        <p:spPr>
          <a:xfrm>
            <a:off x="381000" y="4710113"/>
            <a:ext cx="6600825" cy="371475"/>
          </a:xfrm>
          <a:prstGeom prst="rect">
            <a:avLst/>
          </a:prstGeom>
          <a:noFill/>
        </p:spPr>
        <p:txBody>
          <a:bodyPr wrap="square" lIns="0" tIns="0" rIns="0" bIns="0" rtlCol="0" anchor="ctr"/>
          <a:lstStyle/>
          <a:p>
            <a:pPr>
              <a:lnSpc>
                <a:spcPct val="140000"/>
              </a:lnSpc>
            </a:pPr>
            <a:r>
              <a:rPr lang="en-US" sz="1800" dirty="0">
                <a:solidFill>
                  <a:srgbClr val="ECF0F1">
                    <a:alpha val="80000"/>
                  </a:srgbClr>
                </a:solidFill>
                <a:latin typeface="Quattrocento Sans" panose="020B0502050000020003" pitchFamily="34" charset="0"/>
                <a:ea typeface="Quattrocento Sans" panose="020B0502050000020003" pitchFamily="34" charset="-122"/>
                <a:cs typeface="Quattrocento Sans" panose="020B0502050000020003" pitchFamily="34" charset="-120"/>
              </a:rPr>
              <a:t>Définition, enjeux et cycle de l'eau en milieu urbain</a:t>
            </a:r>
            <a:endParaRPr lang="en-US" sz="1600"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p:spPr>
        <p:txBody>
          <a:bodyPr wrap="square" lIns="0" tIns="0" rIns="0" bIns="0" rtlCol="0" anchor="ctr"/>
          <a:lstStyle/>
          <a:p>
            <a:pPr>
              <a:lnSpc>
                <a:spcPct val="120000"/>
              </a:lnSpc>
            </a:pPr>
            <a:r>
              <a:rPr lang="en-US" sz="1050"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01 | Fondamentaux</a:t>
            </a:r>
            <a:endParaRPr lang="en-US" sz="1600" dirty="0"/>
          </a:p>
        </p:txBody>
      </p:sp>
      <p:sp>
        <p:nvSpPr>
          <p:cNvPr id="3" name="Text 1"/>
          <p:cNvSpPr/>
          <p:nvPr/>
        </p:nvSpPr>
        <p:spPr>
          <a:xfrm>
            <a:off x="381000" y="647700"/>
            <a:ext cx="11601450" cy="381000"/>
          </a:xfrm>
          <a:prstGeom prst="rect">
            <a:avLst/>
          </a:prstGeom>
          <a:noFill/>
        </p:spPr>
        <p:txBody>
          <a:bodyPr wrap="square" lIns="0" tIns="0" rIns="0" bIns="0" rtlCol="0" anchor="ctr"/>
          <a:lstStyle/>
          <a:p>
            <a:pPr>
              <a:lnSpc>
                <a:spcPct val="90000"/>
              </a:lnSpc>
            </a:pPr>
            <a:r>
              <a:rPr lang="en-US" sz="2700" b="1" dirty="0">
                <a:solidFill>
                  <a:srgbClr val="34495E"/>
                </a:solidFill>
                <a:latin typeface="Liter" panose="02000503030000020004" pitchFamily="34" charset="0"/>
                <a:ea typeface="Liter" panose="02000503030000020004" pitchFamily="34" charset="-122"/>
                <a:cs typeface="Liter" panose="02000503030000020004" pitchFamily="34" charset="-120"/>
              </a:rPr>
              <a:t>Le Cycle de l'Eau Urbain</a:t>
            </a:r>
            <a:endParaRPr lang="en-US" sz="1600" dirty="0"/>
          </a:p>
        </p:txBody>
      </p:sp>
      <p:sp>
        <p:nvSpPr>
          <p:cNvPr id="4" name="Shape 2"/>
          <p:cNvSpPr/>
          <p:nvPr/>
        </p:nvSpPr>
        <p:spPr>
          <a:xfrm>
            <a:off x="381000" y="1143000"/>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16A085"/>
          </a:solidFill>
        </p:spPr>
      </p:sp>
      <p:sp>
        <p:nvSpPr>
          <p:cNvPr id="5" name="Shape 3"/>
          <p:cNvSpPr/>
          <p:nvPr/>
        </p:nvSpPr>
        <p:spPr>
          <a:xfrm>
            <a:off x="381000" y="1390650"/>
            <a:ext cx="3686175" cy="4200525"/>
          </a:xfrm>
          <a:custGeom>
            <a:avLst/>
            <a:gdLst/>
            <a:ahLst/>
            <a:cxnLst/>
            <a:rect l="l" t="t" r="r" b="b"/>
            <a:pathLst>
              <a:path w="3686175" h="4200525">
                <a:moveTo>
                  <a:pt x="38100" y="0"/>
                </a:moveTo>
                <a:lnTo>
                  <a:pt x="3648075" y="0"/>
                </a:lnTo>
                <a:cubicBezTo>
                  <a:pt x="3669103" y="0"/>
                  <a:pt x="3686175" y="17072"/>
                  <a:pt x="3686175" y="38100"/>
                </a:cubicBezTo>
                <a:lnTo>
                  <a:pt x="3686175" y="4124332"/>
                </a:lnTo>
                <a:cubicBezTo>
                  <a:pt x="3686175" y="4166412"/>
                  <a:pt x="3652062" y="4200525"/>
                  <a:pt x="3609982" y="4200525"/>
                </a:cubicBezTo>
                <a:lnTo>
                  <a:pt x="76193" y="4200525"/>
                </a:lnTo>
                <a:cubicBezTo>
                  <a:pt x="34113" y="4200525"/>
                  <a:pt x="0" y="4166412"/>
                  <a:pt x="0" y="4124332"/>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6" name="Shape 4"/>
          <p:cNvSpPr/>
          <p:nvPr/>
        </p:nvSpPr>
        <p:spPr>
          <a:xfrm>
            <a:off x="381000" y="1390650"/>
            <a:ext cx="3686175" cy="38100"/>
          </a:xfrm>
          <a:custGeom>
            <a:avLst/>
            <a:gdLst/>
            <a:ahLst/>
            <a:cxnLst/>
            <a:rect l="l" t="t" r="r" b="b"/>
            <a:pathLst>
              <a:path w="3686175" h="38100">
                <a:moveTo>
                  <a:pt x="38100" y="0"/>
                </a:moveTo>
                <a:lnTo>
                  <a:pt x="3648075" y="0"/>
                </a:lnTo>
                <a:cubicBezTo>
                  <a:pt x="3669103" y="0"/>
                  <a:pt x="3686175" y="17072"/>
                  <a:pt x="3686175" y="38100"/>
                </a:cubicBezTo>
                <a:lnTo>
                  <a:pt x="3686175" y="38100"/>
                </a:lnTo>
                <a:lnTo>
                  <a:pt x="0" y="38100"/>
                </a:lnTo>
                <a:lnTo>
                  <a:pt x="0" y="38100"/>
                </a:lnTo>
                <a:cubicBezTo>
                  <a:pt x="0" y="17072"/>
                  <a:pt x="17072" y="0"/>
                  <a:pt x="38100" y="0"/>
                </a:cubicBezTo>
                <a:close/>
              </a:path>
            </a:pathLst>
          </a:custGeom>
          <a:solidFill>
            <a:srgbClr val="16A085"/>
          </a:solidFill>
        </p:spPr>
      </p:sp>
      <p:sp>
        <p:nvSpPr>
          <p:cNvPr id="7" name="Shape 5"/>
          <p:cNvSpPr/>
          <p:nvPr/>
        </p:nvSpPr>
        <p:spPr>
          <a:xfrm>
            <a:off x="571500" y="16002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16A085">
              <a:alpha val="10196"/>
            </a:srgbClr>
          </a:solidFill>
        </p:spPr>
      </p:sp>
      <p:sp>
        <p:nvSpPr>
          <p:cNvPr id="8" name="Shape 6"/>
          <p:cNvSpPr/>
          <p:nvPr/>
        </p:nvSpPr>
        <p:spPr>
          <a:xfrm>
            <a:off x="704850" y="1733550"/>
            <a:ext cx="190500" cy="190500"/>
          </a:xfrm>
          <a:custGeom>
            <a:avLst/>
            <a:gdLst/>
            <a:ahLst/>
            <a:cxnLst/>
            <a:rect l="l" t="t" r="r" b="b"/>
            <a:pathLst>
              <a:path w="190500" h="190500">
                <a:moveTo>
                  <a:pt x="71438" y="23812"/>
                </a:moveTo>
                <a:cubicBezTo>
                  <a:pt x="71438" y="17227"/>
                  <a:pt x="76758" y="11906"/>
                  <a:pt x="83344" y="11906"/>
                </a:cubicBezTo>
                <a:cubicBezTo>
                  <a:pt x="89929" y="11906"/>
                  <a:pt x="95250" y="17227"/>
                  <a:pt x="95250" y="23812"/>
                </a:cubicBezTo>
                <a:lnTo>
                  <a:pt x="130969" y="23812"/>
                </a:lnTo>
                <a:cubicBezTo>
                  <a:pt x="137554" y="23812"/>
                  <a:pt x="142875" y="29133"/>
                  <a:pt x="142875" y="35719"/>
                </a:cubicBezTo>
                <a:cubicBezTo>
                  <a:pt x="142875" y="42304"/>
                  <a:pt x="137554" y="47625"/>
                  <a:pt x="130969" y="47625"/>
                </a:cubicBezTo>
                <a:lnTo>
                  <a:pt x="95250" y="47625"/>
                </a:lnTo>
                <a:lnTo>
                  <a:pt x="95250" y="71438"/>
                </a:lnTo>
                <a:lnTo>
                  <a:pt x="102208" y="71438"/>
                </a:lnTo>
                <a:cubicBezTo>
                  <a:pt x="105370" y="71438"/>
                  <a:pt x="108384" y="72703"/>
                  <a:pt x="110617" y="74935"/>
                </a:cubicBezTo>
                <a:lnTo>
                  <a:pt x="119025" y="83344"/>
                </a:lnTo>
                <a:lnTo>
                  <a:pt x="130932" y="83344"/>
                </a:lnTo>
                <a:cubicBezTo>
                  <a:pt x="163823" y="83344"/>
                  <a:pt x="190463" y="109984"/>
                  <a:pt x="190463" y="142875"/>
                </a:cubicBezTo>
                <a:cubicBezTo>
                  <a:pt x="190463" y="149461"/>
                  <a:pt x="185142" y="154781"/>
                  <a:pt x="178557" y="154781"/>
                </a:cubicBezTo>
                <a:lnTo>
                  <a:pt x="154744" y="154781"/>
                </a:lnTo>
                <a:cubicBezTo>
                  <a:pt x="148158" y="154781"/>
                  <a:pt x="142838" y="149461"/>
                  <a:pt x="142838" y="142875"/>
                </a:cubicBezTo>
                <a:cubicBezTo>
                  <a:pt x="142838" y="136289"/>
                  <a:pt x="137517" y="130969"/>
                  <a:pt x="130932" y="130969"/>
                </a:cubicBezTo>
                <a:lnTo>
                  <a:pt x="117500" y="130969"/>
                </a:lnTo>
                <a:cubicBezTo>
                  <a:pt x="109984" y="141759"/>
                  <a:pt x="97445" y="148828"/>
                  <a:pt x="83307" y="148828"/>
                </a:cubicBezTo>
                <a:cubicBezTo>
                  <a:pt x="69168" y="148828"/>
                  <a:pt x="56629" y="141759"/>
                  <a:pt x="49113" y="130969"/>
                </a:cubicBezTo>
                <a:lnTo>
                  <a:pt x="11906" y="130969"/>
                </a:lnTo>
                <a:cubicBezTo>
                  <a:pt x="5321" y="130969"/>
                  <a:pt x="0" y="125648"/>
                  <a:pt x="0" y="119063"/>
                </a:cubicBezTo>
                <a:lnTo>
                  <a:pt x="0" y="95250"/>
                </a:lnTo>
                <a:cubicBezTo>
                  <a:pt x="0" y="88664"/>
                  <a:pt x="5321" y="83344"/>
                  <a:pt x="11906" y="83344"/>
                </a:cubicBezTo>
                <a:lnTo>
                  <a:pt x="47625" y="83344"/>
                </a:lnTo>
                <a:lnTo>
                  <a:pt x="56034" y="74935"/>
                </a:lnTo>
                <a:cubicBezTo>
                  <a:pt x="58266" y="72703"/>
                  <a:pt x="61280" y="71438"/>
                  <a:pt x="64443" y="71438"/>
                </a:cubicBezTo>
                <a:lnTo>
                  <a:pt x="71400" y="71438"/>
                </a:lnTo>
                <a:lnTo>
                  <a:pt x="71400" y="47625"/>
                </a:lnTo>
                <a:lnTo>
                  <a:pt x="35682" y="47625"/>
                </a:lnTo>
                <a:cubicBezTo>
                  <a:pt x="29096" y="47625"/>
                  <a:pt x="23775" y="42304"/>
                  <a:pt x="23775" y="35719"/>
                </a:cubicBezTo>
                <a:cubicBezTo>
                  <a:pt x="23775" y="29133"/>
                  <a:pt x="29133" y="23812"/>
                  <a:pt x="35719" y="23812"/>
                </a:cubicBezTo>
                <a:lnTo>
                  <a:pt x="71438" y="23812"/>
                </a:lnTo>
                <a:close/>
              </a:path>
            </a:pathLst>
          </a:custGeom>
          <a:solidFill>
            <a:srgbClr val="16A085"/>
          </a:solidFill>
        </p:spPr>
      </p:sp>
      <p:sp>
        <p:nvSpPr>
          <p:cNvPr id="9" name="Text 7"/>
          <p:cNvSpPr/>
          <p:nvPr/>
        </p:nvSpPr>
        <p:spPr>
          <a:xfrm>
            <a:off x="1143000" y="1695450"/>
            <a:ext cx="2152650"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Adduction d'Eau Potable</a:t>
            </a:r>
            <a:endParaRPr lang="en-US" sz="1600" dirty="0"/>
          </a:p>
        </p:txBody>
      </p:sp>
      <p:sp>
        <p:nvSpPr>
          <p:cNvPr id="10" name="Text 8"/>
          <p:cNvSpPr/>
          <p:nvPr/>
        </p:nvSpPr>
        <p:spPr>
          <a:xfrm>
            <a:off x="571500" y="2171700"/>
            <a:ext cx="3371850" cy="2238375"/>
          </a:xfrm>
          <a:prstGeom prst="rect">
            <a:avLst/>
          </a:prstGeom>
          <a:noFill/>
        </p:spPr>
        <p:txBody>
          <a:bodyPr wrap="square" lIns="0" tIns="0" rIns="0" bIns="0" rtlCol="0" anchor="ctr"/>
          <a:lstStyle/>
          <a:p>
            <a:pPr>
              <a:lnSpc>
                <a:spcPct val="140000"/>
              </a:lnSpc>
            </a:pPr>
            <a:r>
              <a:rPr lang="en-US" sz="105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Système d'approvisionnement</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depuis les captages jusqu'aux robinets des usagers. Comprend le captage, le traitement, le stockage et la distribution.</a:t>
            </a:r>
            <a:endParaRPr lang="en-US" sz="1600" dirty="0"/>
          </a:p>
        </p:txBody>
      </p:sp>
      <p:sp>
        <p:nvSpPr>
          <p:cNvPr id="11" name="Shape 9"/>
          <p:cNvSpPr/>
          <p:nvPr/>
        </p:nvSpPr>
        <p:spPr>
          <a:xfrm>
            <a:off x="571500" y="4519613"/>
            <a:ext cx="3305175" cy="876300"/>
          </a:xfrm>
          <a:custGeom>
            <a:avLst/>
            <a:gdLst/>
            <a:ahLst/>
            <a:cxnLst/>
            <a:rect l="l" t="t" r="r" b="b"/>
            <a:pathLst>
              <a:path w="3305175" h="876300">
                <a:moveTo>
                  <a:pt x="76203" y="0"/>
                </a:moveTo>
                <a:lnTo>
                  <a:pt x="3228972" y="0"/>
                </a:lnTo>
                <a:cubicBezTo>
                  <a:pt x="3271058" y="0"/>
                  <a:pt x="3305175" y="34117"/>
                  <a:pt x="3305175" y="76203"/>
                </a:cubicBezTo>
                <a:lnTo>
                  <a:pt x="3305175" y="800097"/>
                </a:lnTo>
                <a:cubicBezTo>
                  <a:pt x="3305175" y="842183"/>
                  <a:pt x="3271058" y="876300"/>
                  <a:pt x="3228972" y="876300"/>
                </a:cubicBezTo>
                <a:lnTo>
                  <a:pt x="76203" y="876300"/>
                </a:lnTo>
                <a:cubicBezTo>
                  <a:pt x="34117" y="876300"/>
                  <a:pt x="0" y="842183"/>
                  <a:pt x="0" y="800097"/>
                </a:cubicBezTo>
                <a:lnTo>
                  <a:pt x="0" y="76203"/>
                </a:lnTo>
                <a:cubicBezTo>
                  <a:pt x="0" y="34145"/>
                  <a:pt x="34145" y="0"/>
                  <a:pt x="76203" y="0"/>
                </a:cubicBezTo>
                <a:close/>
              </a:path>
            </a:pathLst>
          </a:custGeom>
          <a:solidFill>
            <a:srgbClr val="F4F6F7"/>
          </a:solidFill>
        </p:spPr>
      </p:sp>
      <p:sp>
        <p:nvSpPr>
          <p:cNvPr id="12" name="Text 10"/>
          <p:cNvSpPr/>
          <p:nvPr/>
        </p:nvSpPr>
        <p:spPr>
          <a:xfrm>
            <a:off x="685800" y="4633913"/>
            <a:ext cx="3133725" cy="3048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Éléments clés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Captages, stations de traitement, réservoirs, canalisations</a:t>
            </a:r>
            <a:endParaRPr lang="en-US" sz="1600" dirty="0"/>
          </a:p>
        </p:txBody>
      </p:sp>
      <p:sp>
        <p:nvSpPr>
          <p:cNvPr id="13" name="Text 11"/>
          <p:cNvSpPr/>
          <p:nvPr/>
        </p:nvSpPr>
        <p:spPr>
          <a:xfrm>
            <a:off x="685800" y="4976813"/>
            <a:ext cx="3133725" cy="3048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Enjeux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Qualité sanitaire, continuité de service, pertes en réseau</a:t>
            </a:r>
            <a:endParaRPr lang="en-US" sz="1600" dirty="0"/>
          </a:p>
        </p:txBody>
      </p:sp>
      <p:sp>
        <p:nvSpPr>
          <p:cNvPr id="14" name="Shape 12"/>
          <p:cNvSpPr/>
          <p:nvPr/>
        </p:nvSpPr>
        <p:spPr>
          <a:xfrm>
            <a:off x="4254401" y="1390650"/>
            <a:ext cx="3686175" cy="4200525"/>
          </a:xfrm>
          <a:custGeom>
            <a:avLst/>
            <a:gdLst/>
            <a:ahLst/>
            <a:cxnLst/>
            <a:rect l="l" t="t" r="r" b="b"/>
            <a:pathLst>
              <a:path w="3686175" h="4200525">
                <a:moveTo>
                  <a:pt x="38100" y="0"/>
                </a:moveTo>
                <a:lnTo>
                  <a:pt x="3648075" y="0"/>
                </a:lnTo>
                <a:cubicBezTo>
                  <a:pt x="3669103" y="0"/>
                  <a:pt x="3686175" y="17072"/>
                  <a:pt x="3686175" y="38100"/>
                </a:cubicBezTo>
                <a:lnTo>
                  <a:pt x="3686175" y="4124332"/>
                </a:lnTo>
                <a:cubicBezTo>
                  <a:pt x="3686175" y="4166412"/>
                  <a:pt x="3652062" y="4200525"/>
                  <a:pt x="3609982" y="4200525"/>
                </a:cubicBezTo>
                <a:lnTo>
                  <a:pt x="76193" y="4200525"/>
                </a:lnTo>
                <a:cubicBezTo>
                  <a:pt x="34113" y="4200525"/>
                  <a:pt x="0" y="4166412"/>
                  <a:pt x="0" y="4124332"/>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15" name="Shape 13"/>
          <p:cNvSpPr/>
          <p:nvPr/>
        </p:nvSpPr>
        <p:spPr>
          <a:xfrm>
            <a:off x="4254401" y="1390650"/>
            <a:ext cx="3686175" cy="38100"/>
          </a:xfrm>
          <a:custGeom>
            <a:avLst/>
            <a:gdLst/>
            <a:ahLst/>
            <a:cxnLst/>
            <a:rect l="l" t="t" r="r" b="b"/>
            <a:pathLst>
              <a:path w="3686175" h="38100">
                <a:moveTo>
                  <a:pt x="38100" y="0"/>
                </a:moveTo>
                <a:lnTo>
                  <a:pt x="3648075" y="0"/>
                </a:lnTo>
                <a:cubicBezTo>
                  <a:pt x="3669103" y="0"/>
                  <a:pt x="3686175" y="17072"/>
                  <a:pt x="3686175" y="38100"/>
                </a:cubicBezTo>
                <a:lnTo>
                  <a:pt x="3686175" y="38100"/>
                </a:lnTo>
                <a:lnTo>
                  <a:pt x="0" y="38100"/>
                </a:lnTo>
                <a:lnTo>
                  <a:pt x="0" y="38100"/>
                </a:lnTo>
                <a:cubicBezTo>
                  <a:pt x="0" y="17072"/>
                  <a:pt x="17072" y="0"/>
                  <a:pt x="38100" y="0"/>
                </a:cubicBezTo>
                <a:close/>
              </a:path>
            </a:pathLst>
          </a:custGeom>
          <a:solidFill>
            <a:srgbClr val="34495E"/>
          </a:solidFill>
        </p:spPr>
      </p:sp>
      <p:sp>
        <p:nvSpPr>
          <p:cNvPr id="16" name="Shape 14"/>
          <p:cNvSpPr/>
          <p:nvPr/>
        </p:nvSpPr>
        <p:spPr>
          <a:xfrm>
            <a:off x="4444901" y="16002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34495E">
              <a:alpha val="10196"/>
            </a:srgbClr>
          </a:solidFill>
        </p:spPr>
      </p:sp>
      <p:sp>
        <p:nvSpPr>
          <p:cNvPr id="17" name="Shape 15"/>
          <p:cNvSpPr/>
          <p:nvPr/>
        </p:nvSpPr>
        <p:spPr>
          <a:xfrm>
            <a:off x="4578251" y="1733550"/>
            <a:ext cx="190500" cy="190500"/>
          </a:xfrm>
          <a:custGeom>
            <a:avLst/>
            <a:gdLst/>
            <a:ahLst/>
            <a:cxnLst/>
            <a:rect l="l" t="t" r="r" b="b"/>
            <a:pathLst>
              <a:path w="190500" h="190500">
                <a:moveTo>
                  <a:pt x="56666" y="22324"/>
                </a:moveTo>
                <a:cubicBezTo>
                  <a:pt x="73856" y="-7441"/>
                  <a:pt x="116830" y="-7441"/>
                  <a:pt x="134020" y="22324"/>
                </a:cubicBezTo>
                <a:lnTo>
                  <a:pt x="147898" y="46360"/>
                </a:lnTo>
                <a:lnTo>
                  <a:pt x="158204" y="40407"/>
                </a:lnTo>
                <a:cubicBezTo>
                  <a:pt x="161330" y="38584"/>
                  <a:pt x="165236" y="38844"/>
                  <a:pt x="168101" y="41039"/>
                </a:cubicBezTo>
                <a:cubicBezTo>
                  <a:pt x="170966" y="43235"/>
                  <a:pt x="172231" y="46955"/>
                  <a:pt x="171301" y="50453"/>
                </a:cubicBezTo>
                <a:lnTo>
                  <a:pt x="162558" y="82972"/>
                </a:lnTo>
                <a:cubicBezTo>
                  <a:pt x="161292" y="87734"/>
                  <a:pt x="156381" y="90562"/>
                  <a:pt x="151619" y="89297"/>
                </a:cubicBezTo>
                <a:lnTo>
                  <a:pt x="119100" y="80590"/>
                </a:lnTo>
                <a:cubicBezTo>
                  <a:pt x="115602" y="79660"/>
                  <a:pt x="113035" y="76721"/>
                  <a:pt x="112551" y="73149"/>
                </a:cubicBezTo>
                <a:cubicBezTo>
                  <a:pt x="112068" y="69577"/>
                  <a:pt x="113816" y="66042"/>
                  <a:pt x="116942" y="64257"/>
                </a:cubicBezTo>
                <a:lnTo>
                  <a:pt x="127248" y="58303"/>
                </a:lnTo>
                <a:lnTo>
                  <a:pt x="113370" y="34268"/>
                </a:lnTo>
                <a:cubicBezTo>
                  <a:pt x="105333" y="20389"/>
                  <a:pt x="85316" y="20389"/>
                  <a:pt x="77279" y="34268"/>
                </a:cubicBezTo>
                <a:lnTo>
                  <a:pt x="75307" y="37654"/>
                </a:lnTo>
                <a:cubicBezTo>
                  <a:pt x="72033" y="43346"/>
                  <a:pt x="64740" y="45281"/>
                  <a:pt x="59048" y="42007"/>
                </a:cubicBezTo>
                <a:cubicBezTo>
                  <a:pt x="53355" y="38733"/>
                  <a:pt x="51420" y="31440"/>
                  <a:pt x="54694" y="25710"/>
                </a:cubicBezTo>
                <a:lnTo>
                  <a:pt x="56666" y="22324"/>
                </a:lnTo>
                <a:close/>
                <a:moveTo>
                  <a:pt x="167320" y="103845"/>
                </a:moveTo>
                <a:cubicBezTo>
                  <a:pt x="173013" y="100571"/>
                  <a:pt x="180305" y="102505"/>
                  <a:pt x="183579" y="108198"/>
                </a:cubicBezTo>
                <a:lnTo>
                  <a:pt x="185551" y="111584"/>
                </a:lnTo>
                <a:cubicBezTo>
                  <a:pt x="202741" y="141350"/>
                  <a:pt x="181273" y="178557"/>
                  <a:pt x="146893" y="178557"/>
                </a:cubicBezTo>
                <a:lnTo>
                  <a:pt x="119137" y="178557"/>
                </a:lnTo>
                <a:lnTo>
                  <a:pt x="119137" y="190463"/>
                </a:lnTo>
                <a:cubicBezTo>
                  <a:pt x="119137" y="194072"/>
                  <a:pt x="116979" y="197346"/>
                  <a:pt x="113630" y="198723"/>
                </a:cubicBezTo>
                <a:cubicBezTo>
                  <a:pt x="110282" y="200099"/>
                  <a:pt x="106449" y="199355"/>
                  <a:pt x="103882" y="196788"/>
                </a:cubicBezTo>
                <a:lnTo>
                  <a:pt x="80070" y="172975"/>
                </a:lnTo>
                <a:cubicBezTo>
                  <a:pt x="76572" y="169478"/>
                  <a:pt x="76572" y="163823"/>
                  <a:pt x="80070" y="160362"/>
                </a:cubicBezTo>
                <a:lnTo>
                  <a:pt x="103882" y="136550"/>
                </a:lnTo>
                <a:cubicBezTo>
                  <a:pt x="106449" y="133983"/>
                  <a:pt x="110282" y="133238"/>
                  <a:pt x="113630" y="134615"/>
                </a:cubicBezTo>
                <a:cubicBezTo>
                  <a:pt x="116979" y="135992"/>
                  <a:pt x="119137" y="139266"/>
                  <a:pt x="119137" y="142875"/>
                </a:cubicBezTo>
                <a:lnTo>
                  <a:pt x="119137" y="154781"/>
                </a:lnTo>
                <a:lnTo>
                  <a:pt x="146893" y="154781"/>
                </a:lnTo>
                <a:cubicBezTo>
                  <a:pt x="162930" y="154781"/>
                  <a:pt x="172975" y="137406"/>
                  <a:pt x="164939" y="123527"/>
                </a:cubicBezTo>
                <a:lnTo>
                  <a:pt x="162967" y="120142"/>
                </a:lnTo>
                <a:cubicBezTo>
                  <a:pt x="159693" y="114449"/>
                  <a:pt x="161627" y="107156"/>
                  <a:pt x="167320" y="103882"/>
                </a:cubicBezTo>
                <a:close/>
                <a:moveTo>
                  <a:pt x="18976" y="87585"/>
                </a:moveTo>
                <a:lnTo>
                  <a:pt x="8669" y="81632"/>
                </a:lnTo>
                <a:cubicBezTo>
                  <a:pt x="5544" y="79809"/>
                  <a:pt x="3795" y="76312"/>
                  <a:pt x="4279" y="72740"/>
                </a:cubicBezTo>
                <a:cubicBezTo>
                  <a:pt x="4763" y="69168"/>
                  <a:pt x="7330" y="66229"/>
                  <a:pt x="10827" y="65298"/>
                </a:cubicBezTo>
                <a:lnTo>
                  <a:pt x="43346" y="56555"/>
                </a:lnTo>
                <a:cubicBezTo>
                  <a:pt x="48109" y="55290"/>
                  <a:pt x="53020" y="58117"/>
                  <a:pt x="54285" y="62880"/>
                </a:cubicBezTo>
                <a:lnTo>
                  <a:pt x="62992" y="95399"/>
                </a:lnTo>
                <a:cubicBezTo>
                  <a:pt x="63922" y="98896"/>
                  <a:pt x="62657" y="102580"/>
                  <a:pt x="59792" y="104812"/>
                </a:cubicBezTo>
                <a:cubicBezTo>
                  <a:pt x="56927" y="107045"/>
                  <a:pt x="53020" y="107268"/>
                  <a:pt x="49895" y="105445"/>
                </a:cubicBezTo>
                <a:lnTo>
                  <a:pt x="39588" y="99492"/>
                </a:lnTo>
                <a:lnTo>
                  <a:pt x="25710" y="123527"/>
                </a:lnTo>
                <a:cubicBezTo>
                  <a:pt x="17673" y="137406"/>
                  <a:pt x="27719" y="154781"/>
                  <a:pt x="43755" y="154781"/>
                </a:cubicBezTo>
                <a:lnTo>
                  <a:pt x="47699" y="154781"/>
                </a:lnTo>
                <a:cubicBezTo>
                  <a:pt x="54285" y="154781"/>
                  <a:pt x="59606" y="160102"/>
                  <a:pt x="59606" y="166688"/>
                </a:cubicBezTo>
                <a:cubicBezTo>
                  <a:pt x="59606" y="173273"/>
                  <a:pt x="54285" y="178594"/>
                  <a:pt x="47699" y="178594"/>
                </a:cubicBezTo>
                <a:lnTo>
                  <a:pt x="43755" y="178594"/>
                </a:lnTo>
                <a:cubicBezTo>
                  <a:pt x="9413" y="178594"/>
                  <a:pt x="-12055" y="141387"/>
                  <a:pt x="5135" y="111621"/>
                </a:cubicBezTo>
                <a:lnTo>
                  <a:pt x="18976" y="87585"/>
                </a:lnTo>
                <a:close/>
              </a:path>
            </a:pathLst>
          </a:custGeom>
          <a:solidFill>
            <a:srgbClr val="34495E"/>
          </a:solidFill>
        </p:spPr>
      </p:sp>
      <p:sp>
        <p:nvSpPr>
          <p:cNvPr id="18" name="Text 16"/>
          <p:cNvSpPr/>
          <p:nvPr/>
        </p:nvSpPr>
        <p:spPr>
          <a:xfrm>
            <a:off x="5016401" y="1695450"/>
            <a:ext cx="1419225"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Assainissement</a:t>
            </a:r>
            <a:endParaRPr lang="en-US" sz="1600" dirty="0"/>
          </a:p>
        </p:txBody>
      </p:sp>
      <p:sp>
        <p:nvSpPr>
          <p:cNvPr id="19" name="Text 17"/>
          <p:cNvSpPr/>
          <p:nvPr/>
        </p:nvSpPr>
        <p:spPr>
          <a:xfrm>
            <a:off x="4444901" y="2171700"/>
            <a:ext cx="3371850" cy="2390775"/>
          </a:xfrm>
          <a:prstGeom prst="rect">
            <a:avLst/>
          </a:prstGeom>
          <a:noFill/>
        </p:spPr>
        <p:txBody>
          <a:bodyPr wrap="square" lIns="0" tIns="0" rIns="0" bIns="0" rtlCol="0" anchor="ctr"/>
          <a:lstStyle/>
          <a:p>
            <a:pPr>
              <a:lnSpc>
                <a:spcPct val="14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Collecte et traitement</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des eaux usées avant rejet dans le milieu naturel. Protection de la santé publique et des écosystèmes aquatiques.</a:t>
            </a:r>
            <a:endParaRPr lang="en-US" sz="1600" dirty="0"/>
          </a:p>
        </p:txBody>
      </p:sp>
      <p:sp>
        <p:nvSpPr>
          <p:cNvPr id="20" name="Shape 18"/>
          <p:cNvSpPr/>
          <p:nvPr/>
        </p:nvSpPr>
        <p:spPr>
          <a:xfrm>
            <a:off x="4444901" y="4672013"/>
            <a:ext cx="3305175" cy="723900"/>
          </a:xfrm>
          <a:custGeom>
            <a:avLst/>
            <a:gdLst/>
            <a:ahLst/>
            <a:cxnLst/>
            <a:rect l="l" t="t" r="r" b="b"/>
            <a:pathLst>
              <a:path w="3305175" h="723900">
                <a:moveTo>
                  <a:pt x="76198" y="0"/>
                </a:moveTo>
                <a:lnTo>
                  <a:pt x="3228977" y="0"/>
                </a:lnTo>
                <a:cubicBezTo>
                  <a:pt x="3271032" y="0"/>
                  <a:pt x="3305175" y="34143"/>
                  <a:pt x="3305175" y="76198"/>
                </a:cubicBezTo>
                <a:lnTo>
                  <a:pt x="3305175" y="647702"/>
                </a:lnTo>
                <a:cubicBezTo>
                  <a:pt x="3305175" y="689757"/>
                  <a:pt x="3271032" y="723900"/>
                  <a:pt x="3228977" y="723900"/>
                </a:cubicBezTo>
                <a:lnTo>
                  <a:pt x="76198" y="723900"/>
                </a:lnTo>
                <a:cubicBezTo>
                  <a:pt x="34143" y="723900"/>
                  <a:pt x="0" y="689757"/>
                  <a:pt x="0" y="647702"/>
                </a:cubicBezTo>
                <a:lnTo>
                  <a:pt x="0" y="76198"/>
                </a:lnTo>
                <a:cubicBezTo>
                  <a:pt x="0" y="34143"/>
                  <a:pt x="34143" y="0"/>
                  <a:pt x="76198" y="0"/>
                </a:cubicBezTo>
                <a:close/>
              </a:path>
            </a:pathLst>
          </a:custGeom>
          <a:solidFill>
            <a:srgbClr val="F4F6F7"/>
          </a:solidFill>
        </p:spPr>
      </p:sp>
      <p:sp>
        <p:nvSpPr>
          <p:cNvPr id="21" name="Text 19"/>
          <p:cNvSpPr/>
          <p:nvPr/>
        </p:nvSpPr>
        <p:spPr>
          <a:xfrm>
            <a:off x="4559201" y="4786313"/>
            <a:ext cx="3133725" cy="3048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Modes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Collectif (réseaux publics) vs Individuel (installations autonomes)</a:t>
            </a:r>
            <a:endParaRPr lang="en-US" sz="1600" dirty="0"/>
          </a:p>
        </p:txBody>
      </p:sp>
      <p:sp>
        <p:nvSpPr>
          <p:cNvPr id="22" name="Text 20"/>
          <p:cNvSpPr/>
          <p:nvPr/>
        </p:nvSpPr>
        <p:spPr>
          <a:xfrm>
            <a:off x="4559201" y="5129213"/>
            <a:ext cx="31337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Objectif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Élimination pollution organique, azotée, phosphorée</a:t>
            </a:r>
            <a:endParaRPr lang="en-US" sz="1600" dirty="0"/>
          </a:p>
        </p:txBody>
      </p:sp>
      <p:sp>
        <p:nvSpPr>
          <p:cNvPr id="23" name="Shape 21"/>
          <p:cNvSpPr/>
          <p:nvPr/>
        </p:nvSpPr>
        <p:spPr>
          <a:xfrm>
            <a:off x="8127950" y="1390650"/>
            <a:ext cx="3686175" cy="4200525"/>
          </a:xfrm>
          <a:custGeom>
            <a:avLst/>
            <a:gdLst/>
            <a:ahLst/>
            <a:cxnLst/>
            <a:rect l="l" t="t" r="r" b="b"/>
            <a:pathLst>
              <a:path w="3686175" h="4200525">
                <a:moveTo>
                  <a:pt x="38100" y="0"/>
                </a:moveTo>
                <a:lnTo>
                  <a:pt x="3648075" y="0"/>
                </a:lnTo>
                <a:cubicBezTo>
                  <a:pt x="3669103" y="0"/>
                  <a:pt x="3686175" y="17072"/>
                  <a:pt x="3686175" y="38100"/>
                </a:cubicBezTo>
                <a:lnTo>
                  <a:pt x="3686175" y="4124332"/>
                </a:lnTo>
                <a:cubicBezTo>
                  <a:pt x="3686175" y="4166412"/>
                  <a:pt x="3652062" y="4200525"/>
                  <a:pt x="3609982" y="4200525"/>
                </a:cubicBezTo>
                <a:lnTo>
                  <a:pt x="76193" y="4200525"/>
                </a:lnTo>
                <a:cubicBezTo>
                  <a:pt x="34113" y="4200525"/>
                  <a:pt x="0" y="4166412"/>
                  <a:pt x="0" y="4124332"/>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24" name="Shape 22"/>
          <p:cNvSpPr/>
          <p:nvPr/>
        </p:nvSpPr>
        <p:spPr>
          <a:xfrm>
            <a:off x="8127950" y="1390650"/>
            <a:ext cx="3686175" cy="38100"/>
          </a:xfrm>
          <a:custGeom>
            <a:avLst/>
            <a:gdLst/>
            <a:ahLst/>
            <a:cxnLst/>
            <a:rect l="l" t="t" r="r" b="b"/>
            <a:pathLst>
              <a:path w="3686175" h="38100">
                <a:moveTo>
                  <a:pt x="38100" y="0"/>
                </a:moveTo>
                <a:lnTo>
                  <a:pt x="3648075" y="0"/>
                </a:lnTo>
                <a:cubicBezTo>
                  <a:pt x="3669103" y="0"/>
                  <a:pt x="3686175" y="17072"/>
                  <a:pt x="3686175" y="38100"/>
                </a:cubicBezTo>
                <a:lnTo>
                  <a:pt x="3686175" y="38100"/>
                </a:lnTo>
                <a:lnTo>
                  <a:pt x="0" y="38100"/>
                </a:lnTo>
                <a:lnTo>
                  <a:pt x="0" y="38100"/>
                </a:lnTo>
                <a:cubicBezTo>
                  <a:pt x="0" y="17072"/>
                  <a:pt x="17072" y="0"/>
                  <a:pt x="38100" y="0"/>
                </a:cubicBezTo>
                <a:close/>
              </a:path>
            </a:pathLst>
          </a:custGeom>
          <a:solidFill>
            <a:srgbClr val="16A085"/>
          </a:solidFill>
        </p:spPr>
      </p:sp>
      <p:sp>
        <p:nvSpPr>
          <p:cNvPr id="25" name="Shape 23"/>
          <p:cNvSpPr/>
          <p:nvPr/>
        </p:nvSpPr>
        <p:spPr>
          <a:xfrm>
            <a:off x="8318450" y="16002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16A085">
              <a:alpha val="10196"/>
            </a:srgbClr>
          </a:solidFill>
        </p:spPr>
      </p:sp>
      <p:sp>
        <p:nvSpPr>
          <p:cNvPr id="26" name="Shape 24"/>
          <p:cNvSpPr/>
          <p:nvPr/>
        </p:nvSpPr>
        <p:spPr>
          <a:xfrm>
            <a:off x="8451800" y="1733550"/>
            <a:ext cx="190500" cy="190500"/>
          </a:xfrm>
          <a:custGeom>
            <a:avLst/>
            <a:gdLst/>
            <a:ahLst/>
            <a:cxnLst/>
            <a:rect l="l" t="t" r="r" b="b"/>
            <a:pathLst>
              <a:path w="190500" h="190500">
                <a:moveTo>
                  <a:pt x="35719" y="119063"/>
                </a:moveTo>
                <a:cubicBezTo>
                  <a:pt x="15999" y="119063"/>
                  <a:pt x="0" y="103063"/>
                  <a:pt x="0" y="83344"/>
                </a:cubicBezTo>
                <a:cubicBezTo>
                  <a:pt x="0" y="67531"/>
                  <a:pt x="10269" y="54099"/>
                  <a:pt x="24519" y="49411"/>
                </a:cubicBezTo>
                <a:cubicBezTo>
                  <a:pt x="24036" y="46918"/>
                  <a:pt x="23812" y="44314"/>
                  <a:pt x="23812" y="41672"/>
                </a:cubicBezTo>
                <a:cubicBezTo>
                  <a:pt x="23812" y="18641"/>
                  <a:pt x="42453" y="0"/>
                  <a:pt x="65484" y="0"/>
                </a:cubicBezTo>
                <a:cubicBezTo>
                  <a:pt x="81521" y="0"/>
                  <a:pt x="95436" y="9041"/>
                  <a:pt x="102394" y="22324"/>
                </a:cubicBezTo>
                <a:cubicBezTo>
                  <a:pt x="107863" y="15962"/>
                  <a:pt x="115974" y="11906"/>
                  <a:pt x="125016" y="11906"/>
                </a:cubicBezTo>
                <a:cubicBezTo>
                  <a:pt x="141461" y="11906"/>
                  <a:pt x="154781" y="25226"/>
                  <a:pt x="154781" y="41672"/>
                </a:cubicBezTo>
                <a:cubicBezTo>
                  <a:pt x="154781" y="43718"/>
                  <a:pt x="154558" y="45690"/>
                  <a:pt x="154186" y="47625"/>
                </a:cubicBezTo>
                <a:cubicBezTo>
                  <a:pt x="154372" y="47625"/>
                  <a:pt x="154595" y="47625"/>
                  <a:pt x="154781" y="47625"/>
                </a:cubicBezTo>
                <a:cubicBezTo>
                  <a:pt x="174501" y="47625"/>
                  <a:pt x="190500" y="63624"/>
                  <a:pt x="190500" y="83344"/>
                </a:cubicBezTo>
                <a:cubicBezTo>
                  <a:pt x="190500" y="103063"/>
                  <a:pt x="174501" y="119063"/>
                  <a:pt x="154781" y="119063"/>
                </a:cubicBezTo>
                <a:lnTo>
                  <a:pt x="35719" y="119063"/>
                </a:lnTo>
                <a:close/>
                <a:moveTo>
                  <a:pt x="36314" y="144438"/>
                </a:moveTo>
                <a:cubicBezTo>
                  <a:pt x="36723" y="143508"/>
                  <a:pt x="37654" y="142875"/>
                  <a:pt x="38695" y="142875"/>
                </a:cubicBezTo>
                <a:cubicBezTo>
                  <a:pt x="39737" y="142875"/>
                  <a:pt x="40667" y="143470"/>
                  <a:pt x="41077" y="144438"/>
                </a:cubicBezTo>
                <a:lnTo>
                  <a:pt x="52313" y="169813"/>
                </a:lnTo>
                <a:cubicBezTo>
                  <a:pt x="53132" y="171710"/>
                  <a:pt x="53578" y="173720"/>
                  <a:pt x="53578" y="175766"/>
                </a:cubicBezTo>
                <a:cubicBezTo>
                  <a:pt x="53578" y="183914"/>
                  <a:pt x="46844" y="190500"/>
                  <a:pt x="38695" y="190500"/>
                </a:cubicBezTo>
                <a:cubicBezTo>
                  <a:pt x="30547" y="190500"/>
                  <a:pt x="23812" y="183914"/>
                  <a:pt x="23812" y="175766"/>
                </a:cubicBezTo>
                <a:cubicBezTo>
                  <a:pt x="23812" y="173720"/>
                  <a:pt x="24259" y="171673"/>
                  <a:pt x="25078" y="169813"/>
                </a:cubicBezTo>
                <a:lnTo>
                  <a:pt x="36314" y="144438"/>
                </a:lnTo>
                <a:close/>
                <a:moveTo>
                  <a:pt x="92869" y="144438"/>
                </a:moveTo>
                <a:cubicBezTo>
                  <a:pt x="93278" y="143508"/>
                  <a:pt x="94208" y="142875"/>
                  <a:pt x="95250" y="142875"/>
                </a:cubicBezTo>
                <a:cubicBezTo>
                  <a:pt x="96292" y="142875"/>
                  <a:pt x="97222" y="143470"/>
                  <a:pt x="97631" y="144438"/>
                </a:cubicBezTo>
                <a:lnTo>
                  <a:pt x="108868" y="169813"/>
                </a:lnTo>
                <a:cubicBezTo>
                  <a:pt x="109686" y="171710"/>
                  <a:pt x="110133" y="173720"/>
                  <a:pt x="110133" y="175766"/>
                </a:cubicBezTo>
                <a:cubicBezTo>
                  <a:pt x="110133" y="183914"/>
                  <a:pt x="103398" y="190500"/>
                  <a:pt x="95250" y="190500"/>
                </a:cubicBezTo>
                <a:cubicBezTo>
                  <a:pt x="87102" y="190500"/>
                  <a:pt x="80367" y="183914"/>
                  <a:pt x="80367" y="175766"/>
                </a:cubicBezTo>
                <a:cubicBezTo>
                  <a:pt x="80367" y="173720"/>
                  <a:pt x="80814" y="171673"/>
                  <a:pt x="81632" y="169813"/>
                </a:cubicBezTo>
                <a:lnTo>
                  <a:pt x="92869" y="144438"/>
                </a:lnTo>
                <a:close/>
                <a:moveTo>
                  <a:pt x="138187" y="169813"/>
                </a:moveTo>
                <a:lnTo>
                  <a:pt x="149423" y="144438"/>
                </a:lnTo>
                <a:cubicBezTo>
                  <a:pt x="149833" y="143508"/>
                  <a:pt x="150763" y="142875"/>
                  <a:pt x="151805" y="142875"/>
                </a:cubicBezTo>
                <a:cubicBezTo>
                  <a:pt x="152846" y="142875"/>
                  <a:pt x="153777" y="143470"/>
                  <a:pt x="154186" y="144438"/>
                </a:cubicBezTo>
                <a:lnTo>
                  <a:pt x="165422" y="169813"/>
                </a:lnTo>
                <a:cubicBezTo>
                  <a:pt x="166241" y="171710"/>
                  <a:pt x="166687" y="173720"/>
                  <a:pt x="166687" y="175766"/>
                </a:cubicBezTo>
                <a:cubicBezTo>
                  <a:pt x="166687" y="183914"/>
                  <a:pt x="159953" y="190500"/>
                  <a:pt x="151805" y="190500"/>
                </a:cubicBezTo>
                <a:cubicBezTo>
                  <a:pt x="143656" y="190500"/>
                  <a:pt x="136922" y="183914"/>
                  <a:pt x="136922" y="175766"/>
                </a:cubicBezTo>
                <a:cubicBezTo>
                  <a:pt x="136922" y="173720"/>
                  <a:pt x="137368" y="171673"/>
                  <a:pt x="138187" y="169813"/>
                </a:cubicBezTo>
                <a:close/>
              </a:path>
            </a:pathLst>
          </a:custGeom>
          <a:solidFill>
            <a:srgbClr val="16A085"/>
          </a:solidFill>
        </p:spPr>
      </p:sp>
      <p:sp>
        <p:nvSpPr>
          <p:cNvPr id="27" name="Text 25"/>
          <p:cNvSpPr/>
          <p:nvPr/>
        </p:nvSpPr>
        <p:spPr>
          <a:xfrm>
            <a:off x="8889950" y="1695450"/>
            <a:ext cx="1285875" cy="266700"/>
          </a:xfrm>
          <a:prstGeom prst="rect">
            <a:avLst/>
          </a:prstGeom>
          <a:noFill/>
        </p:spPr>
        <p:txBody>
          <a:bodyPr wrap="square" lIns="0" tIns="0" rIns="0" bIns="0" rtlCol="0" anchor="ctr"/>
          <a:lstStyle/>
          <a:p>
            <a:pPr>
              <a:lnSpc>
                <a:spcPct val="120000"/>
              </a:lnSpc>
            </a:pPr>
            <a:r>
              <a:rPr lang="en-US" sz="1500" b="1" dirty="0">
                <a:solidFill>
                  <a:srgbClr val="34495E"/>
                </a:solidFill>
                <a:latin typeface="Liter" panose="02000503030000020004" pitchFamily="34" charset="0"/>
                <a:ea typeface="Liter" panose="02000503030000020004" pitchFamily="34" charset="-122"/>
                <a:cs typeface="Liter" panose="02000503030000020004" pitchFamily="34" charset="-120"/>
              </a:rPr>
              <a:t>Eaux Pluviales</a:t>
            </a:r>
            <a:endParaRPr lang="en-US" sz="1600" dirty="0"/>
          </a:p>
        </p:txBody>
      </p:sp>
      <p:sp>
        <p:nvSpPr>
          <p:cNvPr id="28" name="Text 26"/>
          <p:cNvSpPr/>
          <p:nvPr/>
        </p:nvSpPr>
        <p:spPr>
          <a:xfrm>
            <a:off x="8318450" y="2171700"/>
            <a:ext cx="3371850" cy="2390775"/>
          </a:xfrm>
          <a:prstGeom prst="rect">
            <a:avLst/>
          </a:prstGeom>
          <a:noFill/>
        </p:spPr>
        <p:txBody>
          <a:bodyPr wrap="square" lIns="0" tIns="0" rIns="0" bIns="0" rtlCol="0" anchor="ctr"/>
          <a:lstStyle/>
          <a:p>
            <a:pPr>
              <a:lnSpc>
                <a:spcPct val="140000"/>
              </a:lnSpc>
            </a:pPr>
            <a:r>
              <a:rPr lang="en-US" sz="105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Gestion des ruissellements</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urbains pour prévenir les inondations et préserver la ressource. Approche intégrée privilégiant l'infiltration.</a:t>
            </a:r>
            <a:endParaRPr lang="en-US" sz="1600" dirty="0"/>
          </a:p>
        </p:txBody>
      </p:sp>
      <p:sp>
        <p:nvSpPr>
          <p:cNvPr id="29" name="Shape 27"/>
          <p:cNvSpPr/>
          <p:nvPr/>
        </p:nvSpPr>
        <p:spPr>
          <a:xfrm>
            <a:off x="8318450" y="4672013"/>
            <a:ext cx="3305175" cy="723900"/>
          </a:xfrm>
          <a:custGeom>
            <a:avLst/>
            <a:gdLst/>
            <a:ahLst/>
            <a:cxnLst/>
            <a:rect l="l" t="t" r="r" b="b"/>
            <a:pathLst>
              <a:path w="3305175" h="723900">
                <a:moveTo>
                  <a:pt x="76198" y="0"/>
                </a:moveTo>
                <a:lnTo>
                  <a:pt x="3228977" y="0"/>
                </a:lnTo>
                <a:cubicBezTo>
                  <a:pt x="3271032" y="0"/>
                  <a:pt x="3305175" y="34143"/>
                  <a:pt x="3305175" y="76198"/>
                </a:cubicBezTo>
                <a:lnTo>
                  <a:pt x="3305175" y="647702"/>
                </a:lnTo>
                <a:cubicBezTo>
                  <a:pt x="3305175" y="689757"/>
                  <a:pt x="3271032" y="723900"/>
                  <a:pt x="3228977" y="723900"/>
                </a:cubicBezTo>
                <a:lnTo>
                  <a:pt x="76198" y="723900"/>
                </a:lnTo>
                <a:cubicBezTo>
                  <a:pt x="34143" y="723900"/>
                  <a:pt x="0" y="689757"/>
                  <a:pt x="0" y="647702"/>
                </a:cubicBezTo>
                <a:lnTo>
                  <a:pt x="0" y="76198"/>
                </a:lnTo>
                <a:cubicBezTo>
                  <a:pt x="0" y="34143"/>
                  <a:pt x="34143" y="0"/>
                  <a:pt x="76198" y="0"/>
                </a:cubicBezTo>
                <a:close/>
              </a:path>
            </a:pathLst>
          </a:custGeom>
          <a:solidFill>
            <a:srgbClr val="F4F6F7"/>
          </a:solidFill>
        </p:spPr>
      </p:sp>
      <p:sp>
        <p:nvSpPr>
          <p:cNvPr id="30" name="Text 28"/>
          <p:cNvSpPr/>
          <p:nvPr/>
        </p:nvSpPr>
        <p:spPr>
          <a:xfrm>
            <a:off x="8432750" y="4786313"/>
            <a:ext cx="3133725" cy="3048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Techniques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Infiltration, rétention, stockage, évacuation régulée</a:t>
            </a:r>
            <a:endParaRPr lang="en-US" sz="1600" dirty="0"/>
          </a:p>
        </p:txBody>
      </p:sp>
      <p:sp>
        <p:nvSpPr>
          <p:cNvPr id="31" name="Text 29"/>
          <p:cNvSpPr/>
          <p:nvPr/>
        </p:nvSpPr>
        <p:spPr>
          <a:xfrm>
            <a:off x="8432750" y="5129213"/>
            <a:ext cx="3133725"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Approche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Ville-éponge, gestion à la source</a:t>
            </a:r>
            <a:endParaRPr lang="en-US" sz="1600" dirty="0"/>
          </a:p>
        </p:txBody>
      </p:sp>
      <p:sp>
        <p:nvSpPr>
          <p:cNvPr id="32" name="Shape 30"/>
          <p:cNvSpPr/>
          <p:nvPr/>
        </p:nvSpPr>
        <p:spPr>
          <a:xfrm>
            <a:off x="381000" y="5738813"/>
            <a:ext cx="11430000" cy="742950"/>
          </a:xfrm>
          <a:custGeom>
            <a:avLst/>
            <a:gdLst/>
            <a:ahLst/>
            <a:cxnLst/>
            <a:rect l="l" t="t" r="r" b="b"/>
            <a:pathLst>
              <a:path w="11430000" h="742950">
                <a:moveTo>
                  <a:pt x="76197" y="0"/>
                </a:moveTo>
                <a:lnTo>
                  <a:pt x="11353803" y="0"/>
                </a:lnTo>
                <a:cubicBezTo>
                  <a:pt x="11395885" y="0"/>
                  <a:pt x="11430000" y="34115"/>
                  <a:pt x="11430000" y="76197"/>
                </a:cubicBezTo>
                <a:lnTo>
                  <a:pt x="11430000" y="666753"/>
                </a:lnTo>
                <a:cubicBezTo>
                  <a:pt x="11430000" y="708835"/>
                  <a:pt x="11395885" y="742950"/>
                  <a:pt x="11353803" y="742950"/>
                </a:cubicBezTo>
                <a:lnTo>
                  <a:pt x="76197" y="742950"/>
                </a:lnTo>
                <a:cubicBezTo>
                  <a:pt x="34115" y="742950"/>
                  <a:pt x="0" y="708835"/>
                  <a:pt x="0" y="666753"/>
                </a:cubicBezTo>
                <a:lnTo>
                  <a:pt x="0" y="76197"/>
                </a:lnTo>
                <a:cubicBezTo>
                  <a:pt x="0" y="34143"/>
                  <a:pt x="34143" y="0"/>
                  <a:pt x="76197" y="0"/>
                </a:cubicBezTo>
                <a:close/>
              </a:path>
            </a:pathLst>
          </a:custGeom>
          <a:solidFill>
            <a:srgbClr val="34495E"/>
          </a:solidFill>
        </p:spPr>
      </p:sp>
      <p:sp>
        <p:nvSpPr>
          <p:cNvPr id="33" name="Shape 31"/>
          <p:cNvSpPr/>
          <p:nvPr/>
        </p:nvSpPr>
        <p:spPr>
          <a:xfrm>
            <a:off x="528638" y="5993606"/>
            <a:ext cx="228600" cy="228600"/>
          </a:xfrm>
          <a:custGeom>
            <a:avLst/>
            <a:gdLst/>
            <a:ahLst/>
            <a:cxnLst/>
            <a:rect l="l" t="t" r="r" b="b"/>
            <a:pathLst>
              <a:path w="228600" h="228600">
                <a:moveTo>
                  <a:pt x="214357" y="85725"/>
                </a:moveTo>
                <a:lnTo>
                  <a:pt x="217884" y="85725"/>
                </a:lnTo>
                <a:cubicBezTo>
                  <a:pt x="223823" y="85725"/>
                  <a:pt x="228600" y="80948"/>
                  <a:pt x="228600" y="75009"/>
                </a:cubicBezTo>
                <a:lnTo>
                  <a:pt x="228600" y="10716"/>
                </a:lnTo>
                <a:cubicBezTo>
                  <a:pt x="228600" y="6385"/>
                  <a:pt x="226010" y="2456"/>
                  <a:pt x="221992" y="804"/>
                </a:cubicBezTo>
                <a:cubicBezTo>
                  <a:pt x="217974" y="-848"/>
                  <a:pt x="213375" y="89"/>
                  <a:pt x="210294" y="3125"/>
                </a:cubicBezTo>
                <a:lnTo>
                  <a:pt x="187211" y="26253"/>
                </a:lnTo>
                <a:cubicBezTo>
                  <a:pt x="167432" y="9867"/>
                  <a:pt x="141982" y="0"/>
                  <a:pt x="114300" y="0"/>
                </a:cubicBezTo>
                <a:cubicBezTo>
                  <a:pt x="56704" y="0"/>
                  <a:pt x="9064" y="42595"/>
                  <a:pt x="1161" y="98003"/>
                </a:cubicBezTo>
                <a:cubicBezTo>
                  <a:pt x="45" y="105817"/>
                  <a:pt x="5447" y="113050"/>
                  <a:pt x="13261" y="114166"/>
                </a:cubicBezTo>
                <a:cubicBezTo>
                  <a:pt x="21074" y="115282"/>
                  <a:pt x="28307" y="109835"/>
                  <a:pt x="29423" y="102066"/>
                </a:cubicBezTo>
                <a:cubicBezTo>
                  <a:pt x="35362" y="60499"/>
                  <a:pt x="71125" y="28575"/>
                  <a:pt x="114300" y="28575"/>
                </a:cubicBezTo>
                <a:cubicBezTo>
                  <a:pt x="134124" y="28575"/>
                  <a:pt x="152340" y="35272"/>
                  <a:pt x="166851" y="46568"/>
                </a:cubicBezTo>
                <a:lnTo>
                  <a:pt x="146000" y="67419"/>
                </a:lnTo>
                <a:cubicBezTo>
                  <a:pt x="142920" y="70500"/>
                  <a:pt x="142027" y="75099"/>
                  <a:pt x="143679" y="79117"/>
                </a:cubicBezTo>
                <a:cubicBezTo>
                  <a:pt x="145331" y="83135"/>
                  <a:pt x="149260" y="85725"/>
                  <a:pt x="153591" y="85725"/>
                </a:cubicBezTo>
                <a:lnTo>
                  <a:pt x="214357" y="85725"/>
                </a:lnTo>
                <a:close/>
                <a:moveTo>
                  <a:pt x="227484" y="130597"/>
                </a:moveTo>
                <a:cubicBezTo>
                  <a:pt x="228600" y="122783"/>
                  <a:pt x="223153" y="115550"/>
                  <a:pt x="215384" y="114434"/>
                </a:cubicBezTo>
                <a:cubicBezTo>
                  <a:pt x="207615" y="113318"/>
                  <a:pt x="200338" y="118765"/>
                  <a:pt x="199221" y="126534"/>
                </a:cubicBezTo>
                <a:cubicBezTo>
                  <a:pt x="193283" y="168057"/>
                  <a:pt x="157520" y="199980"/>
                  <a:pt x="114345" y="199980"/>
                </a:cubicBezTo>
                <a:cubicBezTo>
                  <a:pt x="94521" y="199980"/>
                  <a:pt x="76304" y="193283"/>
                  <a:pt x="61793" y="181987"/>
                </a:cubicBezTo>
                <a:lnTo>
                  <a:pt x="82600" y="161181"/>
                </a:lnTo>
                <a:cubicBezTo>
                  <a:pt x="85680" y="158100"/>
                  <a:pt x="86573" y="153501"/>
                  <a:pt x="84921" y="149483"/>
                </a:cubicBezTo>
                <a:cubicBezTo>
                  <a:pt x="83269" y="145465"/>
                  <a:pt x="79340" y="142875"/>
                  <a:pt x="75009" y="142875"/>
                </a:cubicBezTo>
                <a:lnTo>
                  <a:pt x="10716" y="142875"/>
                </a:lnTo>
                <a:cubicBezTo>
                  <a:pt x="4777" y="142875"/>
                  <a:pt x="0" y="147652"/>
                  <a:pt x="0" y="153591"/>
                </a:cubicBezTo>
                <a:lnTo>
                  <a:pt x="0" y="217884"/>
                </a:lnTo>
                <a:cubicBezTo>
                  <a:pt x="0" y="222215"/>
                  <a:pt x="2590" y="226144"/>
                  <a:pt x="6608" y="227796"/>
                </a:cubicBezTo>
                <a:cubicBezTo>
                  <a:pt x="10626" y="229448"/>
                  <a:pt x="15225" y="228511"/>
                  <a:pt x="18306" y="225475"/>
                </a:cubicBezTo>
                <a:lnTo>
                  <a:pt x="41434" y="202347"/>
                </a:lnTo>
                <a:cubicBezTo>
                  <a:pt x="61168" y="218733"/>
                  <a:pt x="86618" y="228600"/>
                  <a:pt x="114300" y="228600"/>
                </a:cubicBezTo>
                <a:cubicBezTo>
                  <a:pt x="171896" y="228600"/>
                  <a:pt x="219536" y="186005"/>
                  <a:pt x="227439" y="130597"/>
                </a:cubicBezTo>
                <a:close/>
              </a:path>
            </a:pathLst>
          </a:custGeom>
          <a:solidFill>
            <a:srgbClr val="16A085"/>
          </a:solidFill>
        </p:spPr>
      </p:sp>
      <p:sp>
        <p:nvSpPr>
          <p:cNvPr id="34" name="Text 32"/>
          <p:cNvSpPr/>
          <p:nvPr/>
        </p:nvSpPr>
        <p:spPr>
          <a:xfrm>
            <a:off x="867817" y="5891213"/>
            <a:ext cx="10858500" cy="438150"/>
          </a:xfrm>
          <a:prstGeom prst="rect">
            <a:avLst/>
          </a:prstGeom>
          <a:noFill/>
        </p:spPr>
        <p:txBody>
          <a:bodyPr wrap="square" lIns="0" tIns="0" rIns="0" bIns="0" rtlCol="0" anchor="ctr"/>
          <a:lstStyle/>
          <a:p>
            <a:pPr>
              <a:lnSpc>
                <a:spcPct val="140000"/>
              </a:lnSpc>
            </a:pPr>
            <a:r>
              <a:rPr lang="en-US" sz="105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Cycle Intégré :</a:t>
            </a:r>
            <a:r>
              <a:rPr lang="en-US" sz="105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Ces trois systèmes forment un cycle urbain complet où l'eau est captée, consommée, traitée et restituée au milieu naturel. La gestion durable requiert une approche globale tenant compte des interactions entre ces sous-systèmes.</a:t>
            </a:r>
            <a:endParaRPr lang="en-US" sz="1600"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p:spPr>
        <p:txBody>
          <a:bodyPr wrap="square" lIns="0" tIns="0" rIns="0" bIns="0" rtlCol="0" anchor="ctr"/>
          <a:lstStyle/>
          <a:p>
            <a:pPr>
              <a:lnSpc>
                <a:spcPct val="120000"/>
              </a:lnSpc>
            </a:pPr>
            <a:r>
              <a:rPr lang="en-US" sz="1050"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01 | Défis Actuels</a:t>
            </a:r>
            <a:endParaRPr lang="en-US" sz="1600" dirty="0"/>
          </a:p>
        </p:txBody>
      </p:sp>
      <p:sp>
        <p:nvSpPr>
          <p:cNvPr id="3" name="Text 1"/>
          <p:cNvSpPr/>
          <p:nvPr/>
        </p:nvSpPr>
        <p:spPr>
          <a:xfrm>
            <a:off x="381000" y="647700"/>
            <a:ext cx="11601450" cy="381000"/>
          </a:xfrm>
          <a:prstGeom prst="rect">
            <a:avLst/>
          </a:prstGeom>
          <a:noFill/>
        </p:spPr>
        <p:txBody>
          <a:bodyPr wrap="square" lIns="0" tIns="0" rIns="0" bIns="0" rtlCol="0" anchor="ctr"/>
          <a:lstStyle/>
          <a:p>
            <a:pPr>
              <a:lnSpc>
                <a:spcPct val="90000"/>
              </a:lnSpc>
            </a:pPr>
            <a:r>
              <a:rPr lang="en-US" sz="2700" b="1" dirty="0">
                <a:solidFill>
                  <a:srgbClr val="34495E"/>
                </a:solidFill>
                <a:latin typeface="Liter" panose="02000503030000020004" pitchFamily="34" charset="0"/>
                <a:ea typeface="Liter" panose="02000503030000020004" pitchFamily="34" charset="-122"/>
                <a:cs typeface="Liter" panose="02000503030000020004" pitchFamily="34" charset="-120"/>
              </a:rPr>
              <a:t>Enjeux Contemporains de l'Hydraulique Urbaine</a:t>
            </a:r>
            <a:endParaRPr lang="en-US" sz="1600" dirty="0"/>
          </a:p>
        </p:txBody>
      </p:sp>
      <p:sp>
        <p:nvSpPr>
          <p:cNvPr id="4" name="Shape 2"/>
          <p:cNvSpPr/>
          <p:nvPr/>
        </p:nvSpPr>
        <p:spPr>
          <a:xfrm>
            <a:off x="381000" y="1143000"/>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16A085"/>
          </a:solidFill>
        </p:spPr>
      </p:sp>
      <p:sp>
        <p:nvSpPr>
          <p:cNvPr id="5" name="Shape 3"/>
          <p:cNvSpPr/>
          <p:nvPr/>
        </p:nvSpPr>
        <p:spPr>
          <a:xfrm>
            <a:off x="400050" y="1333500"/>
            <a:ext cx="5619750" cy="2105025"/>
          </a:xfrm>
          <a:custGeom>
            <a:avLst/>
            <a:gdLst/>
            <a:ahLst/>
            <a:cxnLst/>
            <a:rect l="l" t="t" r="r" b="b"/>
            <a:pathLst>
              <a:path w="5619750" h="2105025">
                <a:moveTo>
                  <a:pt x="38100" y="0"/>
                </a:moveTo>
                <a:lnTo>
                  <a:pt x="5543548" y="0"/>
                </a:lnTo>
                <a:cubicBezTo>
                  <a:pt x="5585633" y="0"/>
                  <a:pt x="5619750" y="34117"/>
                  <a:pt x="5619750" y="76202"/>
                </a:cubicBezTo>
                <a:lnTo>
                  <a:pt x="5619750" y="2028823"/>
                </a:lnTo>
                <a:cubicBezTo>
                  <a:pt x="5619750" y="2070908"/>
                  <a:pt x="5585633" y="2105025"/>
                  <a:pt x="5543548" y="2105025"/>
                </a:cubicBezTo>
                <a:lnTo>
                  <a:pt x="38100" y="2105025"/>
                </a:lnTo>
                <a:cubicBezTo>
                  <a:pt x="17072" y="2105025"/>
                  <a:pt x="0" y="2087953"/>
                  <a:pt x="0" y="206692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6" name="Shape 4"/>
          <p:cNvSpPr/>
          <p:nvPr/>
        </p:nvSpPr>
        <p:spPr>
          <a:xfrm>
            <a:off x="400050" y="1333500"/>
            <a:ext cx="38100" cy="2105025"/>
          </a:xfrm>
          <a:custGeom>
            <a:avLst/>
            <a:gdLst/>
            <a:ahLst/>
            <a:cxnLst/>
            <a:rect l="l" t="t" r="r" b="b"/>
            <a:pathLst>
              <a:path w="38100" h="2105025">
                <a:moveTo>
                  <a:pt x="38100" y="0"/>
                </a:moveTo>
                <a:lnTo>
                  <a:pt x="38100" y="0"/>
                </a:lnTo>
                <a:lnTo>
                  <a:pt x="38100" y="2105025"/>
                </a:lnTo>
                <a:lnTo>
                  <a:pt x="38100" y="2105025"/>
                </a:lnTo>
                <a:cubicBezTo>
                  <a:pt x="17072" y="2105025"/>
                  <a:pt x="0" y="2087953"/>
                  <a:pt x="0" y="2066925"/>
                </a:cubicBezTo>
                <a:lnTo>
                  <a:pt x="0" y="38100"/>
                </a:lnTo>
                <a:cubicBezTo>
                  <a:pt x="0" y="17072"/>
                  <a:pt x="17072" y="0"/>
                  <a:pt x="38100" y="0"/>
                </a:cubicBezTo>
                <a:close/>
              </a:path>
            </a:pathLst>
          </a:custGeom>
          <a:solidFill>
            <a:srgbClr val="34495E"/>
          </a:solidFill>
        </p:spPr>
      </p:sp>
      <p:sp>
        <p:nvSpPr>
          <p:cNvPr id="7" name="Shape 5"/>
          <p:cNvSpPr/>
          <p:nvPr/>
        </p:nvSpPr>
        <p:spPr>
          <a:xfrm>
            <a:off x="571500" y="1485900"/>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34495E"/>
          </a:solidFill>
        </p:spPr>
      </p:sp>
      <p:sp>
        <p:nvSpPr>
          <p:cNvPr id="8" name="Shape 6"/>
          <p:cNvSpPr/>
          <p:nvPr/>
        </p:nvSpPr>
        <p:spPr>
          <a:xfrm>
            <a:off x="689372" y="1609725"/>
            <a:ext cx="150019" cy="133350"/>
          </a:xfrm>
          <a:custGeom>
            <a:avLst/>
            <a:gdLst/>
            <a:ahLst/>
            <a:cxnLst/>
            <a:rect l="l" t="t" r="r" b="b"/>
            <a:pathLst>
              <a:path w="150019" h="133350">
                <a:moveTo>
                  <a:pt x="58367" y="25290"/>
                </a:moveTo>
                <a:lnTo>
                  <a:pt x="58367" y="38208"/>
                </a:lnTo>
                <a:lnTo>
                  <a:pt x="58497" y="38338"/>
                </a:lnTo>
                <a:cubicBezTo>
                  <a:pt x="60190" y="16877"/>
                  <a:pt x="78135" y="0"/>
                  <a:pt x="100039" y="0"/>
                </a:cubicBezTo>
                <a:cubicBezTo>
                  <a:pt x="105274" y="0"/>
                  <a:pt x="110300" y="964"/>
                  <a:pt x="114910" y="2735"/>
                </a:cubicBezTo>
                <a:cubicBezTo>
                  <a:pt x="117515" y="3724"/>
                  <a:pt x="117983" y="7032"/>
                  <a:pt x="116030" y="9012"/>
                </a:cubicBezTo>
                <a:lnTo>
                  <a:pt x="92928" y="32113"/>
                </a:lnTo>
                <a:cubicBezTo>
                  <a:pt x="92147" y="32895"/>
                  <a:pt x="91704" y="33963"/>
                  <a:pt x="91704" y="35056"/>
                </a:cubicBezTo>
                <a:lnTo>
                  <a:pt x="91704" y="45839"/>
                </a:lnTo>
                <a:cubicBezTo>
                  <a:pt x="91704" y="48131"/>
                  <a:pt x="93579" y="50006"/>
                  <a:pt x="95871" y="50006"/>
                </a:cubicBezTo>
                <a:lnTo>
                  <a:pt x="106654" y="50006"/>
                </a:lnTo>
                <a:cubicBezTo>
                  <a:pt x="107748" y="50006"/>
                  <a:pt x="108816" y="49563"/>
                  <a:pt x="109597" y="48782"/>
                </a:cubicBezTo>
                <a:lnTo>
                  <a:pt x="132699" y="25680"/>
                </a:lnTo>
                <a:cubicBezTo>
                  <a:pt x="134678" y="23701"/>
                  <a:pt x="137986" y="24196"/>
                  <a:pt x="138976" y="26800"/>
                </a:cubicBezTo>
                <a:cubicBezTo>
                  <a:pt x="140747" y="31410"/>
                  <a:pt x="141710" y="36437"/>
                  <a:pt x="141710" y="41672"/>
                </a:cubicBezTo>
                <a:cubicBezTo>
                  <a:pt x="141710" y="57455"/>
                  <a:pt x="132933" y="71207"/>
                  <a:pt x="119963" y="78265"/>
                </a:cubicBezTo>
                <a:lnTo>
                  <a:pt x="141190" y="99492"/>
                </a:lnTo>
                <a:cubicBezTo>
                  <a:pt x="146060" y="104362"/>
                  <a:pt x="146060" y="112280"/>
                  <a:pt x="141190" y="117176"/>
                </a:cubicBezTo>
                <a:lnTo>
                  <a:pt x="125537" y="132829"/>
                </a:lnTo>
                <a:cubicBezTo>
                  <a:pt x="120666" y="137700"/>
                  <a:pt x="112748" y="137700"/>
                  <a:pt x="107852" y="132829"/>
                </a:cubicBezTo>
                <a:lnTo>
                  <a:pt x="75035" y="100013"/>
                </a:lnTo>
                <a:cubicBezTo>
                  <a:pt x="67899" y="92876"/>
                  <a:pt x="66284" y="82328"/>
                  <a:pt x="70217" y="73629"/>
                </a:cubicBezTo>
                <a:lnTo>
                  <a:pt x="46594" y="50006"/>
                </a:lnTo>
                <a:lnTo>
                  <a:pt x="33676" y="50006"/>
                </a:lnTo>
                <a:cubicBezTo>
                  <a:pt x="30889" y="50006"/>
                  <a:pt x="28285" y="48626"/>
                  <a:pt x="26748" y="46308"/>
                </a:cubicBezTo>
                <a:lnTo>
                  <a:pt x="6095" y="15340"/>
                </a:lnTo>
                <a:cubicBezTo>
                  <a:pt x="5001" y="13700"/>
                  <a:pt x="5209" y="11486"/>
                  <a:pt x="6615" y="10079"/>
                </a:cubicBezTo>
                <a:lnTo>
                  <a:pt x="18440" y="-1745"/>
                </a:lnTo>
                <a:cubicBezTo>
                  <a:pt x="19846" y="-3151"/>
                  <a:pt x="22034" y="-3360"/>
                  <a:pt x="23701" y="-2266"/>
                </a:cubicBezTo>
                <a:lnTo>
                  <a:pt x="54668" y="18362"/>
                </a:lnTo>
                <a:cubicBezTo>
                  <a:pt x="56986" y="19898"/>
                  <a:pt x="58367" y="22503"/>
                  <a:pt x="58367" y="25290"/>
                </a:cubicBezTo>
                <a:close/>
                <a:moveTo>
                  <a:pt x="56153" y="77249"/>
                </a:moveTo>
                <a:cubicBezTo>
                  <a:pt x="54512" y="86886"/>
                  <a:pt x="56778" y="97069"/>
                  <a:pt x="63029" y="105221"/>
                </a:cubicBezTo>
                <a:lnTo>
                  <a:pt x="38286" y="129938"/>
                </a:lnTo>
                <a:cubicBezTo>
                  <a:pt x="30967" y="137257"/>
                  <a:pt x="19091" y="137257"/>
                  <a:pt x="11772" y="129938"/>
                </a:cubicBezTo>
                <a:cubicBezTo>
                  <a:pt x="4454" y="122619"/>
                  <a:pt x="4454" y="110743"/>
                  <a:pt x="11772" y="103424"/>
                </a:cubicBezTo>
                <a:lnTo>
                  <a:pt x="47037" y="68160"/>
                </a:lnTo>
                <a:lnTo>
                  <a:pt x="56153" y="77275"/>
                </a:lnTo>
                <a:close/>
              </a:path>
            </a:pathLst>
          </a:custGeom>
          <a:solidFill>
            <a:srgbClr val="FFFFFF"/>
          </a:solidFill>
        </p:spPr>
      </p:sp>
      <p:sp>
        <p:nvSpPr>
          <p:cNvPr id="9" name="Text 7"/>
          <p:cNvSpPr/>
          <p:nvPr/>
        </p:nvSpPr>
        <p:spPr>
          <a:xfrm>
            <a:off x="1066800" y="1543050"/>
            <a:ext cx="2609850"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Vieillissement des Infrastructures</a:t>
            </a:r>
            <a:endParaRPr lang="en-US" sz="1600" dirty="0"/>
          </a:p>
        </p:txBody>
      </p:sp>
      <p:sp>
        <p:nvSpPr>
          <p:cNvPr id="10" name="Text 8"/>
          <p:cNvSpPr/>
          <p:nvPr/>
        </p:nvSpPr>
        <p:spPr>
          <a:xfrm>
            <a:off x="571500" y="1981200"/>
            <a:ext cx="5362575" cy="619125"/>
          </a:xfrm>
          <a:prstGeom prst="rect">
            <a:avLst/>
          </a:prstGeom>
          <a:noFill/>
        </p:spPr>
        <p:txBody>
          <a:bodyPr wrap="square" lIns="0" tIns="0" rIns="0" bIns="0" rtlCol="0" anchor="ctr"/>
          <a:lstStyle/>
          <a:p>
            <a:pPr>
              <a:lnSpc>
                <a:spcPct val="140000"/>
              </a:lnSpc>
            </a:pP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Les réseaux installés durant les Trente Glorieuses atteignent leur durée de vie critique. </a:t>
            </a: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Taux de renouvellement de 164 ans</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vs </a:t>
            </a:r>
            <a:r>
              <a:rPr lang="en-US" sz="105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durée de vie moyenne de 75 ans</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a:t>
            </a:r>
            <a:endParaRPr lang="en-US" sz="1600" dirty="0"/>
          </a:p>
        </p:txBody>
      </p:sp>
      <p:sp>
        <p:nvSpPr>
          <p:cNvPr id="11" name="Shape 9"/>
          <p:cNvSpPr/>
          <p:nvPr/>
        </p:nvSpPr>
        <p:spPr>
          <a:xfrm>
            <a:off x="571500" y="2717006"/>
            <a:ext cx="5295900" cy="571500"/>
          </a:xfrm>
          <a:custGeom>
            <a:avLst/>
            <a:gdLst/>
            <a:ahLst/>
            <a:cxnLst/>
            <a:rect l="l" t="t" r="r" b="b"/>
            <a:pathLst>
              <a:path w="5295900" h="571500">
                <a:moveTo>
                  <a:pt x="76198" y="0"/>
                </a:moveTo>
                <a:lnTo>
                  <a:pt x="5219702" y="0"/>
                </a:lnTo>
                <a:cubicBezTo>
                  <a:pt x="5261785" y="0"/>
                  <a:pt x="5295900" y="34115"/>
                  <a:pt x="5295900" y="76198"/>
                </a:cubicBezTo>
                <a:lnTo>
                  <a:pt x="5295900" y="495302"/>
                </a:lnTo>
                <a:cubicBezTo>
                  <a:pt x="5295900" y="537385"/>
                  <a:pt x="5261785" y="571500"/>
                  <a:pt x="5219702" y="571500"/>
                </a:cubicBezTo>
                <a:lnTo>
                  <a:pt x="76198" y="571500"/>
                </a:lnTo>
                <a:cubicBezTo>
                  <a:pt x="34115" y="571500"/>
                  <a:pt x="0" y="537385"/>
                  <a:pt x="0" y="495302"/>
                </a:cubicBezTo>
                <a:lnTo>
                  <a:pt x="0" y="76198"/>
                </a:lnTo>
                <a:cubicBezTo>
                  <a:pt x="0" y="34115"/>
                  <a:pt x="34115" y="0"/>
                  <a:pt x="76198" y="0"/>
                </a:cubicBezTo>
                <a:close/>
              </a:path>
            </a:pathLst>
          </a:custGeom>
          <a:solidFill>
            <a:srgbClr val="F4F6F7"/>
          </a:solidFill>
        </p:spPr>
      </p:sp>
      <p:sp>
        <p:nvSpPr>
          <p:cNvPr id="12" name="Text 10"/>
          <p:cNvSpPr/>
          <p:nvPr/>
        </p:nvSpPr>
        <p:spPr>
          <a:xfrm>
            <a:off x="685800" y="2831306"/>
            <a:ext cx="5124450"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Conséquences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Fuites, ruptures, dégradation qualité eau</a:t>
            </a:r>
            <a:endParaRPr lang="en-US" sz="1600" dirty="0"/>
          </a:p>
        </p:txBody>
      </p:sp>
      <p:sp>
        <p:nvSpPr>
          <p:cNvPr id="13" name="Text 11"/>
          <p:cNvSpPr/>
          <p:nvPr/>
        </p:nvSpPr>
        <p:spPr>
          <a:xfrm>
            <a:off x="685800" y="3021806"/>
            <a:ext cx="5124450"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Besoin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Investissements massifs pour modernisation</a:t>
            </a:r>
            <a:endParaRPr lang="en-US" sz="1600" dirty="0"/>
          </a:p>
        </p:txBody>
      </p:sp>
      <p:sp>
        <p:nvSpPr>
          <p:cNvPr id="14" name="Shape 12"/>
          <p:cNvSpPr/>
          <p:nvPr/>
        </p:nvSpPr>
        <p:spPr>
          <a:xfrm>
            <a:off x="6191250" y="1333500"/>
            <a:ext cx="5619750" cy="2105025"/>
          </a:xfrm>
          <a:custGeom>
            <a:avLst/>
            <a:gdLst/>
            <a:ahLst/>
            <a:cxnLst/>
            <a:rect l="l" t="t" r="r" b="b"/>
            <a:pathLst>
              <a:path w="5619750" h="2105025">
                <a:moveTo>
                  <a:pt x="38100" y="0"/>
                </a:moveTo>
                <a:lnTo>
                  <a:pt x="5543548" y="0"/>
                </a:lnTo>
                <a:cubicBezTo>
                  <a:pt x="5585633" y="0"/>
                  <a:pt x="5619750" y="34117"/>
                  <a:pt x="5619750" y="76202"/>
                </a:cubicBezTo>
                <a:lnTo>
                  <a:pt x="5619750" y="2028823"/>
                </a:lnTo>
                <a:cubicBezTo>
                  <a:pt x="5619750" y="2070908"/>
                  <a:pt x="5585633" y="2105025"/>
                  <a:pt x="5543548" y="2105025"/>
                </a:cubicBezTo>
                <a:lnTo>
                  <a:pt x="38100" y="2105025"/>
                </a:lnTo>
                <a:cubicBezTo>
                  <a:pt x="17072" y="2105025"/>
                  <a:pt x="0" y="2087953"/>
                  <a:pt x="0" y="206692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15" name="Shape 13"/>
          <p:cNvSpPr/>
          <p:nvPr/>
        </p:nvSpPr>
        <p:spPr>
          <a:xfrm>
            <a:off x="6191250" y="1333500"/>
            <a:ext cx="38100" cy="2105025"/>
          </a:xfrm>
          <a:custGeom>
            <a:avLst/>
            <a:gdLst/>
            <a:ahLst/>
            <a:cxnLst/>
            <a:rect l="l" t="t" r="r" b="b"/>
            <a:pathLst>
              <a:path w="38100" h="2105025">
                <a:moveTo>
                  <a:pt x="38100" y="0"/>
                </a:moveTo>
                <a:lnTo>
                  <a:pt x="38100" y="0"/>
                </a:lnTo>
                <a:lnTo>
                  <a:pt x="38100" y="2105025"/>
                </a:lnTo>
                <a:lnTo>
                  <a:pt x="38100" y="2105025"/>
                </a:lnTo>
                <a:cubicBezTo>
                  <a:pt x="17072" y="2105025"/>
                  <a:pt x="0" y="2087953"/>
                  <a:pt x="0" y="2066925"/>
                </a:cubicBezTo>
                <a:lnTo>
                  <a:pt x="0" y="38100"/>
                </a:lnTo>
                <a:cubicBezTo>
                  <a:pt x="0" y="17072"/>
                  <a:pt x="17072" y="0"/>
                  <a:pt x="38100" y="0"/>
                </a:cubicBezTo>
                <a:close/>
              </a:path>
            </a:pathLst>
          </a:custGeom>
          <a:solidFill>
            <a:srgbClr val="16A085"/>
          </a:solidFill>
        </p:spPr>
      </p:sp>
      <p:sp>
        <p:nvSpPr>
          <p:cNvPr id="16" name="Shape 14"/>
          <p:cNvSpPr/>
          <p:nvPr/>
        </p:nvSpPr>
        <p:spPr>
          <a:xfrm>
            <a:off x="6362700" y="1485900"/>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16A085"/>
          </a:solidFill>
        </p:spPr>
      </p:sp>
      <p:sp>
        <p:nvSpPr>
          <p:cNvPr id="17" name="Shape 15"/>
          <p:cNvSpPr/>
          <p:nvPr/>
        </p:nvSpPr>
        <p:spPr>
          <a:xfrm>
            <a:off x="6472238" y="1609725"/>
            <a:ext cx="166688" cy="133350"/>
          </a:xfrm>
          <a:custGeom>
            <a:avLst/>
            <a:gdLst/>
            <a:ahLst/>
            <a:cxnLst/>
            <a:rect l="l" t="t" r="r" b="b"/>
            <a:pathLst>
              <a:path w="166688" h="133350">
                <a:moveTo>
                  <a:pt x="83344" y="4167"/>
                </a:moveTo>
                <a:cubicBezTo>
                  <a:pt x="98293" y="4167"/>
                  <a:pt x="110430" y="16304"/>
                  <a:pt x="110430" y="31254"/>
                </a:cubicBezTo>
                <a:cubicBezTo>
                  <a:pt x="110430" y="46203"/>
                  <a:pt x="98293" y="58341"/>
                  <a:pt x="83344" y="58341"/>
                </a:cubicBezTo>
                <a:cubicBezTo>
                  <a:pt x="68394" y="58341"/>
                  <a:pt x="56257" y="46203"/>
                  <a:pt x="56257" y="31254"/>
                </a:cubicBezTo>
                <a:cubicBezTo>
                  <a:pt x="56257" y="16304"/>
                  <a:pt x="68394" y="4167"/>
                  <a:pt x="83344" y="4167"/>
                </a:cubicBezTo>
                <a:close/>
                <a:moveTo>
                  <a:pt x="25003" y="22920"/>
                </a:moveTo>
                <a:cubicBezTo>
                  <a:pt x="35353" y="22920"/>
                  <a:pt x="43755" y="31322"/>
                  <a:pt x="43755" y="41672"/>
                </a:cubicBezTo>
                <a:cubicBezTo>
                  <a:pt x="43755" y="52022"/>
                  <a:pt x="35353" y="60424"/>
                  <a:pt x="25003" y="60424"/>
                </a:cubicBezTo>
                <a:cubicBezTo>
                  <a:pt x="14653" y="60424"/>
                  <a:pt x="6251" y="52022"/>
                  <a:pt x="6251" y="41672"/>
                </a:cubicBezTo>
                <a:cubicBezTo>
                  <a:pt x="6251" y="31322"/>
                  <a:pt x="14653" y="22920"/>
                  <a:pt x="25003" y="22920"/>
                </a:cubicBezTo>
                <a:close/>
                <a:moveTo>
                  <a:pt x="0" y="108347"/>
                </a:moveTo>
                <a:cubicBezTo>
                  <a:pt x="0" y="89933"/>
                  <a:pt x="14924" y="75009"/>
                  <a:pt x="33337" y="75009"/>
                </a:cubicBezTo>
                <a:cubicBezTo>
                  <a:pt x="36671" y="75009"/>
                  <a:pt x="39901" y="75504"/>
                  <a:pt x="42948" y="76416"/>
                </a:cubicBezTo>
                <a:cubicBezTo>
                  <a:pt x="34379" y="86000"/>
                  <a:pt x="29170" y="98658"/>
                  <a:pt x="29170" y="112514"/>
                </a:cubicBezTo>
                <a:lnTo>
                  <a:pt x="29170" y="116681"/>
                </a:lnTo>
                <a:cubicBezTo>
                  <a:pt x="29170" y="119650"/>
                  <a:pt x="29795" y="122463"/>
                  <a:pt x="30915" y="125016"/>
                </a:cubicBezTo>
                <a:lnTo>
                  <a:pt x="8334" y="125016"/>
                </a:lnTo>
                <a:cubicBezTo>
                  <a:pt x="3724" y="125016"/>
                  <a:pt x="0" y="121291"/>
                  <a:pt x="0" y="116681"/>
                </a:cubicBezTo>
                <a:lnTo>
                  <a:pt x="0" y="108347"/>
                </a:lnTo>
                <a:close/>
                <a:moveTo>
                  <a:pt x="135772" y="125016"/>
                </a:moveTo>
                <a:cubicBezTo>
                  <a:pt x="136892" y="122463"/>
                  <a:pt x="137517" y="119650"/>
                  <a:pt x="137517" y="116681"/>
                </a:cubicBezTo>
                <a:lnTo>
                  <a:pt x="137517" y="112514"/>
                </a:lnTo>
                <a:cubicBezTo>
                  <a:pt x="137517" y="98658"/>
                  <a:pt x="132308" y="86000"/>
                  <a:pt x="123739" y="76416"/>
                </a:cubicBezTo>
                <a:cubicBezTo>
                  <a:pt x="126787" y="75504"/>
                  <a:pt x="130016" y="75009"/>
                  <a:pt x="133350" y="75009"/>
                </a:cubicBezTo>
                <a:cubicBezTo>
                  <a:pt x="151764" y="75009"/>
                  <a:pt x="166688" y="89933"/>
                  <a:pt x="166688" y="108347"/>
                </a:cubicBezTo>
                <a:lnTo>
                  <a:pt x="166688" y="116681"/>
                </a:lnTo>
                <a:cubicBezTo>
                  <a:pt x="166688" y="121291"/>
                  <a:pt x="162963" y="125016"/>
                  <a:pt x="158353" y="125016"/>
                </a:cubicBezTo>
                <a:lnTo>
                  <a:pt x="135772" y="125016"/>
                </a:lnTo>
                <a:close/>
                <a:moveTo>
                  <a:pt x="122932" y="41672"/>
                </a:moveTo>
                <a:cubicBezTo>
                  <a:pt x="122932" y="31322"/>
                  <a:pt x="131335" y="22920"/>
                  <a:pt x="141684" y="22920"/>
                </a:cubicBezTo>
                <a:cubicBezTo>
                  <a:pt x="152034" y="22920"/>
                  <a:pt x="160437" y="31322"/>
                  <a:pt x="160437" y="41672"/>
                </a:cubicBezTo>
                <a:cubicBezTo>
                  <a:pt x="160437" y="52022"/>
                  <a:pt x="152034" y="60424"/>
                  <a:pt x="141684" y="60424"/>
                </a:cubicBezTo>
                <a:cubicBezTo>
                  <a:pt x="131335" y="60424"/>
                  <a:pt x="122932" y="52022"/>
                  <a:pt x="122932" y="41672"/>
                </a:cubicBezTo>
                <a:close/>
                <a:moveTo>
                  <a:pt x="41672" y="112514"/>
                </a:moveTo>
                <a:cubicBezTo>
                  <a:pt x="41672" y="89490"/>
                  <a:pt x="60320" y="70842"/>
                  <a:pt x="83344" y="70842"/>
                </a:cubicBezTo>
                <a:cubicBezTo>
                  <a:pt x="106367" y="70842"/>
                  <a:pt x="125016" y="89490"/>
                  <a:pt x="125016" y="112514"/>
                </a:cubicBezTo>
                <a:lnTo>
                  <a:pt x="125016" y="116681"/>
                </a:lnTo>
                <a:cubicBezTo>
                  <a:pt x="125016" y="121291"/>
                  <a:pt x="121291" y="125016"/>
                  <a:pt x="116681" y="125016"/>
                </a:cubicBezTo>
                <a:lnTo>
                  <a:pt x="50006" y="125016"/>
                </a:lnTo>
                <a:cubicBezTo>
                  <a:pt x="45396" y="125016"/>
                  <a:pt x="41672" y="121291"/>
                  <a:pt x="41672" y="116681"/>
                </a:cubicBezTo>
                <a:lnTo>
                  <a:pt x="41672" y="112514"/>
                </a:lnTo>
                <a:close/>
              </a:path>
            </a:pathLst>
          </a:custGeom>
          <a:solidFill>
            <a:srgbClr val="FFFFFF"/>
          </a:solidFill>
        </p:spPr>
      </p:sp>
      <p:sp>
        <p:nvSpPr>
          <p:cNvPr id="18" name="Text 16"/>
          <p:cNvSpPr/>
          <p:nvPr/>
        </p:nvSpPr>
        <p:spPr>
          <a:xfrm>
            <a:off x="6858000" y="1543050"/>
            <a:ext cx="1990725"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Pression Démographique</a:t>
            </a:r>
            <a:endParaRPr lang="en-US" sz="1600" dirty="0"/>
          </a:p>
        </p:txBody>
      </p:sp>
      <p:sp>
        <p:nvSpPr>
          <p:cNvPr id="19" name="Text 17"/>
          <p:cNvSpPr/>
          <p:nvPr/>
        </p:nvSpPr>
        <p:spPr>
          <a:xfrm>
            <a:off x="6362700" y="1981200"/>
            <a:ext cx="5362575" cy="619125"/>
          </a:xfrm>
          <a:prstGeom prst="rect">
            <a:avLst/>
          </a:prstGeom>
          <a:noFill/>
        </p:spPr>
        <p:txBody>
          <a:bodyPr wrap="square" lIns="0" tIns="0" rIns="0" bIns="0" rtlCol="0" anchor="ctr"/>
          <a:lstStyle/>
          <a:p>
            <a:pPr>
              <a:lnSpc>
                <a:spcPct val="140000"/>
              </a:lnSpc>
            </a:pPr>
            <a:r>
              <a:rPr lang="en-US" sz="105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Urbanisation rapide</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et croissance démographique augmentent la demande en eau potable, sollicitant davantage des infrastructures déjà fragilisées.</a:t>
            </a:r>
            <a:endParaRPr lang="en-US" sz="1600" dirty="0"/>
          </a:p>
        </p:txBody>
      </p:sp>
      <p:sp>
        <p:nvSpPr>
          <p:cNvPr id="20" name="Shape 18"/>
          <p:cNvSpPr/>
          <p:nvPr/>
        </p:nvSpPr>
        <p:spPr>
          <a:xfrm>
            <a:off x="6362700" y="2717006"/>
            <a:ext cx="5295900" cy="571500"/>
          </a:xfrm>
          <a:custGeom>
            <a:avLst/>
            <a:gdLst/>
            <a:ahLst/>
            <a:cxnLst/>
            <a:rect l="l" t="t" r="r" b="b"/>
            <a:pathLst>
              <a:path w="5295900" h="571500">
                <a:moveTo>
                  <a:pt x="76198" y="0"/>
                </a:moveTo>
                <a:lnTo>
                  <a:pt x="5219702" y="0"/>
                </a:lnTo>
                <a:cubicBezTo>
                  <a:pt x="5261785" y="0"/>
                  <a:pt x="5295900" y="34115"/>
                  <a:pt x="5295900" y="76198"/>
                </a:cubicBezTo>
                <a:lnTo>
                  <a:pt x="5295900" y="495302"/>
                </a:lnTo>
                <a:cubicBezTo>
                  <a:pt x="5295900" y="537385"/>
                  <a:pt x="5261785" y="571500"/>
                  <a:pt x="5219702" y="571500"/>
                </a:cubicBezTo>
                <a:lnTo>
                  <a:pt x="76198" y="571500"/>
                </a:lnTo>
                <a:cubicBezTo>
                  <a:pt x="34115" y="571500"/>
                  <a:pt x="0" y="537385"/>
                  <a:pt x="0" y="495302"/>
                </a:cubicBezTo>
                <a:lnTo>
                  <a:pt x="0" y="76198"/>
                </a:lnTo>
                <a:cubicBezTo>
                  <a:pt x="0" y="34115"/>
                  <a:pt x="34115" y="0"/>
                  <a:pt x="76198" y="0"/>
                </a:cubicBezTo>
                <a:close/>
              </a:path>
            </a:pathLst>
          </a:custGeom>
          <a:solidFill>
            <a:srgbClr val="F4F6F7"/>
          </a:solidFill>
        </p:spPr>
      </p:sp>
      <p:sp>
        <p:nvSpPr>
          <p:cNvPr id="21" name="Text 19"/>
          <p:cNvSpPr/>
          <p:nvPr/>
        </p:nvSpPr>
        <p:spPr>
          <a:xfrm>
            <a:off x="6477000" y="2831306"/>
            <a:ext cx="5124450"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Impact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Surcharge des réseaux, augmentation débits</a:t>
            </a:r>
            <a:endParaRPr lang="en-US" sz="1600" dirty="0"/>
          </a:p>
        </p:txBody>
      </p:sp>
      <p:sp>
        <p:nvSpPr>
          <p:cNvPr id="22" name="Text 20"/>
          <p:cNvSpPr/>
          <p:nvPr/>
        </p:nvSpPr>
        <p:spPr>
          <a:xfrm>
            <a:off x="6477000" y="3021806"/>
            <a:ext cx="5124450"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Risque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Défaillances, interruptions de service</a:t>
            </a:r>
            <a:endParaRPr lang="en-US" sz="1600" dirty="0"/>
          </a:p>
        </p:txBody>
      </p:sp>
      <p:sp>
        <p:nvSpPr>
          <p:cNvPr id="23" name="Shape 21"/>
          <p:cNvSpPr/>
          <p:nvPr/>
        </p:nvSpPr>
        <p:spPr>
          <a:xfrm>
            <a:off x="400050" y="3593306"/>
            <a:ext cx="5619750" cy="2105025"/>
          </a:xfrm>
          <a:custGeom>
            <a:avLst/>
            <a:gdLst/>
            <a:ahLst/>
            <a:cxnLst/>
            <a:rect l="l" t="t" r="r" b="b"/>
            <a:pathLst>
              <a:path w="5619750" h="2105025">
                <a:moveTo>
                  <a:pt x="38100" y="0"/>
                </a:moveTo>
                <a:lnTo>
                  <a:pt x="5543548" y="0"/>
                </a:lnTo>
                <a:cubicBezTo>
                  <a:pt x="5585633" y="0"/>
                  <a:pt x="5619750" y="34117"/>
                  <a:pt x="5619750" y="76202"/>
                </a:cubicBezTo>
                <a:lnTo>
                  <a:pt x="5619750" y="2028823"/>
                </a:lnTo>
                <a:cubicBezTo>
                  <a:pt x="5619750" y="2070908"/>
                  <a:pt x="5585633" y="2105025"/>
                  <a:pt x="5543548" y="2105025"/>
                </a:cubicBezTo>
                <a:lnTo>
                  <a:pt x="38100" y="2105025"/>
                </a:lnTo>
                <a:cubicBezTo>
                  <a:pt x="17072" y="2105025"/>
                  <a:pt x="0" y="2087953"/>
                  <a:pt x="0" y="206692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24" name="Shape 22"/>
          <p:cNvSpPr/>
          <p:nvPr/>
        </p:nvSpPr>
        <p:spPr>
          <a:xfrm>
            <a:off x="400050" y="3593306"/>
            <a:ext cx="38100" cy="2105025"/>
          </a:xfrm>
          <a:custGeom>
            <a:avLst/>
            <a:gdLst/>
            <a:ahLst/>
            <a:cxnLst/>
            <a:rect l="l" t="t" r="r" b="b"/>
            <a:pathLst>
              <a:path w="38100" h="2105025">
                <a:moveTo>
                  <a:pt x="38100" y="0"/>
                </a:moveTo>
                <a:lnTo>
                  <a:pt x="38100" y="0"/>
                </a:lnTo>
                <a:lnTo>
                  <a:pt x="38100" y="2105025"/>
                </a:lnTo>
                <a:lnTo>
                  <a:pt x="38100" y="2105025"/>
                </a:lnTo>
                <a:cubicBezTo>
                  <a:pt x="17072" y="2105025"/>
                  <a:pt x="0" y="2087953"/>
                  <a:pt x="0" y="2066925"/>
                </a:cubicBezTo>
                <a:lnTo>
                  <a:pt x="0" y="38100"/>
                </a:lnTo>
                <a:cubicBezTo>
                  <a:pt x="0" y="17072"/>
                  <a:pt x="17072" y="0"/>
                  <a:pt x="38100" y="0"/>
                </a:cubicBezTo>
                <a:close/>
              </a:path>
            </a:pathLst>
          </a:custGeom>
          <a:solidFill>
            <a:srgbClr val="16A085"/>
          </a:solidFill>
        </p:spPr>
      </p:sp>
      <p:sp>
        <p:nvSpPr>
          <p:cNvPr id="25" name="Shape 23"/>
          <p:cNvSpPr/>
          <p:nvPr/>
        </p:nvSpPr>
        <p:spPr>
          <a:xfrm>
            <a:off x="571500" y="3745706"/>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16A085"/>
          </a:solidFill>
        </p:spPr>
      </p:sp>
      <p:sp>
        <p:nvSpPr>
          <p:cNvPr id="26" name="Shape 24"/>
          <p:cNvSpPr/>
          <p:nvPr/>
        </p:nvSpPr>
        <p:spPr>
          <a:xfrm>
            <a:off x="697706" y="3869531"/>
            <a:ext cx="133350" cy="133350"/>
          </a:xfrm>
          <a:custGeom>
            <a:avLst/>
            <a:gdLst/>
            <a:ahLst/>
            <a:cxnLst/>
            <a:rect l="l" t="t" r="r" b="b"/>
            <a:pathLst>
              <a:path w="133350" h="133350">
                <a:moveTo>
                  <a:pt x="25003" y="25003"/>
                </a:moveTo>
                <a:cubicBezTo>
                  <a:pt x="25003" y="11199"/>
                  <a:pt x="36202" y="0"/>
                  <a:pt x="50006" y="0"/>
                </a:cubicBezTo>
                <a:cubicBezTo>
                  <a:pt x="63810" y="0"/>
                  <a:pt x="75009" y="11199"/>
                  <a:pt x="75009" y="25003"/>
                </a:cubicBezTo>
                <a:lnTo>
                  <a:pt x="75009" y="67899"/>
                </a:lnTo>
                <a:cubicBezTo>
                  <a:pt x="82693" y="74775"/>
                  <a:pt x="87511" y="84750"/>
                  <a:pt x="87511" y="95845"/>
                </a:cubicBezTo>
                <a:cubicBezTo>
                  <a:pt x="87511" y="116551"/>
                  <a:pt x="70712" y="133350"/>
                  <a:pt x="50006" y="133350"/>
                </a:cubicBezTo>
                <a:cubicBezTo>
                  <a:pt x="29301" y="133350"/>
                  <a:pt x="12502" y="116551"/>
                  <a:pt x="12502" y="95845"/>
                </a:cubicBezTo>
                <a:cubicBezTo>
                  <a:pt x="12502" y="84750"/>
                  <a:pt x="17320" y="74749"/>
                  <a:pt x="25003" y="67899"/>
                </a:cubicBezTo>
                <a:lnTo>
                  <a:pt x="25003" y="25003"/>
                </a:lnTo>
                <a:close/>
                <a:moveTo>
                  <a:pt x="50006" y="112514"/>
                </a:moveTo>
                <a:cubicBezTo>
                  <a:pt x="59200" y="112514"/>
                  <a:pt x="66675" y="105039"/>
                  <a:pt x="66675" y="95845"/>
                </a:cubicBezTo>
                <a:cubicBezTo>
                  <a:pt x="66675" y="88839"/>
                  <a:pt x="62378" y="82849"/>
                  <a:pt x="56257" y="80401"/>
                </a:cubicBezTo>
                <a:lnTo>
                  <a:pt x="56257" y="25003"/>
                </a:lnTo>
                <a:cubicBezTo>
                  <a:pt x="56257" y="21539"/>
                  <a:pt x="53470" y="18752"/>
                  <a:pt x="50006" y="18752"/>
                </a:cubicBezTo>
                <a:cubicBezTo>
                  <a:pt x="46542" y="18752"/>
                  <a:pt x="43755" y="21539"/>
                  <a:pt x="43755" y="25003"/>
                </a:cubicBezTo>
                <a:lnTo>
                  <a:pt x="43755" y="80401"/>
                </a:lnTo>
                <a:cubicBezTo>
                  <a:pt x="37635" y="82875"/>
                  <a:pt x="33337" y="88865"/>
                  <a:pt x="33337" y="95845"/>
                </a:cubicBezTo>
                <a:cubicBezTo>
                  <a:pt x="33337" y="105039"/>
                  <a:pt x="40812" y="112514"/>
                  <a:pt x="50006" y="112514"/>
                </a:cubicBezTo>
                <a:close/>
                <a:moveTo>
                  <a:pt x="120848" y="20836"/>
                </a:moveTo>
                <a:cubicBezTo>
                  <a:pt x="120848" y="16236"/>
                  <a:pt x="117114" y="12502"/>
                  <a:pt x="112514" y="12502"/>
                </a:cubicBezTo>
                <a:cubicBezTo>
                  <a:pt x="107914" y="12502"/>
                  <a:pt x="104180" y="16236"/>
                  <a:pt x="104180" y="20836"/>
                </a:cubicBezTo>
                <a:cubicBezTo>
                  <a:pt x="104180" y="25436"/>
                  <a:pt x="107914" y="29170"/>
                  <a:pt x="112514" y="29170"/>
                </a:cubicBezTo>
                <a:cubicBezTo>
                  <a:pt x="117114" y="29170"/>
                  <a:pt x="120848" y="25436"/>
                  <a:pt x="120848" y="20836"/>
                </a:cubicBezTo>
                <a:close/>
                <a:moveTo>
                  <a:pt x="91678" y="20836"/>
                </a:moveTo>
                <a:cubicBezTo>
                  <a:pt x="91678" y="9336"/>
                  <a:pt x="101014" y="0"/>
                  <a:pt x="112514" y="0"/>
                </a:cubicBezTo>
                <a:cubicBezTo>
                  <a:pt x="124014" y="0"/>
                  <a:pt x="133350" y="9336"/>
                  <a:pt x="133350" y="20836"/>
                </a:cubicBezTo>
                <a:cubicBezTo>
                  <a:pt x="133350" y="32336"/>
                  <a:pt x="124014" y="41672"/>
                  <a:pt x="112514" y="41672"/>
                </a:cubicBezTo>
                <a:cubicBezTo>
                  <a:pt x="101014" y="41672"/>
                  <a:pt x="91678" y="32336"/>
                  <a:pt x="91678" y="20836"/>
                </a:cubicBezTo>
                <a:close/>
              </a:path>
            </a:pathLst>
          </a:custGeom>
          <a:solidFill>
            <a:srgbClr val="FFFFFF"/>
          </a:solidFill>
        </p:spPr>
      </p:sp>
      <p:sp>
        <p:nvSpPr>
          <p:cNvPr id="27" name="Text 25"/>
          <p:cNvSpPr/>
          <p:nvPr/>
        </p:nvSpPr>
        <p:spPr>
          <a:xfrm>
            <a:off x="1066800" y="3802856"/>
            <a:ext cx="1914525"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Changement Climatique</a:t>
            </a:r>
            <a:endParaRPr lang="en-US" sz="1600" dirty="0"/>
          </a:p>
        </p:txBody>
      </p:sp>
      <p:sp>
        <p:nvSpPr>
          <p:cNvPr id="28" name="Text 26"/>
          <p:cNvSpPr/>
          <p:nvPr/>
        </p:nvSpPr>
        <p:spPr>
          <a:xfrm>
            <a:off x="571500" y="4241006"/>
            <a:ext cx="5362575" cy="619125"/>
          </a:xfrm>
          <a:prstGeom prst="rect">
            <a:avLst/>
          </a:prstGeom>
          <a:noFill/>
        </p:spPr>
        <p:txBody>
          <a:bodyPr wrap="square" lIns="0" tIns="0" rIns="0" bIns="0" rtlCol="0" anchor="ctr"/>
          <a:lstStyle/>
          <a:p>
            <a:pPr>
              <a:lnSpc>
                <a:spcPct val="140000"/>
              </a:lnSpc>
            </a:pPr>
            <a:r>
              <a:rPr lang="en-US" sz="105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Artificialisation des sols</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et événements climatiques extrêmes intensifient les phénomènes de ruissellement et les risques d'inondation.</a:t>
            </a:r>
            <a:endParaRPr lang="en-US" sz="1600" dirty="0"/>
          </a:p>
        </p:txBody>
      </p:sp>
      <p:sp>
        <p:nvSpPr>
          <p:cNvPr id="29" name="Shape 27"/>
          <p:cNvSpPr/>
          <p:nvPr/>
        </p:nvSpPr>
        <p:spPr>
          <a:xfrm>
            <a:off x="571500" y="4976813"/>
            <a:ext cx="5295900" cy="571500"/>
          </a:xfrm>
          <a:custGeom>
            <a:avLst/>
            <a:gdLst/>
            <a:ahLst/>
            <a:cxnLst/>
            <a:rect l="l" t="t" r="r" b="b"/>
            <a:pathLst>
              <a:path w="5295900" h="571500">
                <a:moveTo>
                  <a:pt x="76198" y="0"/>
                </a:moveTo>
                <a:lnTo>
                  <a:pt x="5219702" y="0"/>
                </a:lnTo>
                <a:cubicBezTo>
                  <a:pt x="5261785" y="0"/>
                  <a:pt x="5295900" y="34115"/>
                  <a:pt x="5295900" y="76198"/>
                </a:cubicBezTo>
                <a:lnTo>
                  <a:pt x="5295900" y="495302"/>
                </a:lnTo>
                <a:cubicBezTo>
                  <a:pt x="5295900" y="537385"/>
                  <a:pt x="5261785" y="571500"/>
                  <a:pt x="5219702" y="571500"/>
                </a:cubicBezTo>
                <a:lnTo>
                  <a:pt x="76198" y="571500"/>
                </a:lnTo>
                <a:cubicBezTo>
                  <a:pt x="34115" y="571500"/>
                  <a:pt x="0" y="537385"/>
                  <a:pt x="0" y="495302"/>
                </a:cubicBezTo>
                <a:lnTo>
                  <a:pt x="0" y="76198"/>
                </a:lnTo>
                <a:cubicBezTo>
                  <a:pt x="0" y="34115"/>
                  <a:pt x="34115" y="0"/>
                  <a:pt x="76198" y="0"/>
                </a:cubicBezTo>
                <a:close/>
              </a:path>
            </a:pathLst>
          </a:custGeom>
          <a:solidFill>
            <a:srgbClr val="F4F6F7"/>
          </a:solidFill>
        </p:spPr>
      </p:sp>
      <p:sp>
        <p:nvSpPr>
          <p:cNvPr id="30" name="Text 28"/>
          <p:cNvSpPr/>
          <p:nvPr/>
        </p:nvSpPr>
        <p:spPr>
          <a:xfrm>
            <a:off x="685800" y="5091113"/>
            <a:ext cx="5124450"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Phénomènes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Pluies intenses, sécheresses, canicules</a:t>
            </a:r>
            <a:endParaRPr lang="en-US" sz="1600" dirty="0"/>
          </a:p>
        </p:txBody>
      </p:sp>
      <p:sp>
        <p:nvSpPr>
          <p:cNvPr id="31" name="Text 29"/>
          <p:cNvSpPr/>
          <p:nvPr/>
        </p:nvSpPr>
        <p:spPr>
          <a:xfrm>
            <a:off x="685800" y="5281613"/>
            <a:ext cx="5124450"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Adaptation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Nouvelles normes de conception</a:t>
            </a:r>
            <a:endParaRPr lang="en-US" sz="1600" dirty="0"/>
          </a:p>
        </p:txBody>
      </p:sp>
      <p:sp>
        <p:nvSpPr>
          <p:cNvPr id="32" name="Shape 30"/>
          <p:cNvSpPr/>
          <p:nvPr/>
        </p:nvSpPr>
        <p:spPr>
          <a:xfrm>
            <a:off x="6191250" y="3593306"/>
            <a:ext cx="5619750" cy="2105025"/>
          </a:xfrm>
          <a:custGeom>
            <a:avLst/>
            <a:gdLst/>
            <a:ahLst/>
            <a:cxnLst/>
            <a:rect l="l" t="t" r="r" b="b"/>
            <a:pathLst>
              <a:path w="5619750" h="2105025">
                <a:moveTo>
                  <a:pt x="38100" y="0"/>
                </a:moveTo>
                <a:lnTo>
                  <a:pt x="5543548" y="0"/>
                </a:lnTo>
                <a:cubicBezTo>
                  <a:pt x="5585633" y="0"/>
                  <a:pt x="5619750" y="34117"/>
                  <a:pt x="5619750" y="76202"/>
                </a:cubicBezTo>
                <a:lnTo>
                  <a:pt x="5619750" y="2028823"/>
                </a:lnTo>
                <a:cubicBezTo>
                  <a:pt x="5619750" y="2070908"/>
                  <a:pt x="5585633" y="2105025"/>
                  <a:pt x="5543548" y="2105025"/>
                </a:cubicBezTo>
                <a:lnTo>
                  <a:pt x="38100" y="2105025"/>
                </a:lnTo>
                <a:cubicBezTo>
                  <a:pt x="17072" y="2105025"/>
                  <a:pt x="0" y="2087953"/>
                  <a:pt x="0" y="206692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33" name="Shape 31"/>
          <p:cNvSpPr/>
          <p:nvPr/>
        </p:nvSpPr>
        <p:spPr>
          <a:xfrm>
            <a:off x="6191250" y="3593306"/>
            <a:ext cx="38100" cy="2105025"/>
          </a:xfrm>
          <a:custGeom>
            <a:avLst/>
            <a:gdLst/>
            <a:ahLst/>
            <a:cxnLst/>
            <a:rect l="l" t="t" r="r" b="b"/>
            <a:pathLst>
              <a:path w="38100" h="2105025">
                <a:moveTo>
                  <a:pt x="38100" y="0"/>
                </a:moveTo>
                <a:lnTo>
                  <a:pt x="38100" y="0"/>
                </a:lnTo>
                <a:lnTo>
                  <a:pt x="38100" y="2105025"/>
                </a:lnTo>
                <a:lnTo>
                  <a:pt x="38100" y="2105025"/>
                </a:lnTo>
                <a:cubicBezTo>
                  <a:pt x="17072" y="2105025"/>
                  <a:pt x="0" y="2087953"/>
                  <a:pt x="0" y="2066925"/>
                </a:cubicBezTo>
                <a:lnTo>
                  <a:pt x="0" y="38100"/>
                </a:lnTo>
                <a:cubicBezTo>
                  <a:pt x="0" y="17072"/>
                  <a:pt x="17072" y="0"/>
                  <a:pt x="38100" y="0"/>
                </a:cubicBezTo>
                <a:close/>
              </a:path>
            </a:pathLst>
          </a:custGeom>
          <a:solidFill>
            <a:srgbClr val="34495E"/>
          </a:solidFill>
        </p:spPr>
      </p:sp>
      <p:sp>
        <p:nvSpPr>
          <p:cNvPr id="34" name="Shape 32"/>
          <p:cNvSpPr/>
          <p:nvPr/>
        </p:nvSpPr>
        <p:spPr>
          <a:xfrm>
            <a:off x="6362700" y="3745706"/>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34495E"/>
          </a:solidFill>
        </p:spPr>
      </p:sp>
      <p:sp>
        <p:nvSpPr>
          <p:cNvPr id="35" name="Shape 33"/>
          <p:cNvSpPr/>
          <p:nvPr/>
        </p:nvSpPr>
        <p:spPr>
          <a:xfrm>
            <a:off x="6488906" y="3869531"/>
            <a:ext cx="133350" cy="133350"/>
          </a:xfrm>
          <a:custGeom>
            <a:avLst/>
            <a:gdLst/>
            <a:ahLst/>
            <a:cxnLst/>
            <a:rect l="l" t="t" r="r" b="b"/>
            <a:pathLst>
              <a:path w="133350" h="133350">
                <a:moveTo>
                  <a:pt x="122750" y="1745"/>
                </a:moveTo>
                <a:cubicBezTo>
                  <a:pt x="124417" y="156"/>
                  <a:pt x="126839" y="-417"/>
                  <a:pt x="129079" y="313"/>
                </a:cubicBezTo>
                <a:cubicBezTo>
                  <a:pt x="131631" y="1172"/>
                  <a:pt x="133350" y="3568"/>
                  <a:pt x="133350" y="6251"/>
                </a:cubicBezTo>
                <a:lnTo>
                  <a:pt x="133350" y="54929"/>
                </a:lnTo>
                <a:cubicBezTo>
                  <a:pt x="133350" y="89100"/>
                  <a:pt x="105195" y="116681"/>
                  <a:pt x="71155" y="116681"/>
                </a:cubicBezTo>
                <a:cubicBezTo>
                  <a:pt x="51100" y="116681"/>
                  <a:pt x="33806" y="103789"/>
                  <a:pt x="27529" y="85766"/>
                </a:cubicBezTo>
                <a:cubicBezTo>
                  <a:pt x="18310" y="93788"/>
                  <a:pt x="12502" y="105586"/>
                  <a:pt x="12502" y="118765"/>
                </a:cubicBezTo>
                <a:cubicBezTo>
                  <a:pt x="12502" y="122229"/>
                  <a:pt x="9715" y="125016"/>
                  <a:pt x="6251" y="125016"/>
                </a:cubicBezTo>
                <a:cubicBezTo>
                  <a:pt x="2787" y="125016"/>
                  <a:pt x="0" y="122229"/>
                  <a:pt x="0" y="118765"/>
                </a:cubicBezTo>
                <a:cubicBezTo>
                  <a:pt x="0" y="99257"/>
                  <a:pt x="9949" y="82068"/>
                  <a:pt x="25029" y="71962"/>
                </a:cubicBezTo>
                <a:cubicBezTo>
                  <a:pt x="34223" y="65816"/>
                  <a:pt x="45188" y="62508"/>
                  <a:pt x="56257" y="62508"/>
                </a:cubicBezTo>
                <a:lnTo>
                  <a:pt x="77093" y="62508"/>
                </a:lnTo>
                <a:cubicBezTo>
                  <a:pt x="80557" y="62508"/>
                  <a:pt x="83344" y="59721"/>
                  <a:pt x="83344" y="56257"/>
                </a:cubicBezTo>
                <a:cubicBezTo>
                  <a:pt x="83344" y="52793"/>
                  <a:pt x="80557" y="50006"/>
                  <a:pt x="77093" y="50006"/>
                </a:cubicBezTo>
                <a:lnTo>
                  <a:pt x="56257" y="50006"/>
                </a:lnTo>
                <a:cubicBezTo>
                  <a:pt x="45917" y="50006"/>
                  <a:pt x="36124" y="52298"/>
                  <a:pt x="27347" y="56387"/>
                </a:cubicBezTo>
                <a:cubicBezTo>
                  <a:pt x="33416" y="38156"/>
                  <a:pt x="50579" y="25003"/>
                  <a:pt x="70842" y="25003"/>
                </a:cubicBezTo>
                <a:cubicBezTo>
                  <a:pt x="88136" y="25003"/>
                  <a:pt x="101002" y="19247"/>
                  <a:pt x="109571" y="13543"/>
                </a:cubicBezTo>
                <a:cubicBezTo>
                  <a:pt x="114572" y="10210"/>
                  <a:pt x="118817" y="6225"/>
                  <a:pt x="122776" y="1745"/>
                </a:cubicBezTo>
                <a:close/>
              </a:path>
            </a:pathLst>
          </a:custGeom>
          <a:solidFill>
            <a:srgbClr val="FFFFFF"/>
          </a:solidFill>
        </p:spPr>
      </p:sp>
      <p:sp>
        <p:nvSpPr>
          <p:cNvPr id="36" name="Text 34"/>
          <p:cNvSpPr/>
          <p:nvPr/>
        </p:nvSpPr>
        <p:spPr>
          <a:xfrm>
            <a:off x="6858000" y="3802856"/>
            <a:ext cx="2447925"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Contraintes Environnementales</a:t>
            </a:r>
            <a:endParaRPr lang="en-US" sz="1600" dirty="0"/>
          </a:p>
        </p:txBody>
      </p:sp>
      <p:sp>
        <p:nvSpPr>
          <p:cNvPr id="37" name="Text 35"/>
          <p:cNvSpPr/>
          <p:nvPr/>
        </p:nvSpPr>
        <p:spPr>
          <a:xfrm>
            <a:off x="6362700" y="4241006"/>
            <a:ext cx="5362575" cy="619125"/>
          </a:xfrm>
          <a:prstGeom prst="rect">
            <a:avLst/>
          </a:prstGeom>
          <a:noFill/>
        </p:spPr>
        <p:txBody>
          <a:bodyPr wrap="square" lIns="0" tIns="0" rIns="0" bIns="0" rtlCol="0" anchor="ctr"/>
          <a:lstStyle/>
          <a:p>
            <a:pPr>
              <a:lnSpc>
                <a:spcPct val="140000"/>
              </a:lnSpc>
            </a:pP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Normes strictes de </a:t>
            </a: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protection des milieux aquatiques</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réduction empreinte carbone, gestion durable des ressources en eau.</a:t>
            </a:r>
            <a:endParaRPr lang="en-US" sz="1600" dirty="0"/>
          </a:p>
        </p:txBody>
      </p:sp>
      <p:sp>
        <p:nvSpPr>
          <p:cNvPr id="38" name="Shape 36"/>
          <p:cNvSpPr/>
          <p:nvPr/>
        </p:nvSpPr>
        <p:spPr>
          <a:xfrm>
            <a:off x="6362700" y="4976813"/>
            <a:ext cx="5295900" cy="571500"/>
          </a:xfrm>
          <a:custGeom>
            <a:avLst/>
            <a:gdLst/>
            <a:ahLst/>
            <a:cxnLst/>
            <a:rect l="l" t="t" r="r" b="b"/>
            <a:pathLst>
              <a:path w="5295900" h="571500">
                <a:moveTo>
                  <a:pt x="76198" y="0"/>
                </a:moveTo>
                <a:lnTo>
                  <a:pt x="5219702" y="0"/>
                </a:lnTo>
                <a:cubicBezTo>
                  <a:pt x="5261785" y="0"/>
                  <a:pt x="5295900" y="34115"/>
                  <a:pt x="5295900" y="76198"/>
                </a:cubicBezTo>
                <a:lnTo>
                  <a:pt x="5295900" y="495302"/>
                </a:lnTo>
                <a:cubicBezTo>
                  <a:pt x="5295900" y="537385"/>
                  <a:pt x="5261785" y="571500"/>
                  <a:pt x="5219702" y="571500"/>
                </a:cubicBezTo>
                <a:lnTo>
                  <a:pt x="76198" y="571500"/>
                </a:lnTo>
                <a:cubicBezTo>
                  <a:pt x="34115" y="571500"/>
                  <a:pt x="0" y="537385"/>
                  <a:pt x="0" y="495302"/>
                </a:cubicBezTo>
                <a:lnTo>
                  <a:pt x="0" y="76198"/>
                </a:lnTo>
                <a:cubicBezTo>
                  <a:pt x="0" y="34115"/>
                  <a:pt x="34115" y="0"/>
                  <a:pt x="76198" y="0"/>
                </a:cubicBezTo>
                <a:close/>
              </a:path>
            </a:pathLst>
          </a:custGeom>
          <a:solidFill>
            <a:srgbClr val="F4F6F7"/>
          </a:solidFill>
        </p:spPr>
      </p:sp>
      <p:sp>
        <p:nvSpPr>
          <p:cNvPr id="39" name="Text 37"/>
          <p:cNvSpPr/>
          <p:nvPr/>
        </p:nvSpPr>
        <p:spPr>
          <a:xfrm>
            <a:off x="6477000" y="5091113"/>
            <a:ext cx="5124450"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Objectifs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Minimiser pertes, optimiser énergie</a:t>
            </a:r>
            <a:endParaRPr lang="en-US" sz="1600" dirty="0"/>
          </a:p>
        </p:txBody>
      </p:sp>
      <p:sp>
        <p:nvSpPr>
          <p:cNvPr id="40" name="Text 38"/>
          <p:cNvSpPr/>
          <p:nvPr/>
        </p:nvSpPr>
        <p:spPr>
          <a:xfrm>
            <a:off x="6477000" y="5281613"/>
            <a:ext cx="5124450" cy="152400"/>
          </a:xfrm>
          <a:prstGeom prst="rect">
            <a:avLst/>
          </a:prstGeom>
          <a:noFill/>
        </p:spPr>
        <p:txBody>
          <a:bodyPr wrap="square" lIns="0" tIns="0" rIns="0" bIns="0" rtlCol="0" anchor="ctr"/>
          <a:lstStyle/>
          <a:p>
            <a:pPr>
              <a:lnSpc>
                <a:spcPct val="11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Réglementation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Normes de rejet, DUP, SDAGE</a:t>
            </a:r>
            <a:endParaRPr lang="en-US" sz="1600" dirty="0"/>
          </a:p>
        </p:txBody>
      </p:sp>
      <p:sp>
        <p:nvSpPr>
          <p:cNvPr id="41" name="Shape 39"/>
          <p:cNvSpPr/>
          <p:nvPr/>
        </p:nvSpPr>
        <p:spPr>
          <a:xfrm>
            <a:off x="400050" y="5815013"/>
            <a:ext cx="11410950" cy="666750"/>
          </a:xfrm>
          <a:custGeom>
            <a:avLst/>
            <a:gdLst/>
            <a:ahLst/>
            <a:cxnLst/>
            <a:rect l="l" t="t" r="r" b="b"/>
            <a:pathLst>
              <a:path w="11410950" h="666750">
                <a:moveTo>
                  <a:pt x="38100" y="0"/>
                </a:moveTo>
                <a:lnTo>
                  <a:pt x="11334747" y="0"/>
                </a:lnTo>
                <a:cubicBezTo>
                  <a:pt x="11376805" y="0"/>
                  <a:pt x="11410950" y="34145"/>
                  <a:pt x="11410950" y="76203"/>
                </a:cubicBezTo>
                <a:lnTo>
                  <a:pt x="11410950" y="590547"/>
                </a:lnTo>
                <a:cubicBezTo>
                  <a:pt x="11410950" y="632605"/>
                  <a:pt x="11376805" y="666750"/>
                  <a:pt x="11334747" y="666750"/>
                </a:cubicBezTo>
                <a:lnTo>
                  <a:pt x="38100" y="666750"/>
                </a:lnTo>
                <a:cubicBezTo>
                  <a:pt x="17072" y="666750"/>
                  <a:pt x="0" y="649678"/>
                  <a:pt x="0" y="628650"/>
                </a:cubicBezTo>
                <a:lnTo>
                  <a:pt x="0" y="38100"/>
                </a:lnTo>
                <a:cubicBezTo>
                  <a:pt x="0" y="17072"/>
                  <a:pt x="17072" y="0"/>
                  <a:pt x="38100" y="0"/>
                </a:cubicBezTo>
                <a:close/>
              </a:path>
            </a:pathLst>
          </a:custGeom>
          <a:solidFill>
            <a:srgbClr val="16A085">
              <a:alpha val="10196"/>
            </a:srgbClr>
          </a:solidFill>
        </p:spPr>
      </p:sp>
      <p:sp>
        <p:nvSpPr>
          <p:cNvPr id="42" name="Shape 40"/>
          <p:cNvSpPr/>
          <p:nvPr/>
        </p:nvSpPr>
        <p:spPr>
          <a:xfrm>
            <a:off x="400050" y="5815013"/>
            <a:ext cx="38100" cy="666750"/>
          </a:xfrm>
          <a:custGeom>
            <a:avLst/>
            <a:gdLst/>
            <a:ahLst/>
            <a:cxnLst/>
            <a:rect l="l" t="t" r="r" b="b"/>
            <a:pathLst>
              <a:path w="38100" h="666750">
                <a:moveTo>
                  <a:pt x="38100" y="0"/>
                </a:moveTo>
                <a:lnTo>
                  <a:pt x="38100" y="0"/>
                </a:lnTo>
                <a:lnTo>
                  <a:pt x="38100" y="666750"/>
                </a:lnTo>
                <a:lnTo>
                  <a:pt x="38100" y="666750"/>
                </a:lnTo>
                <a:cubicBezTo>
                  <a:pt x="17072" y="666750"/>
                  <a:pt x="0" y="649678"/>
                  <a:pt x="0" y="628650"/>
                </a:cubicBezTo>
                <a:lnTo>
                  <a:pt x="0" y="38100"/>
                </a:lnTo>
                <a:cubicBezTo>
                  <a:pt x="0" y="17072"/>
                  <a:pt x="17072" y="0"/>
                  <a:pt x="38100" y="0"/>
                </a:cubicBezTo>
                <a:close/>
              </a:path>
            </a:pathLst>
          </a:custGeom>
          <a:solidFill>
            <a:srgbClr val="16A085"/>
          </a:solidFill>
        </p:spPr>
      </p:sp>
      <p:sp>
        <p:nvSpPr>
          <p:cNvPr id="43" name="Shape 41"/>
          <p:cNvSpPr/>
          <p:nvPr/>
        </p:nvSpPr>
        <p:spPr>
          <a:xfrm>
            <a:off x="552450" y="5967413"/>
            <a:ext cx="133350" cy="133350"/>
          </a:xfrm>
          <a:custGeom>
            <a:avLst/>
            <a:gdLst/>
            <a:ahLst/>
            <a:cxnLst/>
            <a:rect l="l" t="t" r="r" b="b"/>
            <a:pathLst>
              <a:path w="133350" h="133350">
                <a:moveTo>
                  <a:pt x="66675" y="0"/>
                </a:moveTo>
                <a:cubicBezTo>
                  <a:pt x="70504" y="0"/>
                  <a:pt x="74020" y="2110"/>
                  <a:pt x="75843" y="5469"/>
                </a:cubicBezTo>
                <a:lnTo>
                  <a:pt x="132100" y="109649"/>
                </a:lnTo>
                <a:cubicBezTo>
                  <a:pt x="133845" y="112879"/>
                  <a:pt x="133767" y="116785"/>
                  <a:pt x="131891" y="119937"/>
                </a:cubicBezTo>
                <a:cubicBezTo>
                  <a:pt x="130016" y="123088"/>
                  <a:pt x="126604" y="125016"/>
                  <a:pt x="122932" y="125016"/>
                </a:cubicBezTo>
                <a:lnTo>
                  <a:pt x="10418" y="125016"/>
                </a:lnTo>
                <a:cubicBezTo>
                  <a:pt x="6746" y="125016"/>
                  <a:pt x="3360" y="123088"/>
                  <a:pt x="1459" y="119937"/>
                </a:cubicBezTo>
                <a:cubicBezTo>
                  <a:pt x="-443" y="116785"/>
                  <a:pt x="-495" y="112879"/>
                  <a:pt x="1250" y="109649"/>
                </a:cubicBezTo>
                <a:lnTo>
                  <a:pt x="57507" y="5469"/>
                </a:lnTo>
                <a:cubicBezTo>
                  <a:pt x="59330" y="2110"/>
                  <a:pt x="62846" y="0"/>
                  <a:pt x="66675" y="0"/>
                </a:cubicBezTo>
                <a:close/>
                <a:moveTo>
                  <a:pt x="66675" y="43755"/>
                </a:moveTo>
                <a:cubicBezTo>
                  <a:pt x="63211" y="43755"/>
                  <a:pt x="60424" y="46542"/>
                  <a:pt x="60424" y="50006"/>
                </a:cubicBezTo>
                <a:lnTo>
                  <a:pt x="60424" y="79177"/>
                </a:lnTo>
                <a:cubicBezTo>
                  <a:pt x="60424" y="82641"/>
                  <a:pt x="63211" y="85427"/>
                  <a:pt x="66675" y="85427"/>
                </a:cubicBezTo>
                <a:cubicBezTo>
                  <a:pt x="70139" y="85427"/>
                  <a:pt x="72926" y="82641"/>
                  <a:pt x="72926" y="79177"/>
                </a:cubicBezTo>
                <a:lnTo>
                  <a:pt x="72926" y="50006"/>
                </a:lnTo>
                <a:cubicBezTo>
                  <a:pt x="72926" y="46542"/>
                  <a:pt x="70139" y="43755"/>
                  <a:pt x="66675" y="43755"/>
                </a:cubicBezTo>
                <a:close/>
                <a:moveTo>
                  <a:pt x="73629" y="100013"/>
                </a:moveTo>
                <a:cubicBezTo>
                  <a:pt x="73787" y="97431"/>
                  <a:pt x="72500" y="94975"/>
                  <a:pt x="70287" y="93637"/>
                </a:cubicBezTo>
                <a:cubicBezTo>
                  <a:pt x="68074" y="92299"/>
                  <a:pt x="65302" y="92299"/>
                  <a:pt x="63089" y="93637"/>
                </a:cubicBezTo>
                <a:cubicBezTo>
                  <a:pt x="60876" y="94975"/>
                  <a:pt x="59589" y="97431"/>
                  <a:pt x="59747" y="100012"/>
                </a:cubicBezTo>
                <a:cubicBezTo>
                  <a:pt x="59589" y="102594"/>
                  <a:pt x="60876" y="105050"/>
                  <a:pt x="63089" y="106388"/>
                </a:cubicBezTo>
                <a:cubicBezTo>
                  <a:pt x="65302" y="107726"/>
                  <a:pt x="68074" y="107726"/>
                  <a:pt x="70287" y="106388"/>
                </a:cubicBezTo>
                <a:cubicBezTo>
                  <a:pt x="72500" y="105050"/>
                  <a:pt x="73787" y="102594"/>
                  <a:pt x="73629" y="100013"/>
                </a:cubicBezTo>
                <a:close/>
              </a:path>
            </a:pathLst>
          </a:custGeom>
          <a:solidFill>
            <a:srgbClr val="16A085"/>
          </a:solidFill>
        </p:spPr>
      </p:sp>
      <p:sp>
        <p:nvSpPr>
          <p:cNvPr id="44" name="Text 42"/>
          <p:cNvSpPr/>
          <p:nvPr/>
        </p:nvSpPr>
        <p:spPr>
          <a:xfrm>
            <a:off x="762000" y="5929313"/>
            <a:ext cx="11001375" cy="438150"/>
          </a:xfrm>
          <a:prstGeom prst="rect">
            <a:avLst/>
          </a:prstGeom>
          <a:noFill/>
        </p:spPr>
        <p:txBody>
          <a:bodyPr wrap="square" lIns="0" tIns="0" rIns="0" bIns="0" rtlCol="0" anchor="ctr"/>
          <a:lstStyle/>
          <a:p>
            <a:pPr>
              <a:lnSpc>
                <a:spcPct val="140000"/>
              </a:lnSpc>
            </a:pPr>
            <a:r>
              <a:rPr lang="en-US" sz="105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Impératif :</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La convergence de ces défis exige une </a:t>
            </a:r>
            <a:r>
              <a:rPr lang="en-US" sz="105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transformation profonde</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des approches de conception, gestion et exploitation des systèmes hydrauliques urbains vers plus de résilience et de durabilité.</a:t>
            </a:r>
            <a:endParaRPr lang="en-US" sz="1600"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4495E"/>
        </a:solidFill>
        <a:effectLst/>
      </p:bgPr>
    </p:bg>
    <p:spTree>
      <p:nvGrpSpPr>
        <p:cNvPr id="1" name=""/>
        <p:cNvGrpSpPr/>
        <p:nvPr/>
      </p:nvGrpSpPr>
      <p:grpSpPr>
        <a:xfrm>
          <a:off x="0" y="0"/>
          <a:ext cx="0" cy="0"/>
          <a:chOff x="0" y="0"/>
          <a:chExt cx="0" cy="0"/>
        </a:xfrm>
      </p:grpSpPr>
      <p:pic>
        <p:nvPicPr>
          <p:cNvPr id="2" name="Image 0" descr="https://kimi-web-img.moonshot.cn/img/blairsupplyusa.com/27be0f727e3cea68b0677a379936ada5db2b1f03.jpg"/>
          <p:cNvPicPr>
            <a:picLocks noChangeAspect="1"/>
          </p:cNvPicPr>
          <p:nvPr/>
        </p:nvPicPr>
        <p:blipFill>
          <a:blip r:embed="rId1">
            <a:alphaModFix amt="20000"/>
          </a:blip>
          <a:srcRect t="7834" b="7834"/>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4495E"/>
              </a:gs>
              <a:gs pos="50000">
                <a:srgbClr val="34495E">
                  <a:alpha val="95000"/>
                </a:srgbClr>
              </a:gs>
              <a:gs pos="100000">
                <a:srgbClr val="000000">
                  <a:alpha val="0"/>
                </a:srgbClr>
              </a:gs>
            </a:gsLst>
            <a:lin ang="0" scaled="1"/>
          </a:gradFill>
        </p:spPr>
      </p:sp>
      <p:sp>
        <p:nvSpPr>
          <p:cNvPr id="4" name="Shape 1"/>
          <p:cNvSpPr/>
          <p:nvPr/>
        </p:nvSpPr>
        <p:spPr>
          <a:xfrm>
            <a:off x="381000" y="1776413"/>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16A085"/>
          </a:solidFill>
        </p:spPr>
      </p:sp>
      <p:sp>
        <p:nvSpPr>
          <p:cNvPr id="5" name="Text 2"/>
          <p:cNvSpPr/>
          <p:nvPr/>
        </p:nvSpPr>
        <p:spPr>
          <a:xfrm>
            <a:off x="295275" y="1776413"/>
            <a:ext cx="933450" cy="762000"/>
          </a:xfrm>
          <a:prstGeom prst="rect">
            <a:avLst/>
          </a:prstGeom>
          <a:noFill/>
        </p:spPr>
        <p:txBody>
          <a:bodyPr wrap="square" lIns="0" tIns="0" rIns="0" bIns="0" rtlCol="0" anchor="ctr"/>
          <a:lstStyle/>
          <a:p>
            <a:pPr algn="ctr">
              <a:lnSpc>
                <a:spcPct val="90000"/>
              </a:lnSpc>
            </a:pPr>
            <a:r>
              <a:rPr lang="en-US" sz="2700" b="1" dirty="0">
                <a:solidFill>
                  <a:srgbClr val="FFFFFF"/>
                </a:solidFill>
                <a:latin typeface="Liter" panose="02000503030000020004" pitchFamily="34" charset="0"/>
                <a:ea typeface="Liter" panose="02000503030000020004" pitchFamily="34" charset="-122"/>
                <a:cs typeface="Liter" panose="02000503030000020004" pitchFamily="34" charset="-120"/>
              </a:rPr>
              <a:t>02</a:t>
            </a:r>
            <a:endParaRPr lang="en-US" sz="1600" dirty="0"/>
          </a:p>
        </p:txBody>
      </p:sp>
      <p:sp>
        <p:nvSpPr>
          <p:cNvPr id="6" name="Shape 3"/>
          <p:cNvSpPr/>
          <p:nvPr/>
        </p:nvSpPr>
        <p:spPr>
          <a:xfrm>
            <a:off x="1295400" y="2138363"/>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16A085"/>
          </a:solidFill>
        </p:spPr>
      </p:sp>
      <p:sp>
        <p:nvSpPr>
          <p:cNvPr id="7" name="Text 4"/>
          <p:cNvSpPr/>
          <p:nvPr/>
        </p:nvSpPr>
        <p:spPr>
          <a:xfrm>
            <a:off x="381000" y="2767013"/>
            <a:ext cx="5676900" cy="1714500"/>
          </a:xfrm>
          <a:prstGeom prst="rect">
            <a:avLst/>
          </a:prstGeom>
          <a:noFill/>
        </p:spPr>
        <p:txBody>
          <a:bodyPr wrap="square" lIns="0" tIns="0" rIns="0" bIns="0" rtlCol="0" anchor="ctr"/>
          <a:lstStyle/>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Réseaux d'Eau</a:t>
            </a:r>
            <a:endParaRPr lang="en-US" sz="1600" dirty="0"/>
          </a:p>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Potable (AEP)</a:t>
            </a:r>
            <a:endParaRPr lang="en-US" sz="1600" dirty="0"/>
          </a:p>
        </p:txBody>
      </p:sp>
      <p:sp>
        <p:nvSpPr>
          <p:cNvPr id="8" name="Text 5"/>
          <p:cNvSpPr/>
          <p:nvPr/>
        </p:nvSpPr>
        <p:spPr>
          <a:xfrm>
            <a:off x="381000" y="4710113"/>
            <a:ext cx="5448300" cy="371475"/>
          </a:xfrm>
          <a:prstGeom prst="rect">
            <a:avLst/>
          </a:prstGeom>
          <a:noFill/>
        </p:spPr>
        <p:txBody>
          <a:bodyPr wrap="square" lIns="0" tIns="0" rIns="0" bIns="0" rtlCol="0" anchor="ctr"/>
          <a:lstStyle/>
          <a:p>
            <a:pPr>
              <a:lnSpc>
                <a:spcPct val="140000"/>
              </a:lnSpc>
            </a:pPr>
            <a:r>
              <a:rPr lang="en-US" sz="1800" dirty="0">
                <a:solidFill>
                  <a:srgbClr val="ECF0F1">
                    <a:alpha val="80000"/>
                  </a:srgbClr>
                </a:solidFill>
                <a:latin typeface="Quattrocento Sans" panose="020B0502050000020003" pitchFamily="34" charset="0"/>
                <a:ea typeface="Quattrocento Sans" panose="020B0502050000020003" pitchFamily="34" charset="-122"/>
                <a:cs typeface="Quattrocento Sans" panose="020B0502050000020003" pitchFamily="34" charset="-120"/>
              </a:rPr>
              <a:t>Conception, dimensionnement et gestion patrimoniale</a:t>
            </a:r>
            <a:endParaRPr lang="en-US" sz="1600"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p:spPr>
        <p:txBody>
          <a:bodyPr wrap="square" lIns="0" tIns="0" rIns="0" bIns="0" rtlCol="0" anchor="ctr"/>
          <a:lstStyle/>
          <a:p>
            <a:pPr>
              <a:lnSpc>
                <a:spcPct val="120000"/>
              </a:lnSpc>
            </a:pPr>
            <a:r>
              <a:rPr lang="en-US" sz="1050"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02 | Conception</a:t>
            </a:r>
            <a:endParaRPr lang="en-US" sz="1600" dirty="0"/>
          </a:p>
        </p:txBody>
      </p:sp>
      <p:sp>
        <p:nvSpPr>
          <p:cNvPr id="3" name="Text 1"/>
          <p:cNvSpPr/>
          <p:nvPr/>
        </p:nvSpPr>
        <p:spPr>
          <a:xfrm>
            <a:off x="381000" y="647700"/>
            <a:ext cx="11601450" cy="381000"/>
          </a:xfrm>
          <a:prstGeom prst="rect">
            <a:avLst/>
          </a:prstGeom>
          <a:noFill/>
        </p:spPr>
        <p:txBody>
          <a:bodyPr wrap="square" lIns="0" tIns="0" rIns="0" bIns="0" rtlCol="0" anchor="ctr"/>
          <a:lstStyle/>
          <a:p>
            <a:pPr>
              <a:lnSpc>
                <a:spcPct val="90000"/>
              </a:lnSpc>
            </a:pPr>
            <a:r>
              <a:rPr lang="en-US" sz="2700" b="1" dirty="0">
                <a:solidFill>
                  <a:srgbClr val="34495E"/>
                </a:solidFill>
                <a:latin typeface="Liter" panose="02000503030000020004" pitchFamily="34" charset="0"/>
                <a:ea typeface="Liter" panose="02000503030000020004" pitchFamily="34" charset="-122"/>
                <a:cs typeface="Liter" panose="02000503030000020004" pitchFamily="34" charset="-120"/>
              </a:rPr>
              <a:t>Architecture des Réseaux AEP</a:t>
            </a:r>
            <a:endParaRPr lang="en-US" sz="1600" dirty="0"/>
          </a:p>
        </p:txBody>
      </p:sp>
      <p:sp>
        <p:nvSpPr>
          <p:cNvPr id="4" name="Shape 2"/>
          <p:cNvSpPr/>
          <p:nvPr/>
        </p:nvSpPr>
        <p:spPr>
          <a:xfrm>
            <a:off x="381000" y="1143000"/>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16A085"/>
          </a:solidFill>
        </p:spPr>
      </p:sp>
      <p:sp>
        <p:nvSpPr>
          <p:cNvPr id="5" name="Shape 3"/>
          <p:cNvSpPr/>
          <p:nvPr/>
        </p:nvSpPr>
        <p:spPr>
          <a:xfrm>
            <a:off x="381000" y="1352550"/>
            <a:ext cx="6762750" cy="1762125"/>
          </a:xfrm>
          <a:custGeom>
            <a:avLst/>
            <a:gdLst/>
            <a:ahLst/>
            <a:cxnLst/>
            <a:rect l="l" t="t" r="r" b="b"/>
            <a:pathLst>
              <a:path w="6762750" h="1762125">
                <a:moveTo>
                  <a:pt x="38100" y="0"/>
                </a:moveTo>
                <a:lnTo>
                  <a:pt x="6724650" y="0"/>
                </a:lnTo>
                <a:cubicBezTo>
                  <a:pt x="6745678" y="0"/>
                  <a:pt x="6762750" y="17072"/>
                  <a:pt x="6762750" y="38100"/>
                </a:cubicBezTo>
                <a:lnTo>
                  <a:pt x="6762750" y="1685931"/>
                </a:lnTo>
                <a:cubicBezTo>
                  <a:pt x="6762750" y="1728012"/>
                  <a:pt x="6728637" y="1762125"/>
                  <a:pt x="6686556" y="1762125"/>
                </a:cubicBezTo>
                <a:lnTo>
                  <a:pt x="76194" y="1762125"/>
                </a:lnTo>
                <a:cubicBezTo>
                  <a:pt x="34142" y="1762125"/>
                  <a:pt x="0" y="1727983"/>
                  <a:pt x="0" y="1685931"/>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6" name="Shape 4"/>
          <p:cNvSpPr/>
          <p:nvPr/>
        </p:nvSpPr>
        <p:spPr>
          <a:xfrm>
            <a:off x="381000" y="1352550"/>
            <a:ext cx="6762750" cy="38100"/>
          </a:xfrm>
          <a:custGeom>
            <a:avLst/>
            <a:gdLst/>
            <a:ahLst/>
            <a:cxnLst/>
            <a:rect l="l" t="t" r="r" b="b"/>
            <a:pathLst>
              <a:path w="6762750" h="38100">
                <a:moveTo>
                  <a:pt x="38100" y="0"/>
                </a:moveTo>
                <a:lnTo>
                  <a:pt x="6724650" y="0"/>
                </a:lnTo>
                <a:cubicBezTo>
                  <a:pt x="6745678" y="0"/>
                  <a:pt x="6762750" y="17072"/>
                  <a:pt x="6762750" y="38100"/>
                </a:cubicBezTo>
                <a:lnTo>
                  <a:pt x="6762750" y="38100"/>
                </a:lnTo>
                <a:lnTo>
                  <a:pt x="0" y="38100"/>
                </a:lnTo>
                <a:lnTo>
                  <a:pt x="0" y="38100"/>
                </a:lnTo>
                <a:cubicBezTo>
                  <a:pt x="0" y="17072"/>
                  <a:pt x="17072" y="0"/>
                  <a:pt x="38100" y="0"/>
                </a:cubicBezTo>
                <a:close/>
              </a:path>
            </a:pathLst>
          </a:custGeom>
          <a:solidFill>
            <a:srgbClr val="16A085"/>
          </a:solidFill>
        </p:spPr>
      </p:sp>
      <p:sp>
        <p:nvSpPr>
          <p:cNvPr id="7" name="Shape 5"/>
          <p:cNvSpPr/>
          <p:nvPr/>
        </p:nvSpPr>
        <p:spPr>
          <a:xfrm>
            <a:off x="557213" y="1571625"/>
            <a:ext cx="171450" cy="171450"/>
          </a:xfrm>
          <a:custGeom>
            <a:avLst/>
            <a:gdLst/>
            <a:ahLst/>
            <a:cxnLst/>
            <a:rect l="l" t="t" r="r" b="b"/>
            <a:pathLst>
              <a:path w="171450" h="171450">
                <a:moveTo>
                  <a:pt x="0" y="26789"/>
                </a:moveTo>
                <a:cubicBezTo>
                  <a:pt x="0" y="17915"/>
                  <a:pt x="7200" y="10716"/>
                  <a:pt x="16073" y="10716"/>
                </a:cubicBezTo>
                <a:lnTo>
                  <a:pt x="48220" y="10716"/>
                </a:lnTo>
                <a:cubicBezTo>
                  <a:pt x="57094" y="10716"/>
                  <a:pt x="64294" y="17915"/>
                  <a:pt x="64294" y="26789"/>
                </a:cubicBezTo>
                <a:lnTo>
                  <a:pt x="64294" y="32147"/>
                </a:lnTo>
                <a:lnTo>
                  <a:pt x="107156" y="32147"/>
                </a:lnTo>
                <a:lnTo>
                  <a:pt x="107156" y="26789"/>
                </a:lnTo>
                <a:cubicBezTo>
                  <a:pt x="107156" y="17915"/>
                  <a:pt x="114356" y="10716"/>
                  <a:pt x="123230" y="10716"/>
                </a:cubicBezTo>
                <a:lnTo>
                  <a:pt x="155377" y="10716"/>
                </a:lnTo>
                <a:cubicBezTo>
                  <a:pt x="164250" y="10716"/>
                  <a:pt x="171450" y="17915"/>
                  <a:pt x="171450" y="26789"/>
                </a:cubicBezTo>
                <a:lnTo>
                  <a:pt x="171450" y="58936"/>
                </a:lnTo>
                <a:cubicBezTo>
                  <a:pt x="171450" y="67810"/>
                  <a:pt x="164250" y="75009"/>
                  <a:pt x="155377" y="75009"/>
                </a:cubicBezTo>
                <a:lnTo>
                  <a:pt x="123230" y="75009"/>
                </a:lnTo>
                <a:cubicBezTo>
                  <a:pt x="114356" y="75009"/>
                  <a:pt x="107156" y="67810"/>
                  <a:pt x="107156" y="58936"/>
                </a:cubicBezTo>
                <a:lnTo>
                  <a:pt x="107156" y="53578"/>
                </a:lnTo>
                <a:lnTo>
                  <a:pt x="64294" y="53578"/>
                </a:lnTo>
                <a:lnTo>
                  <a:pt x="64294" y="58936"/>
                </a:lnTo>
                <a:cubicBezTo>
                  <a:pt x="64294" y="61380"/>
                  <a:pt x="63724" y="63724"/>
                  <a:pt x="62753" y="65801"/>
                </a:cubicBezTo>
                <a:lnTo>
                  <a:pt x="85725" y="96441"/>
                </a:lnTo>
                <a:lnTo>
                  <a:pt x="112514" y="96441"/>
                </a:lnTo>
                <a:cubicBezTo>
                  <a:pt x="121388" y="96441"/>
                  <a:pt x="128588" y="103640"/>
                  <a:pt x="128588" y="112514"/>
                </a:cubicBezTo>
                <a:lnTo>
                  <a:pt x="128588" y="144661"/>
                </a:lnTo>
                <a:cubicBezTo>
                  <a:pt x="128588" y="153535"/>
                  <a:pt x="121388" y="160734"/>
                  <a:pt x="112514" y="160734"/>
                </a:cubicBezTo>
                <a:lnTo>
                  <a:pt x="80367" y="160734"/>
                </a:lnTo>
                <a:cubicBezTo>
                  <a:pt x="71493" y="160734"/>
                  <a:pt x="64294" y="153535"/>
                  <a:pt x="64294" y="144661"/>
                </a:cubicBezTo>
                <a:lnTo>
                  <a:pt x="64294" y="112514"/>
                </a:lnTo>
                <a:cubicBezTo>
                  <a:pt x="64294" y="110070"/>
                  <a:pt x="64863" y="107726"/>
                  <a:pt x="65834" y="105649"/>
                </a:cubicBezTo>
                <a:lnTo>
                  <a:pt x="42863" y="75009"/>
                </a:lnTo>
                <a:lnTo>
                  <a:pt x="16073" y="75009"/>
                </a:lnTo>
                <a:cubicBezTo>
                  <a:pt x="7200" y="75009"/>
                  <a:pt x="0" y="67810"/>
                  <a:pt x="0" y="58936"/>
                </a:cubicBezTo>
                <a:lnTo>
                  <a:pt x="0" y="26789"/>
                </a:lnTo>
                <a:close/>
              </a:path>
            </a:pathLst>
          </a:custGeom>
          <a:solidFill>
            <a:srgbClr val="16A085"/>
          </a:solidFill>
        </p:spPr>
      </p:sp>
      <p:sp>
        <p:nvSpPr>
          <p:cNvPr id="8" name="Text 6"/>
          <p:cNvSpPr/>
          <p:nvPr/>
        </p:nvSpPr>
        <p:spPr>
          <a:xfrm>
            <a:off x="752475" y="1524000"/>
            <a:ext cx="6324600"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Typologie des Réseaux</a:t>
            </a:r>
            <a:endParaRPr lang="en-US" sz="1600" dirty="0"/>
          </a:p>
        </p:txBody>
      </p:sp>
      <p:sp>
        <p:nvSpPr>
          <p:cNvPr id="9" name="Shape 7"/>
          <p:cNvSpPr/>
          <p:nvPr/>
        </p:nvSpPr>
        <p:spPr>
          <a:xfrm>
            <a:off x="533400" y="1905000"/>
            <a:ext cx="3171825" cy="1057275"/>
          </a:xfrm>
          <a:custGeom>
            <a:avLst/>
            <a:gdLst/>
            <a:ahLst/>
            <a:cxnLst/>
            <a:rect l="l" t="t" r="r" b="b"/>
            <a:pathLst>
              <a:path w="3171825" h="1057275">
                <a:moveTo>
                  <a:pt x="76198" y="0"/>
                </a:moveTo>
                <a:lnTo>
                  <a:pt x="3095627" y="0"/>
                </a:lnTo>
                <a:cubicBezTo>
                  <a:pt x="3137710" y="0"/>
                  <a:pt x="3171825" y="34115"/>
                  <a:pt x="3171825" y="76198"/>
                </a:cubicBezTo>
                <a:lnTo>
                  <a:pt x="3171825" y="981077"/>
                </a:lnTo>
                <a:cubicBezTo>
                  <a:pt x="3171825" y="1023160"/>
                  <a:pt x="3137710" y="1057275"/>
                  <a:pt x="3095627" y="1057275"/>
                </a:cubicBezTo>
                <a:lnTo>
                  <a:pt x="76198" y="1057275"/>
                </a:lnTo>
                <a:cubicBezTo>
                  <a:pt x="34115" y="1057275"/>
                  <a:pt x="0" y="1023160"/>
                  <a:pt x="0" y="981077"/>
                </a:cubicBezTo>
                <a:lnTo>
                  <a:pt x="0" y="76198"/>
                </a:lnTo>
                <a:cubicBezTo>
                  <a:pt x="0" y="34143"/>
                  <a:pt x="34143" y="0"/>
                  <a:pt x="76198" y="0"/>
                </a:cubicBezTo>
                <a:close/>
              </a:path>
            </a:pathLst>
          </a:custGeom>
          <a:solidFill>
            <a:srgbClr val="F4F6F7"/>
          </a:solidFill>
        </p:spPr>
      </p:sp>
      <p:sp>
        <p:nvSpPr>
          <p:cNvPr id="10" name="Text 8"/>
          <p:cNvSpPr/>
          <p:nvPr/>
        </p:nvSpPr>
        <p:spPr>
          <a:xfrm>
            <a:off x="647700" y="2019300"/>
            <a:ext cx="300990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Réseaux Maillés</a:t>
            </a:r>
            <a:endParaRPr lang="en-US" sz="1600" dirty="0"/>
          </a:p>
        </p:txBody>
      </p:sp>
      <p:sp>
        <p:nvSpPr>
          <p:cNvPr id="11" name="Text 9"/>
          <p:cNvSpPr/>
          <p:nvPr/>
        </p:nvSpPr>
        <p:spPr>
          <a:xfrm>
            <a:off x="647700" y="2286000"/>
            <a:ext cx="3000375" cy="561975"/>
          </a:xfrm>
          <a:prstGeom prst="rect">
            <a:avLst/>
          </a:prstGeom>
          <a:noFill/>
        </p:spPr>
        <p:txBody>
          <a:bodyPr wrap="square" lIns="0" tIns="0" rIns="0" bIns="0" rtlCol="0" anchor="ctr"/>
          <a:lstStyle/>
          <a:p>
            <a:pPr>
              <a:lnSpc>
                <a:spcPct val="14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Interconnexion multiple des conduites assurant </a:t>
            </a: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redondance et fiabilité</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Bouclage permettant la circulation dans les deux sens.</a:t>
            </a:r>
            <a:endParaRPr lang="en-US" sz="1600" dirty="0"/>
          </a:p>
        </p:txBody>
      </p:sp>
      <p:sp>
        <p:nvSpPr>
          <p:cNvPr id="12" name="Shape 10"/>
          <p:cNvSpPr/>
          <p:nvPr/>
        </p:nvSpPr>
        <p:spPr>
          <a:xfrm>
            <a:off x="3821460" y="1905000"/>
            <a:ext cx="3171825" cy="1057275"/>
          </a:xfrm>
          <a:custGeom>
            <a:avLst/>
            <a:gdLst/>
            <a:ahLst/>
            <a:cxnLst/>
            <a:rect l="l" t="t" r="r" b="b"/>
            <a:pathLst>
              <a:path w="3171825" h="1057275">
                <a:moveTo>
                  <a:pt x="76198" y="0"/>
                </a:moveTo>
                <a:lnTo>
                  <a:pt x="3095627" y="0"/>
                </a:lnTo>
                <a:cubicBezTo>
                  <a:pt x="3137710" y="0"/>
                  <a:pt x="3171825" y="34115"/>
                  <a:pt x="3171825" y="76198"/>
                </a:cubicBezTo>
                <a:lnTo>
                  <a:pt x="3171825" y="981077"/>
                </a:lnTo>
                <a:cubicBezTo>
                  <a:pt x="3171825" y="1023160"/>
                  <a:pt x="3137710" y="1057275"/>
                  <a:pt x="3095627" y="1057275"/>
                </a:cubicBezTo>
                <a:lnTo>
                  <a:pt x="76198" y="1057275"/>
                </a:lnTo>
                <a:cubicBezTo>
                  <a:pt x="34115" y="1057275"/>
                  <a:pt x="0" y="1023160"/>
                  <a:pt x="0" y="981077"/>
                </a:cubicBezTo>
                <a:lnTo>
                  <a:pt x="0" y="76198"/>
                </a:lnTo>
                <a:cubicBezTo>
                  <a:pt x="0" y="34143"/>
                  <a:pt x="34143" y="0"/>
                  <a:pt x="76198" y="0"/>
                </a:cubicBezTo>
                <a:close/>
              </a:path>
            </a:pathLst>
          </a:custGeom>
          <a:solidFill>
            <a:srgbClr val="F4F6F7"/>
          </a:solidFill>
        </p:spPr>
      </p:sp>
      <p:sp>
        <p:nvSpPr>
          <p:cNvPr id="13" name="Text 11"/>
          <p:cNvSpPr/>
          <p:nvPr/>
        </p:nvSpPr>
        <p:spPr>
          <a:xfrm>
            <a:off x="3935760" y="2019300"/>
            <a:ext cx="300990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Réseaux Arborescents</a:t>
            </a:r>
            <a:endParaRPr lang="en-US" sz="1600" dirty="0"/>
          </a:p>
        </p:txBody>
      </p:sp>
      <p:sp>
        <p:nvSpPr>
          <p:cNvPr id="14" name="Text 12"/>
          <p:cNvSpPr/>
          <p:nvPr/>
        </p:nvSpPr>
        <p:spPr>
          <a:xfrm>
            <a:off x="3935760" y="2286000"/>
            <a:ext cx="3000375" cy="371475"/>
          </a:xfrm>
          <a:prstGeom prst="rect">
            <a:avLst/>
          </a:prstGeom>
          <a:noFill/>
        </p:spPr>
        <p:txBody>
          <a:bodyPr wrap="square" lIns="0" tIns="0" rIns="0" bIns="0" rtlCol="0" anchor="ctr"/>
          <a:lstStyle/>
          <a:p>
            <a:pPr>
              <a:lnSpc>
                <a:spcPct val="14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Structure en arbre avec </a:t>
            </a: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conduite principale</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et ramifications. Économique mais moins résilient.</a:t>
            </a:r>
            <a:endParaRPr lang="en-US" sz="1600" dirty="0"/>
          </a:p>
        </p:txBody>
      </p:sp>
      <p:sp>
        <p:nvSpPr>
          <p:cNvPr id="15" name="Shape 13"/>
          <p:cNvSpPr/>
          <p:nvPr/>
        </p:nvSpPr>
        <p:spPr>
          <a:xfrm>
            <a:off x="381000" y="3243263"/>
            <a:ext cx="6762750" cy="2114550"/>
          </a:xfrm>
          <a:custGeom>
            <a:avLst/>
            <a:gdLst/>
            <a:ahLst/>
            <a:cxnLst/>
            <a:rect l="l" t="t" r="r" b="b"/>
            <a:pathLst>
              <a:path w="6762750" h="2114550">
                <a:moveTo>
                  <a:pt x="38100" y="0"/>
                </a:moveTo>
                <a:lnTo>
                  <a:pt x="6724650" y="0"/>
                </a:lnTo>
                <a:cubicBezTo>
                  <a:pt x="6745678" y="0"/>
                  <a:pt x="6762750" y="17072"/>
                  <a:pt x="6762750" y="38100"/>
                </a:cubicBezTo>
                <a:lnTo>
                  <a:pt x="6762750" y="2038342"/>
                </a:lnTo>
                <a:cubicBezTo>
                  <a:pt x="6762750" y="2080430"/>
                  <a:pt x="6728630" y="2114550"/>
                  <a:pt x="6686542" y="2114550"/>
                </a:cubicBezTo>
                <a:lnTo>
                  <a:pt x="76208" y="2114550"/>
                </a:lnTo>
                <a:cubicBezTo>
                  <a:pt x="34120" y="2114550"/>
                  <a:pt x="0" y="2080430"/>
                  <a:pt x="0" y="2038342"/>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16" name="Shape 14"/>
          <p:cNvSpPr/>
          <p:nvPr/>
        </p:nvSpPr>
        <p:spPr>
          <a:xfrm>
            <a:off x="381000" y="3243263"/>
            <a:ext cx="6762750" cy="38100"/>
          </a:xfrm>
          <a:custGeom>
            <a:avLst/>
            <a:gdLst/>
            <a:ahLst/>
            <a:cxnLst/>
            <a:rect l="l" t="t" r="r" b="b"/>
            <a:pathLst>
              <a:path w="6762750" h="38100">
                <a:moveTo>
                  <a:pt x="38100" y="0"/>
                </a:moveTo>
                <a:lnTo>
                  <a:pt x="6724650" y="0"/>
                </a:lnTo>
                <a:cubicBezTo>
                  <a:pt x="6745678" y="0"/>
                  <a:pt x="6762750" y="17072"/>
                  <a:pt x="6762750" y="38100"/>
                </a:cubicBezTo>
                <a:lnTo>
                  <a:pt x="6762750" y="38100"/>
                </a:lnTo>
                <a:lnTo>
                  <a:pt x="0" y="38100"/>
                </a:lnTo>
                <a:lnTo>
                  <a:pt x="0" y="38100"/>
                </a:lnTo>
                <a:cubicBezTo>
                  <a:pt x="0" y="17072"/>
                  <a:pt x="17072" y="0"/>
                  <a:pt x="38100" y="0"/>
                </a:cubicBezTo>
                <a:close/>
              </a:path>
            </a:pathLst>
          </a:custGeom>
          <a:solidFill>
            <a:srgbClr val="34495E"/>
          </a:solidFill>
        </p:spPr>
      </p:sp>
      <p:sp>
        <p:nvSpPr>
          <p:cNvPr id="17" name="Shape 15"/>
          <p:cNvSpPr/>
          <p:nvPr/>
        </p:nvSpPr>
        <p:spPr>
          <a:xfrm>
            <a:off x="535781" y="3462338"/>
            <a:ext cx="214313" cy="171450"/>
          </a:xfrm>
          <a:custGeom>
            <a:avLst/>
            <a:gdLst/>
            <a:ahLst/>
            <a:cxnLst/>
            <a:rect l="l" t="t" r="r" b="b"/>
            <a:pathLst>
              <a:path w="214313" h="171450">
                <a:moveTo>
                  <a:pt x="139270" y="70489"/>
                </a:moveTo>
                <a:cubicBezTo>
                  <a:pt x="143355" y="69384"/>
                  <a:pt x="147641" y="71326"/>
                  <a:pt x="149483" y="75110"/>
                </a:cubicBezTo>
                <a:lnTo>
                  <a:pt x="155711" y="87701"/>
                </a:lnTo>
                <a:cubicBezTo>
                  <a:pt x="159161" y="88170"/>
                  <a:pt x="162543" y="89107"/>
                  <a:pt x="165724" y="90413"/>
                </a:cubicBezTo>
                <a:lnTo>
                  <a:pt x="177444" y="82611"/>
                </a:lnTo>
                <a:cubicBezTo>
                  <a:pt x="180960" y="80267"/>
                  <a:pt x="185615" y="80736"/>
                  <a:pt x="188595" y="83716"/>
                </a:cubicBezTo>
                <a:lnTo>
                  <a:pt x="195024" y="90145"/>
                </a:lnTo>
                <a:cubicBezTo>
                  <a:pt x="198005" y="93125"/>
                  <a:pt x="198473" y="97814"/>
                  <a:pt x="196129" y="101296"/>
                </a:cubicBezTo>
                <a:lnTo>
                  <a:pt x="188327" y="112983"/>
                </a:lnTo>
                <a:cubicBezTo>
                  <a:pt x="188963" y="114557"/>
                  <a:pt x="189533" y="116198"/>
                  <a:pt x="190001" y="117905"/>
                </a:cubicBezTo>
                <a:cubicBezTo>
                  <a:pt x="190470" y="119613"/>
                  <a:pt x="190772" y="121287"/>
                  <a:pt x="191006" y="122995"/>
                </a:cubicBezTo>
                <a:lnTo>
                  <a:pt x="203630" y="129224"/>
                </a:lnTo>
                <a:cubicBezTo>
                  <a:pt x="207414" y="131099"/>
                  <a:pt x="209357" y="135385"/>
                  <a:pt x="208251" y="139437"/>
                </a:cubicBezTo>
                <a:lnTo>
                  <a:pt x="205907" y="148210"/>
                </a:lnTo>
                <a:cubicBezTo>
                  <a:pt x="204802" y="152262"/>
                  <a:pt x="201018" y="155008"/>
                  <a:pt x="196799" y="154740"/>
                </a:cubicBezTo>
                <a:lnTo>
                  <a:pt x="182735" y="153836"/>
                </a:lnTo>
                <a:cubicBezTo>
                  <a:pt x="180625" y="156549"/>
                  <a:pt x="178181" y="159060"/>
                  <a:pt x="175401" y="161203"/>
                </a:cubicBezTo>
                <a:lnTo>
                  <a:pt x="176306" y="175234"/>
                </a:lnTo>
                <a:cubicBezTo>
                  <a:pt x="176573" y="179453"/>
                  <a:pt x="173828" y="183271"/>
                  <a:pt x="169776" y="184342"/>
                </a:cubicBezTo>
                <a:lnTo>
                  <a:pt x="161002" y="186686"/>
                </a:lnTo>
                <a:cubicBezTo>
                  <a:pt x="156917" y="187791"/>
                  <a:pt x="152664" y="185849"/>
                  <a:pt x="150789" y="182065"/>
                </a:cubicBezTo>
                <a:lnTo>
                  <a:pt x="144560" y="169474"/>
                </a:lnTo>
                <a:cubicBezTo>
                  <a:pt x="141111" y="169005"/>
                  <a:pt x="137729" y="168068"/>
                  <a:pt x="134548" y="166762"/>
                </a:cubicBezTo>
                <a:lnTo>
                  <a:pt x="122828" y="174564"/>
                </a:lnTo>
                <a:cubicBezTo>
                  <a:pt x="119312" y="176908"/>
                  <a:pt x="114657" y="176439"/>
                  <a:pt x="111677" y="173459"/>
                </a:cubicBezTo>
                <a:lnTo>
                  <a:pt x="105248" y="167030"/>
                </a:lnTo>
                <a:cubicBezTo>
                  <a:pt x="102267" y="164050"/>
                  <a:pt x="101798" y="159395"/>
                  <a:pt x="104142" y="155879"/>
                </a:cubicBezTo>
                <a:lnTo>
                  <a:pt x="111945" y="144159"/>
                </a:lnTo>
                <a:cubicBezTo>
                  <a:pt x="111309" y="142585"/>
                  <a:pt x="110739" y="140944"/>
                  <a:pt x="110270" y="139236"/>
                </a:cubicBezTo>
                <a:cubicBezTo>
                  <a:pt x="109802" y="137528"/>
                  <a:pt x="109500" y="135821"/>
                  <a:pt x="109266" y="134146"/>
                </a:cubicBezTo>
                <a:lnTo>
                  <a:pt x="96642" y="127918"/>
                </a:lnTo>
                <a:cubicBezTo>
                  <a:pt x="92858" y="126043"/>
                  <a:pt x="90949" y="121756"/>
                  <a:pt x="92020" y="117704"/>
                </a:cubicBezTo>
                <a:lnTo>
                  <a:pt x="94364" y="108931"/>
                </a:lnTo>
                <a:cubicBezTo>
                  <a:pt x="95470" y="104879"/>
                  <a:pt x="99253" y="102133"/>
                  <a:pt x="103473" y="102401"/>
                </a:cubicBezTo>
                <a:lnTo>
                  <a:pt x="117504" y="103305"/>
                </a:lnTo>
                <a:cubicBezTo>
                  <a:pt x="119613" y="100593"/>
                  <a:pt x="122058" y="98081"/>
                  <a:pt x="124837" y="95938"/>
                </a:cubicBezTo>
                <a:lnTo>
                  <a:pt x="123933" y="81941"/>
                </a:lnTo>
                <a:cubicBezTo>
                  <a:pt x="123665" y="77722"/>
                  <a:pt x="126411" y="73904"/>
                  <a:pt x="130463" y="72833"/>
                </a:cubicBezTo>
                <a:lnTo>
                  <a:pt x="139236" y="70489"/>
                </a:lnTo>
                <a:close/>
                <a:moveTo>
                  <a:pt x="150153" y="113854"/>
                </a:moveTo>
                <a:cubicBezTo>
                  <a:pt x="142021" y="113863"/>
                  <a:pt x="135426" y="120472"/>
                  <a:pt x="135435" y="128604"/>
                </a:cubicBezTo>
                <a:cubicBezTo>
                  <a:pt x="135445" y="136736"/>
                  <a:pt x="142054" y="143331"/>
                  <a:pt x="150186" y="143321"/>
                </a:cubicBezTo>
                <a:cubicBezTo>
                  <a:pt x="158318" y="143312"/>
                  <a:pt x="164913" y="136703"/>
                  <a:pt x="164903" y="128571"/>
                </a:cubicBezTo>
                <a:cubicBezTo>
                  <a:pt x="164894" y="120439"/>
                  <a:pt x="158285" y="113844"/>
                  <a:pt x="150153" y="113854"/>
                </a:cubicBezTo>
                <a:close/>
                <a:moveTo>
                  <a:pt x="75311" y="-15236"/>
                </a:moveTo>
                <a:lnTo>
                  <a:pt x="84084" y="-12892"/>
                </a:lnTo>
                <a:cubicBezTo>
                  <a:pt x="88136" y="-11787"/>
                  <a:pt x="90882" y="-7970"/>
                  <a:pt x="90614" y="-3784"/>
                </a:cubicBezTo>
                <a:lnTo>
                  <a:pt x="89710" y="10213"/>
                </a:lnTo>
                <a:cubicBezTo>
                  <a:pt x="92489" y="12356"/>
                  <a:pt x="94934" y="14834"/>
                  <a:pt x="97043" y="17580"/>
                </a:cubicBezTo>
                <a:lnTo>
                  <a:pt x="111108" y="16676"/>
                </a:lnTo>
                <a:cubicBezTo>
                  <a:pt x="115293" y="16408"/>
                  <a:pt x="119111" y="19154"/>
                  <a:pt x="120216" y="23206"/>
                </a:cubicBezTo>
                <a:lnTo>
                  <a:pt x="122560" y="31979"/>
                </a:lnTo>
                <a:cubicBezTo>
                  <a:pt x="123632" y="36031"/>
                  <a:pt x="121723" y="40318"/>
                  <a:pt x="117939" y="42193"/>
                </a:cubicBezTo>
                <a:lnTo>
                  <a:pt x="105315" y="48421"/>
                </a:lnTo>
                <a:cubicBezTo>
                  <a:pt x="105080" y="50129"/>
                  <a:pt x="104745" y="51837"/>
                  <a:pt x="104310" y="53511"/>
                </a:cubicBezTo>
                <a:cubicBezTo>
                  <a:pt x="103875" y="55185"/>
                  <a:pt x="103272" y="56860"/>
                  <a:pt x="102636" y="58434"/>
                </a:cubicBezTo>
                <a:lnTo>
                  <a:pt x="110438" y="70154"/>
                </a:lnTo>
                <a:cubicBezTo>
                  <a:pt x="112782" y="73670"/>
                  <a:pt x="112313" y="78325"/>
                  <a:pt x="109333" y="81305"/>
                </a:cubicBezTo>
                <a:lnTo>
                  <a:pt x="102903" y="87734"/>
                </a:lnTo>
                <a:cubicBezTo>
                  <a:pt x="99923" y="90714"/>
                  <a:pt x="95269" y="91183"/>
                  <a:pt x="91753" y="88839"/>
                </a:cubicBezTo>
                <a:lnTo>
                  <a:pt x="80032" y="81037"/>
                </a:lnTo>
                <a:cubicBezTo>
                  <a:pt x="76851" y="82343"/>
                  <a:pt x="73469" y="83280"/>
                  <a:pt x="70020" y="83749"/>
                </a:cubicBezTo>
                <a:lnTo>
                  <a:pt x="63791" y="96340"/>
                </a:lnTo>
                <a:cubicBezTo>
                  <a:pt x="61916" y="100124"/>
                  <a:pt x="57630" y="102033"/>
                  <a:pt x="53578" y="100961"/>
                </a:cubicBezTo>
                <a:lnTo>
                  <a:pt x="44805" y="98617"/>
                </a:lnTo>
                <a:cubicBezTo>
                  <a:pt x="40719" y="97512"/>
                  <a:pt x="38007" y="93695"/>
                  <a:pt x="38275" y="89509"/>
                </a:cubicBezTo>
                <a:lnTo>
                  <a:pt x="39179" y="75478"/>
                </a:lnTo>
                <a:cubicBezTo>
                  <a:pt x="36400" y="73335"/>
                  <a:pt x="33955" y="70857"/>
                  <a:pt x="31845" y="68111"/>
                </a:cubicBezTo>
                <a:lnTo>
                  <a:pt x="17781" y="69015"/>
                </a:lnTo>
                <a:cubicBezTo>
                  <a:pt x="13595" y="69283"/>
                  <a:pt x="9778" y="66537"/>
                  <a:pt x="8673" y="62485"/>
                </a:cubicBezTo>
                <a:lnTo>
                  <a:pt x="6329" y="53712"/>
                </a:lnTo>
                <a:cubicBezTo>
                  <a:pt x="5257" y="49660"/>
                  <a:pt x="7166" y="45374"/>
                  <a:pt x="10950" y="43499"/>
                </a:cubicBezTo>
                <a:lnTo>
                  <a:pt x="23574" y="37270"/>
                </a:lnTo>
                <a:cubicBezTo>
                  <a:pt x="23809" y="35562"/>
                  <a:pt x="24144" y="33888"/>
                  <a:pt x="24579" y="32180"/>
                </a:cubicBezTo>
                <a:cubicBezTo>
                  <a:pt x="25048" y="30473"/>
                  <a:pt x="25584" y="28832"/>
                  <a:pt x="26253" y="27258"/>
                </a:cubicBezTo>
                <a:lnTo>
                  <a:pt x="18451" y="15571"/>
                </a:lnTo>
                <a:cubicBezTo>
                  <a:pt x="16107" y="12055"/>
                  <a:pt x="16576" y="7400"/>
                  <a:pt x="19556" y="4420"/>
                </a:cubicBezTo>
                <a:lnTo>
                  <a:pt x="25985" y="-2009"/>
                </a:lnTo>
                <a:cubicBezTo>
                  <a:pt x="28966" y="-4989"/>
                  <a:pt x="33620" y="-5458"/>
                  <a:pt x="37136" y="-3114"/>
                </a:cubicBezTo>
                <a:lnTo>
                  <a:pt x="48857" y="4688"/>
                </a:lnTo>
                <a:cubicBezTo>
                  <a:pt x="52038" y="3382"/>
                  <a:pt x="55420" y="2445"/>
                  <a:pt x="58869" y="1976"/>
                </a:cubicBezTo>
                <a:lnTo>
                  <a:pt x="65097" y="-10615"/>
                </a:lnTo>
                <a:cubicBezTo>
                  <a:pt x="66973" y="-14399"/>
                  <a:pt x="71225" y="-16308"/>
                  <a:pt x="75311" y="-15236"/>
                </a:cubicBezTo>
                <a:close/>
                <a:moveTo>
                  <a:pt x="64428" y="28129"/>
                </a:moveTo>
                <a:cubicBezTo>
                  <a:pt x="56296" y="28129"/>
                  <a:pt x="49694" y="34731"/>
                  <a:pt x="49694" y="42863"/>
                </a:cubicBezTo>
                <a:cubicBezTo>
                  <a:pt x="49694" y="50994"/>
                  <a:pt x="56296" y="57596"/>
                  <a:pt x="64428" y="57596"/>
                </a:cubicBezTo>
                <a:cubicBezTo>
                  <a:pt x="72560" y="57596"/>
                  <a:pt x="79162" y="50994"/>
                  <a:pt x="79162" y="42863"/>
                </a:cubicBezTo>
                <a:cubicBezTo>
                  <a:pt x="79162" y="34731"/>
                  <a:pt x="72560" y="28129"/>
                  <a:pt x="64428" y="28129"/>
                </a:cubicBezTo>
                <a:close/>
              </a:path>
            </a:pathLst>
          </a:custGeom>
          <a:solidFill>
            <a:srgbClr val="34495E"/>
          </a:solidFill>
        </p:spPr>
      </p:sp>
      <p:sp>
        <p:nvSpPr>
          <p:cNvPr id="18" name="Text 16"/>
          <p:cNvSpPr/>
          <p:nvPr/>
        </p:nvSpPr>
        <p:spPr>
          <a:xfrm>
            <a:off x="752475" y="3414713"/>
            <a:ext cx="6324600"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Éléments Constitutifs</a:t>
            </a:r>
            <a:endParaRPr lang="en-US" sz="1600" dirty="0"/>
          </a:p>
        </p:txBody>
      </p:sp>
      <p:sp>
        <p:nvSpPr>
          <p:cNvPr id="19" name="Shape 17"/>
          <p:cNvSpPr/>
          <p:nvPr/>
        </p:nvSpPr>
        <p:spPr>
          <a:xfrm>
            <a:off x="533400" y="3795713"/>
            <a:ext cx="2105025" cy="666750"/>
          </a:xfrm>
          <a:custGeom>
            <a:avLst/>
            <a:gdLst/>
            <a:ahLst/>
            <a:cxnLst/>
            <a:rect l="l" t="t" r="r" b="b"/>
            <a:pathLst>
              <a:path w="2105025" h="666750">
                <a:moveTo>
                  <a:pt x="38098" y="0"/>
                </a:moveTo>
                <a:lnTo>
                  <a:pt x="2066927" y="0"/>
                </a:lnTo>
                <a:cubicBezTo>
                  <a:pt x="2087968" y="0"/>
                  <a:pt x="2105025" y="17057"/>
                  <a:pt x="2105025" y="38098"/>
                </a:cubicBezTo>
                <a:lnTo>
                  <a:pt x="2105025" y="628652"/>
                </a:lnTo>
                <a:cubicBezTo>
                  <a:pt x="2105025" y="649693"/>
                  <a:pt x="2087968" y="666750"/>
                  <a:pt x="2066927" y="666750"/>
                </a:cubicBezTo>
                <a:lnTo>
                  <a:pt x="38098" y="666750"/>
                </a:lnTo>
                <a:cubicBezTo>
                  <a:pt x="17057" y="666750"/>
                  <a:pt x="0" y="649693"/>
                  <a:pt x="0" y="628652"/>
                </a:cubicBezTo>
                <a:lnTo>
                  <a:pt x="0" y="38098"/>
                </a:lnTo>
                <a:cubicBezTo>
                  <a:pt x="0" y="17071"/>
                  <a:pt x="17071" y="0"/>
                  <a:pt x="38098" y="0"/>
                </a:cubicBezTo>
                <a:close/>
              </a:path>
            </a:pathLst>
          </a:custGeom>
          <a:solidFill>
            <a:srgbClr val="F4F6F7"/>
          </a:solidFill>
        </p:spPr>
      </p:sp>
      <p:sp>
        <p:nvSpPr>
          <p:cNvPr id="20" name="Shape 18"/>
          <p:cNvSpPr/>
          <p:nvPr/>
        </p:nvSpPr>
        <p:spPr>
          <a:xfrm>
            <a:off x="1501527" y="3871913"/>
            <a:ext cx="171450" cy="171450"/>
          </a:xfrm>
          <a:custGeom>
            <a:avLst/>
            <a:gdLst/>
            <a:ahLst/>
            <a:cxnLst/>
            <a:rect l="l" t="t" r="r" b="b"/>
            <a:pathLst>
              <a:path w="171450" h="171450">
                <a:moveTo>
                  <a:pt x="137495" y="41557"/>
                </a:moveTo>
                <a:cubicBezTo>
                  <a:pt x="144427" y="46780"/>
                  <a:pt x="152899" y="51837"/>
                  <a:pt x="162342" y="53109"/>
                </a:cubicBezTo>
                <a:cubicBezTo>
                  <a:pt x="166728" y="53712"/>
                  <a:pt x="170780" y="50598"/>
                  <a:pt x="171383" y="46211"/>
                </a:cubicBezTo>
                <a:cubicBezTo>
                  <a:pt x="171986" y="41824"/>
                  <a:pt x="168872" y="37773"/>
                  <a:pt x="164485" y="37170"/>
                </a:cubicBezTo>
                <a:cubicBezTo>
                  <a:pt x="159161" y="36467"/>
                  <a:pt x="153367" y="33386"/>
                  <a:pt x="147172" y="28731"/>
                </a:cubicBezTo>
                <a:cubicBezTo>
                  <a:pt x="134314" y="19020"/>
                  <a:pt x="116867" y="19020"/>
                  <a:pt x="103975" y="28731"/>
                </a:cubicBezTo>
                <a:cubicBezTo>
                  <a:pt x="95938" y="34792"/>
                  <a:pt x="90346" y="37538"/>
                  <a:pt x="85725" y="37538"/>
                </a:cubicBezTo>
                <a:cubicBezTo>
                  <a:pt x="81104" y="37538"/>
                  <a:pt x="75512" y="34792"/>
                  <a:pt x="67475" y="28731"/>
                </a:cubicBezTo>
                <a:cubicBezTo>
                  <a:pt x="54616" y="19020"/>
                  <a:pt x="37170" y="19020"/>
                  <a:pt x="24278" y="28731"/>
                </a:cubicBezTo>
                <a:cubicBezTo>
                  <a:pt x="18083" y="33386"/>
                  <a:pt x="12289" y="36467"/>
                  <a:pt x="6965" y="37170"/>
                </a:cubicBezTo>
                <a:cubicBezTo>
                  <a:pt x="2578" y="37773"/>
                  <a:pt x="-536" y="41791"/>
                  <a:pt x="67" y="46211"/>
                </a:cubicBezTo>
                <a:cubicBezTo>
                  <a:pt x="670" y="50631"/>
                  <a:pt x="4688" y="53712"/>
                  <a:pt x="9108" y="53109"/>
                </a:cubicBezTo>
                <a:cubicBezTo>
                  <a:pt x="18551" y="51837"/>
                  <a:pt x="27057" y="46780"/>
                  <a:pt x="33955" y="41557"/>
                </a:cubicBezTo>
                <a:cubicBezTo>
                  <a:pt x="41088" y="36165"/>
                  <a:pt x="50665" y="36165"/>
                  <a:pt x="57797" y="41557"/>
                </a:cubicBezTo>
                <a:cubicBezTo>
                  <a:pt x="65901" y="47685"/>
                  <a:pt x="75311" y="53578"/>
                  <a:pt x="85725" y="53578"/>
                </a:cubicBezTo>
                <a:cubicBezTo>
                  <a:pt x="96139" y="53578"/>
                  <a:pt x="105515" y="47651"/>
                  <a:pt x="113653" y="41557"/>
                </a:cubicBezTo>
                <a:cubicBezTo>
                  <a:pt x="120785" y="36165"/>
                  <a:pt x="130362" y="36165"/>
                  <a:pt x="137495" y="41557"/>
                </a:cubicBezTo>
                <a:close/>
                <a:moveTo>
                  <a:pt x="137495" y="89777"/>
                </a:moveTo>
                <a:cubicBezTo>
                  <a:pt x="144427" y="95001"/>
                  <a:pt x="152899" y="100057"/>
                  <a:pt x="162342" y="101330"/>
                </a:cubicBezTo>
                <a:cubicBezTo>
                  <a:pt x="166728" y="101932"/>
                  <a:pt x="170780" y="98818"/>
                  <a:pt x="171383" y="94431"/>
                </a:cubicBezTo>
                <a:cubicBezTo>
                  <a:pt x="171986" y="90045"/>
                  <a:pt x="168872" y="85993"/>
                  <a:pt x="164485" y="85390"/>
                </a:cubicBezTo>
                <a:cubicBezTo>
                  <a:pt x="159161" y="84687"/>
                  <a:pt x="153367" y="81606"/>
                  <a:pt x="147172" y="76952"/>
                </a:cubicBezTo>
                <a:cubicBezTo>
                  <a:pt x="134314" y="67241"/>
                  <a:pt x="116867" y="67241"/>
                  <a:pt x="103975" y="76952"/>
                </a:cubicBezTo>
                <a:cubicBezTo>
                  <a:pt x="95938" y="83013"/>
                  <a:pt x="90346" y="85758"/>
                  <a:pt x="85725" y="85758"/>
                </a:cubicBezTo>
                <a:cubicBezTo>
                  <a:pt x="81104" y="85758"/>
                  <a:pt x="75512" y="83013"/>
                  <a:pt x="67475" y="76952"/>
                </a:cubicBezTo>
                <a:cubicBezTo>
                  <a:pt x="54616" y="67241"/>
                  <a:pt x="37170" y="67241"/>
                  <a:pt x="24278" y="76952"/>
                </a:cubicBezTo>
                <a:cubicBezTo>
                  <a:pt x="18083" y="81606"/>
                  <a:pt x="12289" y="84687"/>
                  <a:pt x="6965" y="85390"/>
                </a:cubicBezTo>
                <a:cubicBezTo>
                  <a:pt x="2578" y="85959"/>
                  <a:pt x="-536" y="90011"/>
                  <a:pt x="67" y="94431"/>
                </a:cubicBezTo>
                <a:cubicBezTo>
                  <a:pt x="670" y="98852"/>
                  <a:pt x="4688" y="101932"/>
                  <a:pt x="9108" y="101330"/>
                </a:cubicBezTo>
                <a:cubicBezTo>
                  <a:pt x="18551" y="100057"/>
                  <a:pt x="27057" y="95001"/>
                  <a:pt x="33955" y="89777"/>
                </a:cubicBezTo>
                <a:cubicBezTo>
                  <a:pt x="41088" y="84386"/>
                  <a:pt x="50665" y="84386"/>
                  <a:pt x="57797" y="89777"/>
                </a:cubicBezTo>
                <a:cubicBezTo>
                  <a:pt x="65901" y="95905"/>
                  <a:pt x="75311" y="101798"/>
                  <a:pt x="85725" y="101798"/>
                </a:cubicBezTo>
                <a:cubicBezTo>
                  <a:pt x="96139" y="101798"/>
                  <a:pt x="105515" y="95871"/>
                  <a:pt x="113653" y="89777"/>
                </a:cubicBezTo>
                <a:cubicBezTo>
                  <a:pt x="120785" y="84386"/>
                  <a:pt x="130362" y="84386"/>
                  <a:pt x="137495" y="89777"/>
                </a:cubicBezTo>
                <a:close/>
                <a:moveTo>
                  <a:pt x="113653" y="137997"/>
                </a:moveTo>
                <a:cubicBezTo>
                  <a:pt x="120785" y="132606"/>
                  <a:pt x="130362" y="132606"/>
                  <a:pt x="137495" y="137997"/>
                </a:cubicBezTo>
                <a:cubicBezTo>
                  <a:pt x="144427" y="143221"/>
                  <a:pt x="152899" y="148277"/>
                  <a:pt x="162342" y="149550"/>
                </a:cubicBezTo>
                <a:cubicBezTo>
                  <a:pt x="166728" y="150153"/>
                  <a:pt x="170780" y="147038"/>
                  <a:pt x="171383" y="142652"/>
                </a:cubicBezTo>
                <a:cubicBezTo>
                  <a:pt x="171986" y="138265"/>
                  <a:pt x="168872" y="134213"/>
                  <a:pt x="164485" y="133610"/>
                </a:cubicBezTo>
                <a:cubicBezTo>
                  <a:pt x="159161" y="132907"/>
                  <a:pt x="153367" y="129826"/>
                  <a:pt x="147172" y="125172"/>
                </a:cubicBezTo>
                <a:cubicBezTo>
                  <a:pt x="134314" y="115461"/>
                  <a:pt x="116867" y="115461"/>
                  <a:pt x="103975" y="125172"/>
                </a:cubicBezTo>
                <a:cubicBezTo>
                  <a:pt x="95938" y="131233"/>
                  <a:pt x="90346" y="133979"/>
                  <a:pt x="85725" y="133979"/>
                </a:cubicBezTo>
                <a:cubicBezTo>
                  <a:pt x="81104" y="133979"/>
                  <a:pt x="75512" y="131233"/>
                  <a:pt x="67475" y="125172"/>
                </a:cubicBezTo>
                <a:cubicBezTo>
                  <a:pt x="54616" y="115461"/>
                  <a:pt x="37170" y="115461"/>
                  <a:pt x="24278" y="125172"/>
                </a:cubicBezTo>
                <a:cubicBezTo>
                  <a:pt x="18083" y="129826"/>
                  <a:pt x="12289" y="132907"/>
                  <a:pt x="6965" y="133610"/>
                </a:cubicBezTo>
                <a:cubicBezTo>
                  <a:pt x="2578" y="134213"/>
                  <a:pt x="-536" y="138232"/>
                  <a:pt x="67" y="142652"/>
                </a:cubicBezTo>
                <a:cubicBezTo>
                  <a:pt x="670" y="147072"/>
                  <a:pt x="4688" y="150153"/>
                  <a:pt x="9108" y="149550"/>
                </a:cubicBezTo>
                <a:cubicBezTo>
                  <a:pt x="18551" y="148277"/>
                  <a:pt x="27057" y="143221"/>
                  <a:pt x="33955" y="137997"/>
                </a:cubicBezTo>
                <a:cubicBezTo>
                  <a:pt x="41088" y="132606"/>
                  <a:pt x="50665" y="132606"/>
                  <a:pt x="57797" y="137997"/>
                </a:cubicBezTo>
                <a:cubicBezTo>
                  <a:pt x="65901" y="144125"/>
                  <a:pt x="75311" y="150019"/>
                  <a:pt x="85725" y="150019"/>
                </a:cubicBezTo>
                <a:cubicBezTo>
                  <a:pt x="96139" y="150019"/>
                  <a:pt x="105515" y="144092"/>
                  <a:pt x="113653" y="137997"/>
                </a:cubicBezTo>
                <a:close/>
              </a:path>
            </a:pathLst>
          </a:custGeom>
          <a:solidFill>
            <a:srgbClr val="16A085"/>
          </a:solidFill>
        </p:spPr>
      </p:sp>
      <p:sp>
        <p:nvSpPr>
          <p:cNvPr id="21" name="Text 19"/>
          <p:cNvSpPr/>
          <p:nvPr/>
        </p:nvSpPr>
        <p:spPr>
          <a:xfrm>
            <a:off x="581025" y="4081463"/>
            <a:ext cx="2009775" cy="152400"/>
          </a:xfrm>
          <a:prstGeom prst="rect">
            <a:avLst/>
          </a:prstGeom>
          <a:noFill/>
        </p:spPr>
        <p:txBody>
          <a:bodyPr wrap="square" lIns="0" tIns="0" rIns="0" bIns="0" rtlCol="0" anchor="ctr"/>
          <a:lstStyle/>
          <a:p>
            <a:pPr algn="ct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Captages</a:t>
            </a:r>
            <a:endParaRPr lang="en-US" sz="1600" dirty="0"/>
          </a:p>
        </p:txBody>
      </p:sp>
      <p:sp>
        <p:nvSpPr>
          <p:cNvPr id="22" name="Text 20"/>
          <p:cNvSpPr/>
          <p:nvPr/>
        </p:nvSpPr>
        <p:spPr>
          <a:xfrm>
            <a:off x="581025" y="4233863"/>
            <a:ext cx="2009775" cy="152400"/>
          </a:xfrm>
          <a:prstGeom prst="rect">
            <a:avLst/>
          </a:prstGeom>
          <a:noFill/>
        </p:spPr>
        <p:txBody>
          <a:bodyPr wrap="square" lIns="0" tIns="0" rIns="0" bIns="0" rtlCol="0" anchor="ctr"/>
          <a:lstStyle/>
          <a:p>
            <a:pPr algn="ct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Forages, prélèvements superficiels</a:t>
            </a:r>
            <a:endParaRPr lang="en-US" sz="1600" dirty="0"/>
          </a:p>
        </p:txBody>
      </p:sp>
      <p:sp>
        <p:nvSpPr>
          <p:cNvPr id="23" name="Shape 21"/>
          <p:cNvSpPr/>
          <p:nvPr/>
        </p:nvSpPr>
        <p:spPr>
          <a:xfrm>
            <a:off x="2712690" y="3795713"/>
            <a:ext cx="2105025" cy="666750"/>
          </a:xfrm>
          <a:custGeom>
            <a:avLst/>
            <a:gdLst/>
            <a:ahLst/>
            <a:cxnLst/>
            <a:rect l="l" t="t" r="r" b="b"/>
            <a:pathLst>
              <a:path w="2105025" h="666750">
                <a:moveTo>
                  <a:pt x="38098" y="0"/>
                </a:moveTo>
                <a:lnTo>
                  <a:pt x="2066927" y="0"/>
                </a:lnTo>
                <a:cubicBezTo>
                  <a:pt x="2087968" y="0"/>
                  <a:pt x="2105025" y="17057"/>
                  <a:pt x="2105025" y="38098"/>
                </a:cubicBezTo>
                <a:lnTo>
                  <a:pt x="2105025" y="628652"/>
                </a:lnTo>
                <a:cubicBezTo>
                  <a:pt x="2105025" y="649693"/>
                  <a:pt x="2087968" y="666750"/>
                  <a:pt x="2066927" y="666750"/>
                </a:cubicBezTo>
                <a:lnTo>
                  <a:pt x="38098" y="666750"/>
                </a:lnTo>
                <a:cubicBezTo>
                  <a:pt x="17057" y="666750"/>
                  <a:pt x="0" y="649693"/>
                  <a:pt x="0" y="628652"/>
                </a:cubicBezTo>
                <a:lnTo>
                  <a:pt x="0" y="38098"/>
                </a:lnTo>
                <a:cubicBezTo>
                  <a:pt x="0" y="17071"/>
                  <a:pt x="17071" y="0"/>
                  <a:pt x="38098" y="0"/>
                </a:cubicBezTo>
                <a:close/>
              </a:path>
            </a:pathLst>
          </a:custGeom>
          <a:solidFill>
            <a:srgbClr val="F4F6F7"/>
          </a:solidFill>
        </p:spPr>
      </p:sp>
      <p:sp>
        <p:nvSpPr>
          <p:cNvPr id="24" name="Shape 22"/>
          <p:cNvSpPr/>
          <p:nvPr/>
        </p:nvSpPr>
        <p:spPr>
          <a:xfrm>
            <a:off x="3691533" y="3871913"/>
            <a:ext cx="150019" cy="171450"/>
          </a:xfrm>
          <a:custGeom>
            <a:avLst/>
            <a:gdLst/>
            <a:ahLst/>
            <a:cxnLst/>
            <a:rect l="l" t="t" r="r" b="b"/>
            <a:pathLst>
              <a:path w="150019" h="171450">
                <a:moveTo>
                  <a:pt x="96441" y="0"/>
                </a:moveTo>
                <a:lnTo>
                  <a:pt x="42863" y="0"/>
                </a:lnTo>
                <a:cubicBezTo>
                  <a:pt x="36935" y="0"/>
                  <a:pt x="32147" y="4789"/>
                  <a:pt x="32147" y="10716"/>
                </a:cubicBezTo>
                <a:cubicBezTo>
                  <a:pt x="32147" y="16643"/>
                  <a:pt x="36935" y="21431"/>
                  <a:pt x="42863" y="21431"/>
                </a:cubicBezTo>
                <a:lnTo>
                  <a:pt x="42863" y="72163"/>
                </a:lnTo>
                <a:lnTo>
                  <a:pt x="2511" y="142752"/>
                </a:lnTo>
                <a:cubicBezTo>
                  <a:pt x="871" y="145666"/>
                  <a:pt x="0" y="148914"/>
                  <a:pt x="0" y="152262"/>
                </a:cubicBezTo>
                <a:cubicBezTo>
                  <a:pt x="0" y="162878"/>
                  <a:pt x="8573" y="171450"/>
                  <a:pt x="19188" y="171450"/>
                </a:cubicBezTo>
                <a:lnTo>
                  <a:pt x="130831" y="171450"/>
                </a:lnTo>
                <a:cubicBezTo>
                  <a:pt x="141413" y="171450"/>
                  <a:pt x="150019" y="162878"/>
                  <a:pt x="150019" y="152262"/>
                </a:cubicBezTo>
                <a:cubicBezTo>
                  <a:pt x="150019" y="148914"/>
                  <a:pt x="149148" y="145632"/>
                  <a:pt x="147507" y="142752"/>
                </a:cubicBezTo>
                <a:lnTo>
                  <a:pt x="107156" y="72163"/>
                </a:lnTo>
                <a:lnTo>
                  <a:pt x="107156" y="21431"/>
                </a:lnTo>
                <a:cubicBezTo>
                  <a:pt x="113083" y="21431"/>
                  <a:pt x="117872" y="16643"/>
                  <a:pt x="117872" y="10716"/>
                </a:cubicBezTo>
                <a:cubicBezTo>
                  <a:pt x="117872" y="4789"/>
                  <a:pt x="113083" y="0"/>
                  <a:pt x="107156" y="0"/>
                </a:cubicBezTo>
                <a:lnTo>
                  <a:pt x="96441" y="0"/>
                </a:lnTo>
                <a:close/>
                <a:moveTo>
                  <a:pt x="64294" y="72163"/>
                </a:moveTo>
                <a:lnTo>
                  <a:pt x="64294" y="21431"/>
                </a:lnTo>
                <a:lnTo>
                  <a:pt x="85725" y="21431"/>
                </a:lnTo>
                <a:lnTo>
                  <a:pt x="85725" y="72163"/>
                </a:lnTo>
                <a:cubicBezTo>
                  <a:pt x="85725" y="75880"/>
                  <a:pt x="86696" y="79564"/>
                  <a:pt x="88538" y="82812"/>
                </a:cubicBezTo>
                <a:lnTo>
                  <a:pt x="102468" y="107156"/>
                </a:lnTo>
                <a:lnTo>
                  <a:pt x="47551" y="107156"/>
                </a:lnTo>
                <a:lnTo>
                  <a:pt x="61481" y="82812"/>
                </a:lnTo>
                <a:cubicBezTo>
                  <a:pt x="63323" y="79564"/>
                  <a:pt x="64294" y="75914"/>
                  <a:pt x="64294" y="72163"/>
                </a:cubicBezTo>
                <a:close/>
              </a:path>
            </a:pathLst>
          </a:custGeom>
          <a:solidFill>
            <a:srgbClr val="16A085"/>
          </a:solidFill>
        </p:spPr>
      </p:sp>
      <p:sp>
        <p:nvSpPr>
          <p:cNvPr id="25" name="Text 23"/>
          <p:cNvSpPr/>
          <p:nvPr/>
        </p:nvSpPr>
        <p:spPr>
          <a:xfrm>
            <a:off x="2760315" y="4081463"/>
            <a:ext cx="2009775" cy="152400"/>
          </a:xfrm>
          <a:prstGeom prst="rect">
            <a:avLst/>
          </a:prstGeom>
          <a:noFill/>
        </p:spPr>
        <p:txBody>
          <a:bodyPr wrap="square" lIns="0" tIns="0" rIns="0" bIns="0" rtlCol="0" anchor="ctr"/>
          <a:lstStyle/>
          <a:p>
            <a:pPr algn="ct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Traitement</a:t>
            </a:r>
            <a:endParaRPr lang="en-US" sz="1600" dirty="0"/>
          </a:p>
        </p:txBody>
      </p:sp>
      <p:sp>
        <p:nvSpPr>
          <p:cNvPr id="26" name="Text 24"/>
          <p:cNvSpPr/>
          <p:nvPr/>
        </p:nvSpPr>
        <p:spPr>
          <a:xfrm>
            <a:off x="2760315" y="4233863"/>
            <a:ext cx="2009775" cy="152400"/>
          </a:xfrm>
          <a:prstGeom prst="rect">
            <a:avLst/>
          </a:prstGeom>
          <a:noFill/>
        </p:spPr>
        <p:txBody>
          <a:bodyPr wrap="square" lIns="0" tIns="0" rIns="0" bIns="0" rtlCol="0" anchor="ctr"/>
          <a:lstStyle/>
          <a:p>
            <a:pPr algn="ct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Filtration, désinfection, chloration</a:t>
            </a:r>
            <a:endParaRPr lang="en-US" sz="1600" dirty="0"/>
          </a:p>
        </p:txBody>
      </p:sp>
      <p:sp>
        <p:nvSpPr>
          <p:cNvPr id="27" name="Shape 25"/>
          <p:cNvSpPr/>
          <p:nvPr/>
        </p:nvSpPr>
        <p:spPr>
          <a:xfrm>
            <a:off x="4891980" y="3795713"/>
            <a:ext cx="2105025" cy="666750"/>
          </a:xfrm>
          <a:custGeom>
            <a:avLst/>
            <a:gdLst/>
            <a:ahLst/>
            <a:cxnLst/>
            <a:rect l="l" t="t" r="r" b="b"/>
            <a:pathLst>
              <a:path w="2105025" h="666750">
                <a:moveTo>
                  <a:pt x="38098" y="0"/>
                </a:moveTo>
                <a:lnTo>
                  <a:pt x="2066927" y="0"/>
                </a:lnTo>
                <a:cubicBezTo>
                  <a:pt x="2087968" y="0"/>
                  <a:pt x="2105025" y="17057"/>
                  <a:pt x="2105025" y="38098"/>
                </a:cubicBezTo>
                <a:lnTo>
                  <a:pt x="2105025" y="628652"/>
                </a:lnTo>
                <a:cubicBezTo>
                  <a:pt x="2105025" y="649693"/>
                  <a:pt x="2087968" y="666750"/>
                  <a:pt x="2066927" y="666750"/>
                </a:cubicBezTo>
                <a:lnTo>
                  <a:pt x="38098" y="666750"/>
                </a:lnTo>
                <a:cubicBezTo>
                  <a:pt x="17057" y="666750"/>
                  <a:pt x="0" y="649693"/>
                  <a:pt x="0" y="628652"/>
                </a:cubicBezTo>
                <a:lnTo>
                  <a:pt x="0" y="38098"/>
                </a:lnTo>
                <a:cubicBezTo>
                  <a:pt x="0" y="17071"/>
                  <a:pt x="17071" y="0"/>
                  <a:pt x="38098" y="0"/>
                </a:cubicBezTo>
                <a:close/>
              </a:path>
            </a:pathLst>
          </a:custGeom>
          <a:solidFill>
            <a:srgbClr val="F4F6F7"/>
          </a:solidFill>
        </p:spPr>
      </p:sp>
      <p:sp>
        <p:nvSpPr>
          <p:cNvPr id="28" name="Shape 26"/>
          <p:cNvSpPr/>
          <p:nvPr/>
        </p:nvSpPr>
        <p:spPr>
          <a:xfrm>
            <a:off x="5870823" y="3871913"/>
            <a:ext cx="150019" cy="171450"/>
          </a:xfrm>
          <a:custGeom>
            <a:avLst/>
            <a:gdLst/>
            <a:ahLst/>
            <a:cxnLst/>
            <a:rect l="l" t="t" r="r" b="b"/>
            <a:pathLst>
              <a:path w="150019" h="171450">
                <a:moveTo>
                  <a:pt x="150019" y="68915"/>
                </a:moveTo>
                <a:cubicBezTo>
                  <a:pt x="145063" y="72197"/>
                  <a:pt x="139370" y="74842"/>
                  <a:pt x="133443" y="76952"/>
                </a:cubicBezTo>
                <a:cubicBezTo>
                  <a:pt x="117704" y="82577"/>
                  <a:pt x="97043" y="85725"/>
                  <a:pt x="75009" y="85725"/>
                </a:cubicBezTo>
                <a:cubicBezTo>
                  <a:pt x="52975" y="85725"/>
                  <a:pt x="32281" y="82544"/>
                  <a:pt x="16576" y="76952"/>
                </a:cubicBezTo>
                <a:cubicBezTo>
                  <a:pt x="10682" y="74842"/>
                  <a:pt x="4956" y="72197"/>
                  <a:pt x="0" y="68915"/>
                </a:cubicBezTo>
                <a:lnTo>
                  <a:pt x="0" y="96441"/>
                </a:lnTo>
                <a:cubicBezTo>
                  <a:pt x="0" y="111242"/>
                  <a:pt x="33587" y="123230"/>
                  <a:pt x="75009" y="123230"/>
                </a:cubicBezTo>
                <a:cubicBezTo>
                  <a:pt x="116432" y="123230"/>
                  <a:pt x="150019" y="111242"/>
                  <a:pt x="150019" y="96441"/>
                </a:cubicBezTo>
                <a:lnTo>
                  <a:pt x="150019" y="68915"/>
                </a:lnTo>
                <a:close/>
                <a:moveTo>
                  <a:pt x="150019" y="42863"/>
                </a:moveTo>
                <a:lnTo>
                  <a:pt x="150019" y="26789"/>
                </a:lnTo>
                <a:cubicBezTo>
                  <a:pt x="150019" y="11988"/>
                  <a:pt x="116432" y="0"/>
                  <a:pt x="75009" y="0"/>
                </a:cubicBezTo>
                <a:cubicBezTo>
                  <a:pt x="33587" y="0"/>
                  <a:pt x="0" y="11988"/>
                  <a:pt x="0" y="26789"/>
                </a:cubicBezTo>
                <a:lnTo>
                  <a:pt x="0" y="42863"/>
                </a:lnTo>
                <a:cubicBezTo>
                  <a:pt x="0" y="57663"/>
                  <a:pt x="33587" y="69652"/>
                  <a:pt x="75009" y="69652"/>
                </a:cubicBezTo>
                <a:cubicBezTo>
                  <a:pt x="116432" y="69652"/>
                  <a:pt x="150019" y="57663"/>
                  <a:pt x="150019" y="42863"/>
                </a:cubicBezTo>
                <a:close/>
                <a:moveTo>
                  <a:pt x="133443" y="130530"/>
                </a:moveTo>
                <a:cubicBezTo>
                  <a:pt x="117738" y="136122"/>
                  <a:pt x="97077" y="139303"/>
                  <a:pt x="75009" y="139303"/>
                </a:cubicBezTo>
                <a:cubicBezTo>
                  <a:pt x="52942" y="139303"/>
                  <a:pt x="32281" y="136122"/>
                  <a:pt x="16576" y="130530"/>
                </a:cubicBezTo>
                <a:cubicBezTo>
                  <a:pt x="10682" y="128420"/>
                  <a:pt x="4956" y="125775"/>
                  <a:pt x="0" y="122493"/>
                </a:cubicBezTo>
                <a:lnTo>
                  <a:pt x="0" y="144661"/>
                </a:lnTo>
                <a:cubicBezTo>
                  <a:pt x="0" y="159462"/>
                  <a:pt x="33587" y="171450"/>
                  <a:pt x="75009" y="171450"/>
                </a:cubicBezTo>
                <a:cubicBezTo>
                  <a:pt x="116432" y="171450"/>
                  <a:pt x="150019" y="159462"/>
                  <a:pt x="150019" y="144661"/>
                </a:cubicBezTo>
                <a:lnTo>
                  <a:pt x="150019" y="122493"/>
                </a:lnTo>
                <a:cubicBezTo>
                  <a:pt x="145063" y="125775"/>
                  <a:pt x="139370" y="128420"/>
                  <a:pt x="133443" y="130530"/>
                </a:cubicBezTo>
                <a:close/>
              </a:path>
            </a:pathLst>
          </a:custGeom>
          <a:solidFill>
            <a:srgbClr val="16A085"/>
          </a:solidFill>
        </p:spPr>
      </p:sp>
      <p:sp>
        <p:nvSpPr>
          <p:cNvPr id="29" name="Text 27"/>
          <p:cNvSpPr/>
          <p:nvPr/>
        </p:nvSpPr>
        <p:spPr>
          <a:xfrm>
            <a:off x="4939605" y="4081463"/>
            <a:ext cx="2009775" cy="152400"/>
          </a:xfrm>
          <a:prstGeom prst="rect">
            <a:avLst/>
          </a:prstGeom>
          <a:noFill/>
        </p:spPr>
        <p:txBody>
          <a:bodyPr wrap="square" lIns="0" tIns="0" rIns="0" bIns="0" rtlCol="0" anchor="ctr"/>
          <a:lstStyle/>
          <a:p>
            <a:pPr algn="ct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Stockage</a:t>
            </a:r>
            <a:endParaRPr lang="en-US" sz="1600" dirty="0"/>
          </a:p>
        </p:txBody>
      </p:sp>
      <p:sp>
        <p:nvSpPr>
          <p:cNvPr id="30" name="Text 28"/>
          <p:cNvSpPr/>
          <p:nvPr/>
        </p:nvSpPr>
        <p:spPr>
          <a:xfrm>
            <a:off x="4939605" y="4233863"/>
            <a:ext cx="2009775" cy="152400"/>
          </a:xfrm>
          <a:prstGeom prst="rect">
            <a:avLst/>
          </a:prstGeom>
          <a:noFill/>
        </p:spPr>
        <p:txBody>
          <a:bodyPr wrap="square" lIns="0" tIns="0" rIns="0" bIns="0" rtlCol="0" anchor="ctr"/>
          <a:lstStyle/>
          <a:p>
            <a:pPr algn="ct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Réservoirs, châteaux d'eau</a:t>
            </a:r>
            <a:endParaRPr lang="en-US" sz="1600" dirty="0"/>
          </a:p>
        </p:txBody>
      </p:sp>
      <p:sp>
        <p:nvSpPr>
          <p:cNvPr id="31" name="Shape 29"/>
          <p:cNvSpPr/>
          <p:nvPr/>
        </p:nvSpPr>
        <p:spPr>
          <a:xfrm>
            <a:off x="533400" y="4538663"/>
            <a:ext cx="2105025" cy="666750"/>
          </a:xfrm>
          <a:custGeom>
            <a:avLst/>
            <a:gdLst/>
            <a:ahLst/>
            <a:cxnLst/>
            <a:rect l="l" t="t" r="r" b="b"/>
            <a:pathLst>
              <a:path w="2105025" h="666750">
                <a:moveTo>
                  <a:pt x="38098" y="0"/>
                </a:moveTo>
                <a:lnTo>
                  <a:pt x="2066927" y="0"/>
                </a:lnTo>
                <a:cubicBezTo>
                  <a:pt x="2087968" y="0"/>
                  <a:pt x="2105025" y="17057"/>
                  <a:pt x="2105025" y="38098"/>
                </a:cubicBezTo>
                <a:lnTo>
                  <a:pt x="2105025" y="628652"/>
                </a:lnTo>
                <a:cubicBezTo>
                  <a:pt x="2105025" y="649693"/>
                  <a:pt x="2087968" y="666750"/>
                  <a:pt x="2066927" y="666750"/>
                </a:cubicBezTo>
                <a:lnTo>
                  <a:pt x="38098" y="666750"/>
                </a:lnTo>
                <a:cubicBezTo>
                  <a:pt x="17057" y="666750"/>
                  <a:pt x="0" y="649693"/>
                  <a:pt x="0" y="628652"/>
                </a:cubicBezTo>
                <a:lnTo>
                  <a:pt x="0" y="38098"/>
                </a:lnTo>
                <a:cubicBezTo>
                  <a:pt x="0" y="17071"/>
                  <a:pt x="17071" y="0"/>
                  <a:pt x="38098" y="0"/>
                </a:cubicBezTo>
                <a:close/>
              </a:path>
            </a:pathLst>
          </a:custGeom>
          <a:solidFill>
            <a:srgbClr val="F4F6F7"/>
          </a:solidFill>
        </p:spPr>
      </p:sp>
      <p:sp>
        <p:nvSpPr>
          <p:cNvPr id="32" name="Shape 30"/>
          <p:cNvSpPr/>
          <p:nvPr/>
        </p:nvSpPr>
        <p:spPr>
          <a:xfrm>
            <a:off x="1501527" y="4614863"/>
            <a:ext cx="171450" cy="171450"/>
          </a:xfrm>
          <a:custGeom>
            <a:avLst/>
            <a:gdLst/>
            <a:ahLst/>
            <a:cxnLst/>
            <a:rect l="l" t="t" r="r" b="b"/>
            <a:pathLst>
              <a:path w="171450" h="171450">
                <a:moveTo>
                  <a:pt x="171450" y="32147"/>
                </a:moveTo>
                <a:cubicBezTo>
                  <a:pt x="171450" y="48957"/>
                  <a:pt x="151660" y="74038"/>
                  <a:pt x="143121" y="84051"/>
                </a:cubicBezTo>
                <a:cubicBezTo>
                  <a:pt x="141848" y="85524"/>
                  <a:pt x="139973" y="86093"/>
                  <a:pt x="138265" y="85725"/>
                </a:cubicBezTo>
                <a:lnTo>
                  <a:pt x="107156" y="85725"/>
                </a:lnTo>
                <a:cubicBezTo>
                  <a:pt x="101229" y="85725"/>
                  <a:pt x="96441" y="90514"/>
                  <a:pt x="96441" y="96441"/>
                </a:cubicBezTo>
                <a:cubicBezTo>
                  <a:pt x="96441" y="102368"/>
                  <a:pt x="101229" y="107156"/>
                  <a:pt x="107156" y="107156"/>
                </a:cubicBezTo>
                <a:lnTo>
                  <a:pt x="139303" y="107156"/>
                </a:lnTo>
                <a:cubicBezTo>
                  <a:pt x="157051" y="107156"/>
                  <a:pt x="171450" y="121555"/>
                  <a:pt x="171450" y="139303"/>
                </a:cubicBezTo>
                <a:cubicBezTo>
                  <a:pt x="171450" y="157051"/>
                  <a:pt x="157051" y="171450"/>
                  <a:pt x="139303" y="171450"/>
                </a:cubicBezTo>
                <a:lnTo>
                  <a:pt x="46747" y="171450"/>
                </a:lnTo>
                <a:cubicBezTo>
                  <a:pt x="49660" y="168135"/>
                  <a:pt x="53210" y="163882"/>
                  <a:pt x="56793" y="159127"/>
                </a:cubicBezTo>
                <a:cubicBezTo>
                  <a:pt x="58902" y="156314"/>
                  <a:pt x="61079" y="153233"/>
                  <a:pt x="63155" y="150019"/>
                </a:cubicBezTo>
                <a:lnTo>
                  <a:pt x="139303" y="150019"/>
                </a:lnTo>
                <a:cubicBezTo>
                  <a:pt x="145230" y="150019"/>
                  <a:pt x="150019" y="145230"/>
                  <a:pt x="150019" y="139303"/>
                </a:cubicBezTo>
                <a:cubicBezTo>
                  <a:pt x="150019" y="133376"/>
                  <a:pt x="145230" y="128588"/>
                  <a:pt x="139303" y="128588"/>
                </a:cubicBezTo>
                <a:lnTo>
                  <a:pt x="107156" y="128588"/>
                </a:lnTo>
                <a:cubicBezTo>
                  <a:pt x="89408" y="128588"/>
                  <a:pt x="75009" y="114188"/>
                  <a:pt x="75009" y="96441"/>
                </a:cubicBezTo>
                <a:cubicBezTo>
                  <a:pt x="75009" y="78693"/>
                  <a:pt x="89408" y="64294"/>
                  <a:pt x="107156" y="64294"/>
                </a:cubicBezTo>
                <a:lnTo>
                  <a:pt x="120484" y="64294"/>
                </a:lnTo>
                <a:cubicBezTo>
                  <a:pt x="113452" y="53746"/>
                  <a:pt x="107156" y="41624"/>
                  <a:pt x="107156" y="32147"/>
                </a:cubicBezTo>
                <a:cubicBezTo>
                  <a:pt x="107156" y="14399"/>
                  <a:pt x="121555" y="0"/>
                  <a:pt x="139303" y="0"/>
                </a:cubicBezTo>
                <a:cubicBezTo>
                  <a:pt x="157051" y="0"/>
                  <a:pt x="171450" y="14399"/>
                  <a:pt x="171450" y="32147"/>
                </a:cubicBezTo>
                <a:close/>
                <a:moveTo>
                  <a:pt x="39212" y="163782"/>
                </a:moveTo>
                <a:cubicBezTo>
                  <a:pt x="37940" y="165222"/>
                  <a:pt x="36801" y="166494"/>
                  <a:pt x="35830" y="167566"/>
                </a:cubicBezTo>
                <a:lnTo>
                  <a:pt x="35228" y="168235"/>
                </a:lnTo>
                <a:lnTo>
                  <a:pt x="35161" y="168168"/>
                </a:lnTo>
                <a:cubicBezTo>
                  <a:pt x="33151" y="169709"/>
                  <a:pt x="30272" y="169508"/>
                  <a:pt x="28463" y="167566"/>
                </a:cubicBezTo>
                <a:cubicBezTo>
                  <a:pt x="20025" y="158390"/>
                  <a:pt x="0" y="134782"/>
                  <a:pt x="0" y="117872"/>
                </a:cubicBezTo>
                <a:cubicBezTo>
                  <a:pt x="0" y="100124"/>
                  <a:pt x="14399" y="85725"/>
                  <a:pt x="32147" y="85725"/>
                </a:cubicBezTo>
                <a:cubicBezTo>
                  <a:pt x="49895" y="85725"/>
                  <a:pt x="64294" y="100124"/>
                  <a:pt x="64294" y="117872"/>
                </a:cubicBezTo>
                <a:cubicBezTo>
                  <a:pt x="64294" y="127918"/>
                  <a:pt x="57228" y="140308"/>
                  <a:pt x="49727" y="150655"/>
                </a:cubicBezTo>
                <a:cubicBezTo>
                  <a:pt x="46144" y="155577"/>
                  <a:pt x="42461" y="160031"/>
                  <a:pt x="39413" y="163547"/>
                </a:cubicBezTo>
                <a:lnTo>
                  <a:pt x="39212" y="163782"/>
                </a:lnTo>
                <a:close/>
                <a:moveTo>
                  <a:pt x="42863" y="117872"/>
                </a:moveTo>
                <a:cubicBezTo>
                  <a:pt x="42863" y="111958"/>
                  <a:pt x="38061" y="107156"/>
                  <a:pt x="32147" y="107156"/>
                </a:cubicBezTo>
                <a:cubicBezTo>
                  <a:pt x="26233" y="107156"/>
                  <a:pt x="21431" y="111958"/>
                  <a:pt x="21431" y="117872"/>
                </a:cubicBezTo>
                <a:cubicBezTo>
                  <a:pt x="21431" y="123786"/>
                  <a:pt x="26233" y="128588"/>
                  <a:pt x="32147" y="128588"/>
                </a:cubicBezTo>
                <a:cubicBezTo>
                  <a:pt x="38061" y="128588"/>
                  <a:pt x="42863" y="123786"/>
                  <a:pt x="42863" y="117872"/>
                </a:cubicBezTo>
                <a:close/>
                <a:moveTo>
                  <a:pt x="139303" y="42863"/>
                </a:moveTo>
                <a:cubicBezTo>
                  <a:pt x="145217" y="42863"/>
                  <a:pt x="150019" y="38061"/>
                  <a:pt x="150019" y="32147"/>
                </a:cubicBezTo>
                <a:cubicBezTo>
                  <a:pt x="150019" y="26233"/>
                  <a:pt x="145217" y="21431"/>
                  <a:pt x="139303" y="21431"/>
                </a:cubicBezTo>
                <a:cubicBezTo>
                  <a:pt x="133389" y="21431"/>
                  <a:pt x="128588" y="26233"/>
                  <a:pt x="128588" y="32147"/>
                </a:cubicBezTo>
                <a:cubicBezTo>
                  <a:pt x="128588" y="38061"/>
                  <a:pt x="133389" y="42863"/>
                  <a:pt x="139303" y="42863"/>
                </a:cubicBezTo>
                <a:close/>
              </a:path>
            </a:pathLst>
          </a:custGeom>
          <a:solidFill>
            <a:srgbClr val="34495E"/>
          </a:solidFill>
        </p:spPr>
      </p:sp>
      <p:sp>
        <p:nvSpPr>
          <p:cNvPr id="33" name="Text 31"/>
          <p:cNvSpPr/>
          <p:nvPr/>
        </p:nvSpPr>
        <p:spPr>
          <a:xfrm>
            <a:off x="581025" y="4824413"/>
            <a:ext cx="2009775" cy="152400"/>
          </a:xfrm>
          <a:prstGeom prst="rect">
            <a:avLst/>
          </a:prstGeom>
          <a:noFill/>
        </p:spPr>
        <p:txBody>
          <a:bodyPr wrap="square" lIns="0" tIns="0" rIns="0" bIns="0" rtlCol="0" anchor="ctr"/>
          <a:lstStyle/>
          <a:p>
            <a:pPr algn="ct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Distribution</a:t>
            </a:r>
            <a:endParaRPr lang="en-US" sz="1600" dirty="0"/>
          </a:p>
        </p:txBody>
      </p:sp>
      <p:sp>
        <p:nvSpPr>
          <p:cNvPr id="34" name="Text 32"/>
          <p:cNvSpPr/>
          <p:nvPr/>
        </p:nvSpPr>
        <p:spPr>
          <a:xfrm>
            <a:off x="581025" y="4976813"/>
            <a:ext cx="2009775" cy="152400"/>
          </a:xfrm>
          <a:prstGeom prst="rect">
            <a:avLst/>
          </a:prstGeom>
          <a:noFill/>
        </p:spPr>
        <p:txBody>
          <a:bodyPr wrap="square" lIns="0" tIns="0" rIns="0" bIns="0" rtlCol="0" anchor="ctr"/>
          <a:lstStyle/>
          <a:p>
            <a:pPr algn="ct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Canalisations, vannes, bornes</a:t>
            </a:r>
            <a:endParaRPr lang="en-US" sz="1600" dirty="0"/>
          </a:p>
        </p:txBody>
      </p:sp>
      <p:sp>
        <p:nvSpPr>
          <p:cNvPr id="35" name="Shape 33"/>
          <p:cNvSpPr/>
          <p:nvPr/>
        </p:nvSpPr>
        <p:spPr>
          <a:xfrm>
            <a:off x="2712690" y="4538663"/>
            <a:ext cx="2105025" cy="666750"/>
          </a:xfrm>
          <a:custGeom>
            <a:avLst/>
            <a:gdLst/>
            <a:ahLst/>
            <a:cxnLst/>
            <a:rect l="l" t="t" r="r" b="b"/>
            <a:pathLst>
              <a:path w="2105025" h="666750">
                <a:moveTo>
                  <a:pt x="38098" y="0"/>
                </a:moveTo>
                <a:lnTo>
                  <a:pt x="2066927" y="0"/>
                </a:lnTo>
                <a:cubicBezTo>
                  <a:pt x="2087968" y="0"/>
                  <a:pt x="2105025" y="17057"/>
                  <a:pt x="2105025" y="38098"/>
                </a:cubicBezTo>
                <a:lnTo>
                  <a:pt x="2105025" y="628652"/>
                </a:lnTo>
                <a:cubicBezTo>
                  <a:pt x="2105025" y="649693"/>
                  <a:pt x="2087968" y="666750"/>
                  <a:pt x="2066927" y="666750"/>
                </a:cubicBezTo>
                <a:lnTo>
                  <a:pt x="38098" y="666750"/>
                </a:lnTo>
                <a:cubicBezTo>
                  <a:pt x="17057" y="666750"/>
                  <a:pt x="0" y="649693"/>
                  <a:pt x="0" y="628652"/>
                </a:cubicBezTo>
                <a:lnTo>
                  <a:pt x="0" y="38098"/>
                </a:lnTo>
                <a:cubicBezTo>
                  <a:pt x="0" y="17071"/>
                  <a:pt x="17071" y="0"/>
                  <a:pt x="38098" y="0"/>
                </a:cubicBezTo>
                <a:close/>
              </a:path>
            </a:pathLst>
          </a:custGeom>
          <a:solidFill>
            <a:srgbClr val="F4F6F7"/>
          </a:solidFill>
        </p:spPr>
      </p:sp>
      <p:sp>
        <p:nvSpPr>
          <p:cNvPr id="36" name="Shape 34"/>
          <p:cNvSpPr/>
          <p:nvPr/>
        </p:nvSpPr>
        <p:spPr>
          <a:xfrm>
            <a:off x="3680817" y="4614863"/>
            <a:ext cx="171450" cy="171450"/>
          </a:xfrm>
          <a:custGeom>
            <a:avLst/>
            <a:gdLst/>
            <a:ahLst/>
            <a:cxnLst/>
            <a:rect l="l" t="t" r="r" b="b"/>
            <a:pathLst>
              <a:path w="171450" h="171450">
                <a:moveTo>
                  <a:pt x="0" y="85725"/>
                </a:moveTo>
                <a:cubicBezTo>
                  <a:pt x="0" y="38412"/>
                  <a:pt x="38412" y="0"/>
                  <a:pt x="85725" y="0"/>
                </a:cubicBezTo>
                <a:cubicBezTo>
                  <a:pt x="133038" y="0"/>
                  <a:pt x="171450" y="38412"/>
                  <a:pt x="171450" y="85725"/>
                </a:cubicBezTo>
                <a:cubicBezTo>
                  <a:pt x="171450" y="133038"/>
                  <a:pt x="133038" y="171450"/>
                  <a:pt x="85725" y="171450"/>
                </a:cubicBezTo>
                <a:cubicBezTo>
                  <a:pt x="38412" y="171450"/>
                  <a:pt x="0" y="133038"/>
                  <a:pt x="0" y="85725"/>
                </a:cubicBezTo>
                <a:close/>
                <a:moveTo>
                  <a:pt x="96441" y="32147"/>
                </a:moveTo>
                <a:cubicBezTo>
                  <a:pt x="96441" y="26233"/>
                  <a:pt x="91639" y="21431"/>
                  <a:pt x="85725" y="21431"/>
                </a:cubicBezTo>
                <a:cubicBezTo>
                  <a:pt x="79811" y="21431"/>
                  <a:pt x="75009" y="26233"/>
                  <a:pt x="75009" y="32147"/>
                </a:cubicBezTo>
                <a:cubicBezTo>
                  <a:pt x="75009" y="38061"/>
                  <a:pt x="79811" y="42863"/>
                  <a:pt x="85725" y="42863"/>
                </a:cubicBezTo>
                <a:cubicBezTo>
                  <a:pt x="91639" y="42863"/>
                  <a:pt x="96441" y="38061"/>
                  <a:pt x="96441" y="32147"/>
                </a:cubicBezTo>
                <a:close/>
                <a:moveTo>
                  <a:pt x="85725" y="139303"/>
                </a:moveTo>
                <a:cubicBezTo>
                  <a:pt x="97546" y="139303"/>
                  <a:pt x="107156" y="129693"/>
                  <a:pt x="107156" y="117872"/>
                </a:cubicBezTo>
                <a:cubicBezTo>
                  <a:pt x="107156" y="112447"/>
                  <a:pt x="105147" y="107458"/>
                  <a:pt x="101798" y="103707"/>
                </a:cubicBezTo>
                <a:lnTo>
                  <a:pt x="125071" y="57195"/>
                </a:lnTo>
                <a:cubicBezTo>
                  <a:pt x="127047" y="53210"/>
                  <a:pt x="125440" y="48388"/>
                  <a:pt x="121488" y="46412"/>
                </a:cubicBezTo>
                <a:cubicBezTo>
                  <a:pt x="117537" y="44436"/>
                  <a:pt x="112681" y="46044"/>
                  <a:pt x="110706" y="49995"/>
                </a:cubicBezTo>
                <a:lnTo>
                  <a:pt x="87433" y="96508"/>
                </a:lnTo>
                <a:cubicBezTo>
                  <a:pt x="86864" y="96474"/>
                  <a:pt x="86294" y="96441"/>
                  <a:pt x="85725" y="96441"/>
                </a:cubicBezTo>
                <a:cubicBezTo>
                  <a:pt x="73904" y="96441"/>
                  <a:pt x="64294" y="106051"/>
                  <a:pt x="64294" y="117872"/>
                </a:cubicBezTo>
                <a:cubicBezTo>
                  <a:pt x="64294" y="129693"/>
                  <a:pt x="73904" y="139303"/>
                  <a:pt x="85725" y="139303"/>
                </a:cubicBezTo>
                <a:close/>
                <a:moveTo>
                  <a:pt x="58936" y="48220"/>
                </a:moveTo>
                <a:cubicBezTo>
                  <a:pt x="58936" y="42306"/>
                  <a:pt x="54134" y="37505"/>
                  <a:pt x="48220" y="37505"/>
                </a:cubicBezTo>
                <a:cubicBezTo>
                  <a:pt x="42306" y="37505"/>
                  <a:pt x="37505" y="42306"/>
                  <a:pt x="37505" y="48220"/>
                </a:cubicBezTo>
                <a:cubicBezTo>
                  <a:pt x="37505" y="54134"/>
                  <a:pt x="42306" y="58936"/>
                  <a:pt x="48220" y="58936"/>
                </a:cubicBezTo>
                <a:cubicBezTo>
                  <a:pt x="54134" y="58936"/>
                  <a:pt x="58936" y="54134"/>
                  <a:pt x="58936" y="48220"/>
                </a:cubicBezTo>
                <a:close/>
                <a:moveTo>
                  <a:pt x="32147" y="96441"/>
                </a:moveTo>
                <a:cubicBezTo>
                  <a:pt x="38061" y="96441"/>
                  <a:pt x="42863" y="91639"/>
                  <a:pt x="42863" y="85725"/>
                </a:cubicBezTo>
                <a:cubicBezTo>
                  <a:pt x="42863" y="79811"/>
                  <a:pt x="38061" y="75009"/>
                  <a:pt x="32147" y="75009"/>
                </a:cubicBezTo>
                <a:cubicBezTo>
                  <a:pt x="26233" y="75009"/>
                  <a:pt x="21431" y="79811"/>
                  <a:pt x="21431" y="85725"/>
                </a:cubicBezTo>
                <a:cubicBezTo>
                  <a:pt x="21431" y="91639"/>
                  <a:pt x="26233" y="96441"/>
                  <a:pt x="32147" y="96441"/>
                </a:cubicBezTo>
                <a:close/>
                <a:moveTo>
                  <a:pt x="150019" y="85725"/>
                </a:moveTo>
                <a:cubicBezTo>
                  <a:pt x="150019" y="79811"/>
                  <a:pt x="145217" y="75009"/>
                  <a:pt x="139303" y="75009"/>
                </a:cubicBezTo>
                <a:cubicBezTo>
                  <a:pt x="133389" y="75009"/>
                  <a:pt x="128588" y="79811"/>
                  <a:pt x="128588" y="85725"/>
                </a:cubicBezTo>
                <a:cubicBezTo>
                  <a:pt x="128588" y="91639"/>
                  <a:pt x="133389" y="96441"/>
                  <a:pt x="139303" y="96441"/>
                </a:cubicBezTo>
                <a:cubicBezTo>
                  <a:pt x="145217" y="96441"/>
                  <a:pt x="150019" y="91639"/>
                  <a:pt x="150019" y="85725"/>
                </a:cubicBezTo>
                <a:close/>
              </a:path>
            </a:pathLst>
          </a:custGeom>
          <a:solidFill>
            <a:srgbClr val="34495E"/>
          </a:solidFill>
        </p:spPr>
      </p:sp>
      <p:sp>
        <p:nvSpPr>
          <p:cNvPr id="37" name="Text 35"/>
          <p:cNvSpPr/>
          <p:nvPr/>
        </p:nvSpPr>
        <p:spPr>
          <a:xfrm>
            <a:off x="2760315" y="4824413"/>
            <a:ext cx="2009775" cy="152400"/>
          </a:xfrm>
          <a:prstGeom prst="rect">
            <a:avLst/>
          </a:prstGeom>
          <a:noFill/>
        </p:spPr>
        <p:txBody>
          <a:bodyPr wrap="square" lIns="0" tIns="0" rIns="0" bIns="0" rtlCol="0" anchor="ctr"/>
          <a:lstStyle/>
          <a:p>
            <a:pPr algn="ct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Pompage</a:t>
            </a:r>
            <a:endParaRPr lang="en-US" sz="1600" dirty="0"/>
          </a:p>
        </p:txBody>
      </p:sp>
      <p:sp>
        <p:nvSpPr>
          <p:cNvPr id="38" name="Text 36"/>
          <p:cNvSpPr/>
          <p:nvPr/>
        </p:nvSpPr>
        <p:spPr>
          <a:xfrm>
            <a:off x="2760315" y="4976813"/>
            <a:ext cx="2009775" cy="152400"/>
          </a:xfrm>
          <a:prstGeom prst="rect">
            <a:avLst/>
          </a:prstGeom>
          <a:noFill/>
        </p:spPr>
        <p:txBody>
          <a:bodyPr wrap="square" lIns="0" tIns="0" rIns="0" bIns="0" rtlCol="0" anchor="ctr"/>
          <a:lstStyle/>
          <a:p>
            <a:pPr algn="ct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Stations de pompage, surpresseurs</a:t>
            </a:r>
            <a:endParaRPr lang="en-US" sz="1600" dirty="0"/>
          </a:p>
        </p:txBody>
      </p:sp>
      <p:sp>
        <p:nvSpPr>
          <p:cNvPr id="39" name="Shape 37"/>
          <p:cNvSpPr/>
          <p:nvPr/>
        </p:nvSpPr>
        <p:spPr>
          <a:xfrm>
            <a:off x="4891980" y="4538663"/>
            <a:ext cx="2105025" cy="666750"/>
          </a:xfrm>
          <a:custGeom>
            <a:avLst/>
            <a:gdLst/>
            <a:ahLst/>
            <a:cxnLst/>
            <a:rect l="l" t="t" r="r" b="b"/>
            <a:pathLst>
              <a:path w="2105025" h="666750">
                <a:moveTo>
                  <a:pt x="38098" y="0"/>
                </a:moveTo>
                <a:lnTo>
                  <a:pt x="2066927" y="0"/>
                </a:lnTo>
                <a:cubicBezTo>
                  <a:pt x="2087968" y="0"/>
                  <a:pt x="2105025" y="17057"/>
                  <a:pt x="2105025" y="38098"/>
                </a:cubicBezTo>
                <a:lnTo>
                  <a:pt x="2105025" y="628652"/>
                </a:lnTo>
                <a:cubicBezTo>
                  <a:pt x="2105025" y="649693"/>
                  <a:pt x="2087968" y="666750"/>
                  <a:pt x="2066927" y="666750"/>
                </a:cubicBezTo>
                <a:lnTo>
                  <a:pt x="38098" y="666750"/>
                </a:lnTo>
                <a:cubicBezTo>
                  <a:pt x="17057" y="666750"/>
                  <a:pt x="0" y="649693"/>
                  <a:pt x="0" y="628652"/>
                </a:cubicBezTo>
                <a:lnTo>
                  <a:pt x="0" y="38098"/>
                </a:lnTo>
                <a:cubicBezTo>
                  <a:pt x="0" y="17071"/>
                  <a:pt x="17071" y="0"/>
                  <a:pt x="38098" y="0"/>
                </a:cubicBezTo>
                <a:close/>
              </a:path>
            </a:pathLst>
          </a:custGeom>
          <a:solidFill>
            <a:srgbClr val="F4F6F7"/>
          </a:solidFill>
        </p:spPr>
      </p:sp>
      <p:sp>
        <p:nvSpPr>
          <p:cNvPr id="40" name="Shape 38"/>
          <p:cNvSpPr/>
          <p:nvPr/>
        </p:nvSpPr>
        <p:spPr>
          <a:xfrm>
            <a:off x="5881539" y="4614863"/>
            <a:ext cx="128588" cy="171450"/>
          </a:xfrm>
          <a:custGeom>
            <a:avLst/>
            <a:gdLst/>
            <a:ahLst/>
            <a:cxnLst/>
            <a:rect l="l" t="t" r="r" b="b"/>
            <a:pathLst>
              <a:path w="128588" h="171450">
                <a:moveTo>
                  <a:pt x="104276" y="10716"/>
                </a:moveTo>
                <a:lnTo>
                  <a:pt x="107156" y="10716"/>
                </a:lnTo>
                <a:cubicBezTo>
                  <a:pt x="118977" y="10716"/>
                  <a:pt x="128588" y="20326"/>
                  <a:pt x="128588" y="32147"/>
                </a:cubicBezTo>
                <a:lnTo>
                  <a:pt x="128588" y="150019"/>
                </a:lnTo>
                <a:cubicBezTo>
                  <a:pt x="128588" y="161839"/>
                  <a:pt x="118977" y="171450"/>
                  <a:pt x="107156" y="171450"/>
                </a:cubicBezTo>
                <a:lnTo>
                  <a:pt x="21431" y="171450"/>
                </a:lnTo>
                <a:cubicBezTo>
                  <a:pt x="9611" y="171450"/>
                  <a:pt x="0" y="161839"/>
                  <a:pt x="0" y="150019"/>
                </a:cubicBezTo>
                <a:lnTo>
                  <a:pt x="0" y="32147"/>
                </a:lnTo>
                <a:cubicBezTo>
                  <a:pt x="0" y="20326"/>
                  <a:pt x="9611" y="10716"/>
                  <a:pt x="21431" y="10716"/>
                </a:cubicBezTo>
                <a:lnTo>
                  <a:pt x="24311" y="10716"/>
                </a:lnTo>
                <a:cubicBezTo>
                  <a:pt x="27995" y="4320"/>
                  <a:pt x="34926" y="0"/>
                  <a:pt x="42863" y="0"/>
                </a:cubicBezTo>
                <a:lnTo>
                  <a:pt x="85725" y="0"/>
                </a:lnTo>
                <a:cubicBezTo>
                  <a:pt x="93661" y="0"/>
                  <a:pt x="100593" y="4320"/>
                  <a:pt x="104276" y="10716"/>
                </a:cubicBezTo>
                <a:close/>
                <a:moveTo>
                  <a:pt x="83046" y="37505"/>
                </a:moveTo>
                <a:cubicBezTo>
                  <a:pt x="87500" y="37505"/>
                  <a:pt x="91083" y="33922"/>
                  <a:pt x="91083" y="29468"/>
                </a:cubicBezTo>
                <a:cubicBezTo>
                  <a:pt x="91083" y="25014"/>
                  <a:pt x="87500" y="21431"/>
                  <a:pt x="83046" y="21431"/>
                </a:cubicBezTo>
                <a:lnTo>
                  <a:pt x="45541" y="21431"/>
                </a:lnTo>
                <a:cubicBezTo>
                  <a:pt x="41088" y="21431"/>
                  <a:pt x="37505" y="25014"/>
                  <a:pt x="37505" y="29468"/>
                </a:cubicBezTo>
                <a:cubicBezTo>
                  <a:pt x="37505" y="33922"/>
                  <a:pt x="41088" y="37505"/>
                  <a:pt x="45541" y="37505"/>
                </a:cubicBezTo>
                <a:lnTo>
                  <a:pt x="83046" y="37505"/>
                </a:lnTo>
                <a:close/>
                <a:moveTo>
                  <a:pt x="92556" y="87299"/>
                </a:moveTo>
                <a:cubicBezTo>
                  <a:pt x="94900" y="83548"/>
                  <a:pt x="93762" y="78592"/>
                  <a:pt x="90011" y="76215"/>
                </a:cubicBezTo>
                <a:cubicBezTo>
                  <a:pt x="86261" y="73837"/>
                  <a:pt x="81305" y="75009"/>
                  <a:pt x="78927" y="78760"/>
                </a:cubicBezTo>
                <a:lnTo>
                  <a:pt x="58367" y="111677"/>
                </a:lnTo>
                <a:lnTo>
                  <a:pt x="49325" y="99622"/>
                </a:lnTo>
                <a:cubicBezTo>
                  <a:pt x="46646" y="96072"/>
                  <a:pt x="41624" y="95336"/>
                  <a:pt x="38074" y="98014"/>
                </a:cubicBezTo>
                <a:cubicBezTo>
                  <a:pt x="34524" y="100693"/>
                  <a:pt x="33788" y="105716"/>
                  <a:pt x="36467" y="109266"/>
                </a:cubicBezTo>
                <a:lnTo>
                  <a:pt x="52540" y="130697"/>
                </a:lnTo>
                <a:cubicBezTo>
                  <a:pt x="54114" y="132807"/>
                  <a:pt x="56659" y="134012"/>
                  <a:pt x="59304" y="133912"/>
                </a:cubicBezTo>
                <a:cubicBezTo>
                  <a:pt x="61950" y="133811"/>
                  <a:pt x="64361" y="132405"/>
                  <a:pt x="65767" y="130128"/>
                </a:cubicBezTo>
                <a:lnTo>
                  <a:pt x="92556" y="87265"/>
                </a:lnTo>
                <a:close/>
              </a:path>
            </a:pathLst>
          </a:custGeom>
          <a:solidFill>
            <a:srgbClr val="34495E"/>
          </a:solidFill>
        </p:spPr>
      </p:sp>
      <p:sp>
        <p:nvSpPr>
          <p:cNvPr id="41" name="Text 39"/>
          <p:cNvSpPr/>
          <p:nvPr/>
        </p:nvSpPr>
        <p:spPr>
          <a:xfrm>
            <a:off x="4939605" y="4824413"/>
            <a:ext cx="2009775" cy="152400"/>
          </a:xfrm>
          <a:prstGeom prst="rect">
            <a:avLst/>
          </a:prstGeom>
          <a:noFill/>
        </p:spPr>
        <p:txBody>
          <a:bodyPr wrap="square" lIns="0" tIns="0" rIns="0" bIns="0" rtlCol="0" anchor="ctr"/>
          <a:lstStyle/>
          <a:p>
            <a:pPr algn="ctr">
              <a:lnSpc>
                <a:spcPct val="110000"/>
              </a:lnSpc>
            </a:pPr>
            <a:r>
              <a:rPr lang="en-US" sz="90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Contrôle</a:t>
            </a:r>
            <a:endParaRPr lang="en-US" sz="1600" dirty="0"/>
          </a:p>
        </p:txBody>
      </p:sp>
      <p:sp>
        <p:nvSpPr>
          <p:cNvPr id="42" name="Text 40"/>
          <p:cNvSpPr/>
          <p:nvPr/>
        </p:nvSpPr>
        <p:spPr>
          <a:xfrm>
            <a:off x="4939605" y="4976813"/>
            <a:ext cx="2009775" cy="152400"/>
          </a:xfrm>
          <a:prstGeom prst="rect">
            <a:avLst/>
          </a:prstGeom>
          <a:noFill/>
        </p:spPr>
        <p:txBody>
          <a:bodyPr wrap="square" lIns="0" tIns="0" rIns="0" bIns="0" rtlCol="0" anchor="ctr"/>
          <a:lstStyle/>
          <a:p>
            <a:pPr algn="ct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Compteurs, capteurs, analyseurs</a:t>
            </a:r>
            <a:endParaRPr lang="en-US" sz="1600" dirty="0"/>
          </a:p>
        </p:txBody>
      </p:sp>
      <p:sp>
        <p:nvSpPr>
          <p:cNvPr id="43" name="Shape 41"/>
          <p:cNvSpPr/>
          <p:nvPr/>
        </p:nvSpPr>
        <p:spPr>
          <a:xfrm>
            <a:off x="7319070" y="1333500"/>
            <a:ext cx="4495800" cy="3438525"/>
          </a:xfrm>
          <a:custGeom>
            <a:avLst/>
            <a:gdLst/>
            <a:ahLst/>
            <a:cxnLst/>
            <a:rect l="l" t="t" r="r" b="b"/>
            <a:pathLst>
              <a:path w="4495800" h="3438525">
                <a:moveTo>
                  <a:pt x="38100" y="0"/>
                </a:moveTo>
                <a:lnTo>
                  <a:pt x="4419602" y="0"/>
                </a:lnTo>
                <a:cubicBezTo>
                  <a:pt x="4461657" y="0"/>
                  <a:pt x="4495800" y="34143"/>
                  <a:pt x="4495800" y="76198"/>
                </a:cubicBezTo>
                <a:lnTo>
                  <a:pt x="4495800" y="3362327"/>
                </a:lnTo>
                <a:cubicBezTo>
                  <a:pt x="4495800" y="3404382"/>
                  <a:pt x="4461657" y="3438525"/>
                  <a:pt x="4419602" y="3438525"/>
                </a:cubicBezTo>
                <a:lnTo>
                  <a:pt x="38100" y="3438525"/>
                </a:lnTo>
                <a:cubicBezTo>
                  <a:pt x="17072" y="3438525"/>
                  <a:pt x="0" y="3421453"/>
                  <a:pt x="0" y="3400425"/>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44" name="Shape 42"/>
          <p:cNvSpPr/>
          <p:nvPr/>
        </p:nvSpPr>
        <p:spPr>
          <a:xfrm>
            <a:off x="7319070" y="1333500"/>
            <a:ext cx="38100" cy="3438525"/>
          </a:xfrm>
          <a:custGeom>
            <a:avLst/>
            <a:gdLst/>
            <a:ahLst/>
            <a:cxnLst/>
            <a:rect l="l" t="t" r="r" b="b"/>
            <a:pathLst>
              <a:path w="38100" h="3438525">
                <a:moveTo>
                  <a:pt x="38100" y="0"/>
                </a:moveTo>
                <a:lnTo>
                  <a:pt x="38100" y="0"/>
                </a:lnTo>
                <a:lnTo>
                  <a:pt x="38100" y="3438525"/>
                </a:lnTo>
                <a:lnTo>
                  <a:pt x="38100" y="3438525"/>
                </a:lnTo>
                <a:cubicBezTo>
                  <a:pt x="17072" y="3438525"/>
                  <a:pt x="0" y="3421453"/>
                  <a:pt x="0" y="3400425"/>
                </a:cubicBezTo>
                <a:lnTo>
                  <a:pt x="0" y="38100"/>
                </a:lnTo>
                <a:cubicBezTo>
                  <a:pt x="0" y="17072"/>
                  <a:pt x="17072" y="0"/>
                  <a:pt x="38100" y="0"/>
                </a:cubicBezTo>
                <a:close/>
              </a:path>
            </a:pathLst>
          </a:custGeom>
          <a:solidFill>
            <a:srgbClr val="16A085"/>
          </a:solidFill>
        </p:spPr>
      </p:sp>
      <p:sp>
        <p:nvSpPr>
          <p:cNvPr id="45" name="Text 43"/>
          <p:cNvSpPr/>
          <p:nvPr/>
        </p:nvSpPr>
        <p:spPr>
          <a:xfrm>
            <a:off x="7490520" y="1485900"/>
            <a:ext cx="4248150" cy="228600"/>
          </a:xfrm>
          <a:prstGeom prst="rect">
            <a:avLst/>
          </a:prstGeom>
          <a:noFill/>
        </p:spPr>
        <p:txBody>
          <a:bodyPr wrap="square" lIns="0" tIns="0" rIns="0" bIns="0" rtlCol="0" anchor="ctr"/>
          <a:lstStyle/>
          <a:p>
            <a:pPr>
              <a:lnSpc>
                <a:spcPct val="130000"/>
              </a:lnSpc>
            </a:pPr>
            <a:r>
              <a:rPr lang="en-US" sz="1200" b="1" dirty="0">
                <a:solidFill>
                  <a:srgbClr val="34495E"/>
                </a:solidFill>
                <a:latin typeface="Liter" panose="02000503030000020004" pitchFamily="34" charset="0"/>
                <a:ea typeface="Liter" panose="02000503030000020004" pitchFamily="34" charset="-122"/>
                <a:cs typeface="Liter" panose="02000503030000020004" pitchFamily="34" charset="-120"/>
              </a:rPr>
              <a:t>Gestion Patrimoniale</a:t>
            </a:r>
            <a:endParaRPr lang="en-US" sz="1600" dirty="0"/>
          </a:p>
        </p:txBody>
      </p:sp>
      <p:sp>
        <p:nvSpPr>
          <p:cNvPr id="46" name="Shape 44"/>
          <p:cNvSpPr/>
          <p:nvPr/>
        </p:nvSpPr>
        <p:spPr>
          <a:xfrm>
            <a:off x="7492901" y="1866900"/>
            <a:ext cx="166688" cy="133350"/>
          </a:xfrm>
          <a:custGeom>
            <a:avLst/>
            <a:gdLst/>
            <a:ahLst/>
            <a:cxnLst/>
            <a:rect l="l" t="t" r="r" b="b"/>
            <a:pathLst>
              <a:path w="166688" h="133350">
                <a:moveTo>
                  <a:pt x="150019" y="12502"/>
                </a:moveTo>
                <a:cubicBezTo>
                  <a:pt x="150019" y="9611"/>
                  <a:pt x="148534" y="6928"/>
                  <a:pt x="146060" y="5417"/>
                </a:cubicBezTo>
                <a:cubicBezTo>
                  <a:pt x="143586" y="3907"/>
                  <a:pt x="140538" y="3750"/>
                  <a:pt x="137960" y="5053"/>
                </a:cubicBezTo>
                <a:lnTo>
                  <a:pt x="107696" y="20185"/>
                </a:lnTo>
                <a:lnTo>
                  <a:pt x="60971" y="4584"/>
                </a:lnTo>
                <a:cubicBezTo>
                  <a:pt x="58862" y="3881"/>
                  <a:pt x="56596" y="4037"/>
                  <a:pt x="54616" y="5027"/>
                </a:cubicBezTo>
                <a:lnTo>
                  <a:pt x="21279" y="21695"/>
                </a:lnTo>
                <a:cubicBezTo>
                  <a:pt x="18440" y="23128"/>
                  <a:pt x="16669" y="26019"/>
                  <a:pt x="16669" y="29170"/>
                </a:cubicBezTo>
                <a:lnTo>
                  <a:pt x="16669" y="120848"/>
                </a:lnTo>
                <a:cubicBezTo>
                  <a:pt x="16669" y="123739"/>
                  <a:pt x="18153" y="126422"/>
                  <a:pt x="20628" y="127933"/>
                </a:cubicBezTo>
                <a:cubicBezTo>
                  <a:pt x="23102" y="129443"/>
                  <a:pt x="26149" y="129600"/>
                  <a:pt x="28728" y="128297"/>
                </a:cubicBezTo>
                <a:lnTo>
                  <a:pt x="58966" y="113165"/>
                </a:lnTo>
                <a:lnTo>
                  <a:pt x="104102" y="128219"/>
                </a:lnTo>
                <a:cubicBezTo>
                  <a:pt x="102982" y="126552"/>
                  <a:pt x="101888" y="124807"/>
                  <a:pt x="100820" y="123036"/>
                </a:cubicBezTo>
                <a:cubicBezTo>
                  <a:pt x="97955" y="118270"/>
                  <a:pt x="95116" y="112801"/>
                  <a:pt x="93006" y="106940"/>
                </a:cubicBezTo>
                <a:lnTo>
                  <a:pt x="66649" y="98163"/>
                </a:lnTo>
                <a:lnTo>
                  <a:pt x="66649" y="24066"/>
                </a:lnTo>
                <a:lnTo>
                  <a:pt x="99986" y="35187"/>
                </a:lnTo>
                <a:lnTo>
                  <a:pt x="99986" y="61049"/>
                </a:lnTo>
                <a:cubicBezTo>
                  <a:pt x="108060" y="51725"/>
                  <a:pt x="120041" y="45839"/>
                  <a:pt x="133324" y="45839"/>
                </a:cubicBezTo>
                <a:cubicBezTo>
                  <a:pt x="139210" y="45839"/>
                  <a:pt x="144836" y="46985"/>
                  <a:pt x="149993" y="49095"/>
                </a:cubicBezTo>
                <a:lnTo>
                  <a:pt x="150019" y="12502"/>
                </a:lnTo>
                <a:close/>
                <a:moveTo>
                  <a:pt x="133350" y="58341"/>
                </a:moveTo>
                <a:cubicBezTo>
                  <a:pt x="116082" y="58341"/>
                  <a:pt x="102096" y="72092"/>
                  <a:pt x="102096" y="89048"/>
                </a:cubicBezTo>
                <a:cubicBezTo>
                  <a:pt x="102096" y="106993"/>
                  <a:pt x="118791" y="128219"/>
                  <a:pt x="127776" y="138351"/>
                </a:cubicBezTo>
                <a:cubicBezTo>
                  <a:pt x="130798" y="141736"/>
                  <a:pt x="135928" y="141736"/>
                  <a:pt x="138950" y="138351"/>
                </a:cubicBezTo>
                <a:cubicBezTo>
                  <a:pt x="147935" y="128219"/>
                  <a:pt x="164630" y="106993"/>
                  <a:pt x="164630" y="89048"/>
                </a:cubicBezTo>
                <a:cubicBezTo>
                  <a:pt x="164630" y="72092"/>
                  <a:pt x="150644" y="58341"/>
                  <a:pt x="133376" y="58341"/>
                </a:cubicBezTo>
                <a:close/>
                <a:moveTo>
                  <a:pt x="122932" y="89595"/>
                </a:moveTo>
                <a:cubicBezTo>
                  <a:pt x="122932" y="83845"/>
                  <a:pt x="127600" y="79177"/>
                  <a:pt x="133350" y="79177"/>
                </a:cubicBezTo>
                <a:cubicBezTo>
                  <a:pt x="139100" y="79177"/>
                  <a:pt x="143768" y="83845"/>
                  <a:pt x="143768" y="89595"/>
                </a:cubicBezTo>
                <a:cubicBezTo>
                  <a:pt x="143768" y="95344"/>
                  <a:pt x="139100" y="100013"/>
                  <a:pt x="133350" y="100013"/>
                </a:cubicBezTo>
                <a:cubicBezTo>
                  <a:pt x="127600" y="100013"/>
                  <a:pt x="122932" y="95344"/>
                  <a:pt x="122932" y="89595"/>
                </a:cubicBezTo>
                <a:close/>
              </a:path>
            </a:pathLst>
          </a:custGeom>
          <a:solidFill>
            <a:srgbClr val="16A085"/>
          </a:solidFill>
        </p:spPr>
      </p:sp>
      <p:sp>
        <p:nvSpPr>
          <p:cNvPr id="47" name="Text 45"/>
          <p:cNvSpPr/>
          <p:nvPr/>
        </p:nvSpPr>
        <p:spPr>
          <a:xfrm>
            <a:off x="7733407" y="1828800"/>
            <a:ext cx="3400425"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SIG (Système d'Information Géographique)</a:t>
            </a:r>
            <a:endParaRPr lang="en-US" sz="1600" dirty="0"/>
          </a:p>
        </p:txBody>
      </p:sp>
      <p:sp>
        <p:nvSpPr>
          <p:cNvPr id="48" name="Text 46"/>
          <p:cNvSpPr/>
          <p:nvPr/>
        </p:nvSpPr>
        <p:spPr>
          <a:xfrm>
            <a:off x="7733407" y="2019300"/>
            <a:ext cx="339090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Cartographie précise, localisation ouvrages, historique interventions</a:t>
            </a:r>
            <a:endParaRPr lang="en-US" sz="1600" dirty="0"/>
          </a:p>
        </p:txBody>
      </p:sp>
      <p:sp>
        <p:nvSpPr>
          <p:cNvPr id="49" name="Shape 47"/>
          <p:cNvSpPr/>
          <p:nvPr/>
        </p:nvSpPr>
        <p:spPr>
          <a:xfrm>
            <a:off x="7509570" y="2286000"/>
            <a:ext cx="133350" cy="133350"/>
          </a:xfrm>
          <a:custGeom>
            <a:avLst/>
            <a:gdLst/>
            <a:ahLst/>
            <a:cxnLst/>
            <a:rect l="l" t="t" r="r" b="b"/>
            <a:pathLst>
              <a:path w="133350" h="133350">
                <a:moveTo>
                  <a:pt x="16669" y="16669"/>
                </a:moveTo>
                <a:cubicBezTo>
                  <a:pt x="16669" y="12059"/>
                  <a:pt x="12944" y="8334"/>
                  <a:pt x="8334" y="8334"/>
                </a:cubicBezTo>
                <a:cubicBezTo>
                  <a:pt x="3724" y="8334"/>
                  <a:pt x="0" y="12059"/>
                  <a:pt x="0" y="16669"/>
                </a:cubicBezTo>
                <a:lnTo>
                  <a:pt x="0" y="104180"/>
                </a:lnTo>
                <a:cubicBezTo>
                  <a:pt x="0" y="115692"/>
                  <a:pt x="9324" y="125016"/>
                  <a:pt x="20836" y="125016"/>
                </a:cubicBezTo>
                <a:lnTo>
                  <a:pt x="125016" y="125016"/>
                </a:lnTo>
                <a:cubicBezTo>
                  <a:pt x="129626" y="125016"/>
                  <a:pt x="133350" y="121291"/>
                  <a:pt x="133350" y="116681"/>
                </a:cubicBezTo>
                <a:cubicBezTo>
                  <a:pt x="133350" y="112071"/>
                  <a:pt x="129626" y="108347"/>
                  <a:pt x="125016" y="108347"/>
                </a:cubicBezTo>
                <a:lnTo>
                  <a:pt x="20836" y="108347"/>
                </a:lnTo>
                <a:cubicBezTo>
                  <a:pt x="18544" y="108347"/>
                  <a:pt x="16669" y="106472"/>
                  <a:pt x="16669" y="104180"/>
                </a:cubicBezTo>
                <a:lnTo>
                  <a:pt x="16669" y="16669"/>
                </a:lnTo>
                <a:close/>
                <a:moveTo>
                  <a:pt x="122567" y="39224"/>
                </a:moveTo>
                <a:cubicBezTo>
                  <a:pt x="125823" y="35968"/>
                  <a:pt x="125823" y="30681"/>
                  <a:pt x="122567" y="27425"/>
                </a:cubicBezTo>
                <a:cubicBezTo>
                  <a:pt x="119312" y="24170"/>
                  <a:pt x="114025" y="24170"/>
                  <a:pt x="110769" y="27425"/>
                </a:cubicBezTo>
                <a:lnTo>
                  <a:pt x="83344" y="54877"/>
                </a:lnTo>
                <a:lnTo>
                  <a:pt x="68394" y="39953"/>
                </a:lnTo>
                <a:cubicBezTo>
                  <a:pt x="65138" y="36697"/>
                  <a:pt x="59851" y="36697"/>
                  <a:pt x="56596" y="39953"/>
                </a:cubicBezTo>
                <a:lnTo>
                  <a:pt x="31592" y="64956"/>
                </a:lnTo>
                <a:cubicBezTo>
                  <a:pt x="28337" y="68212"/>
                  <a:pt x="28337" y="73499"/>
                  <a:pt x="31592" y="76754"/>
                </a:cubicBezTo>
                <a:cubicBezTo>
                  <a:pt x="34848" y="80010"/>
                  <a:pt x="40135" y="80010"/>
                  <a:pt x="43391" y="76754"/>
                </a:cubicBezTo>
                <a:lnTo>
                  <a:pt x="62508" y="57637"/>
                </a:lnTo>
                <a:lnTo>
                  <a:pt x="77458" y="72587"/>
                </a:lnTo>
                <a:cubicBezTo>
                  <a:pt x="80713" y="75843"/>
                  <a:pt x="86000" y="75843"/>
                  <a:pt x="89256" y="72587"/>
                </a:cubicBezTo>
                <a:lnTo>
                  <a:pt x="122593" y="39250"/>
                </a:lnTo>
                <a:close/>
              </a:path>
            </a:pathLst>
          </a:custGeom>
          <a:solidFill>
            <a:srgbClr val="16A085"/>
          </a:solidFill>
        </p:spPr>
      </p:sp>
      <p:sp>
        <p:nvSpPr>
          <p:cNvPr id="50" name="Text 48"/>
          <p:cNvSpPr/>
          <p:nvPr/>
        </p:nvSpPr>
        <p:spPr>
          <a:xfrm>
            <a:off x="7733407" y="2247900"/>
            <a:ext cx="27622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Plan Prévisionnel de Renouvellement (PPR)</a:t>
            </a:r>
            <a:endParaRPr lang="en-US" sz="1600" dirty="0"/>
          </a:p>
        </p:txBody>
      </p:sp>
      <p:sp>
        <p:nvSpPr>
          <p:cNvPr id="51" name="Text 49"/>
          <p:cNvSpPr/>
          <p:nvPr/>
        </p:nvSpPr>
        <p:spPr>
          <a:xfrm>
            <a:off x="7733407" y="2438400"/>
            <a:ext cx="27527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Priorisation investissements, optimisation cycles de vie</a:t>
            </a:r>
            <a:endParaRPr lang="en-US" sz="1600" dirty="0"/>
          </a:p>
        </p:txBody>
      </p:sp>
      <p:sp>
        <p:nvSpPr>
          <p:cNvPr id="52" name="Shape 50"/>
          <p:cNvSpPr/>
          <p:nvPr/>
        </p:nvSpPr>
        <p:spPr>
          <a:xfrm>
            <a:off x="7509570" y="2705100"/>
            <a:ext cx="133350" cy="133350"/>
          </a:xfrm>
          <a:custGeom>
            <a:avLst/>
            <a:gdLst/>
            <a:ahLst/>
            <a:cxnLst/>
            <a:rect l="l" t="t" r="r" b="b"/>
            <a:pathLst>
              <a:path w="133350" h="133350">
                <a:moveTo>
                  <a:pt x="108347" y="54173"/>
                </a:moveTo>
                <a:cubicBezTo>
                  <a:pt x="108347" y="66128"/>
                  <a:pt x="104466" y="77171"/>
                  <a:pt x="97929" y="86131"/>
                </a:cubicBezTo>
                <a:lnTo>
                  <a:pt x="130902" y="119129"/>
                </a:lnTo>
                <a:cubicBezTo>
                  <a:pt x="134157" y="122385"/>
                  <a:pt x="134157" y="127672"/>
                  <a:pt x="130902" y="130928"/>
                </a:cubicBezTo>
                <a:cubicBezTo>
                  <a:pt x="127646" y="134183"/>
                  <a:pt x="122359" y="134183"/>
                  <a:pt x="119103" y="130928"/>
                </a:cubicBezTo>
                <a:lnTo>
                  <a:pt x="86131" y="97929"/>
                </a:lnTo>
                <a:cubicBezTo>
                  <a:pt x="77171" y="104466"/>
                  <a:pt x="66128" y="108347"/>
                  <a:pt x="54173" y="108347"/>
                </a:cubicBezTo>
                <a:cubicBezTo>
                  <a:pt x="24248" y="108347"/>
                  <a:pt x="0" y="84099"/>
                  <a:pt x="0" y="54173"/>
                </a:cubicBezTo>
                <a:cubicBezTo>
                  <a:pt x="0" y="24248"/>
                  <a:pt x="24248" y="0"/>
                  <a:pt x="54173" y="0"/>
                </a:cubicBezTo>
                <a:cubicBezTo>
                  <a:pt x="84099" y="0"/>
                  <a:pt x="108347" y="24248"/>
                  <a:pt x="108347" y="54173"/>
                </a:cubicBezTo>
                <a:close/>
                <a:moveTo>
                  <a:pt x="54173" y="91678"/>
                </a:moveTo>
                <a:cubicBezTo>
                  <a:pt x="74873" y="91678"/>
                  <a:pt x="91678" y="74873"/>
                  <a:pt x="91678" y="54173"/>
                </a:cubicBezTo>
                <a:cubicBezTo>
                  <a:pt x="91678" y="33474"/>
                  <a:pt x="74873" y="16669"/>
                  <a:pt x="54173" y="16669"/>
                </a:cubicBezTo>
                <a:cubicBezTo>
                  <a:pt x="33474" y="16669"/>
                  <a:pt x="16669" y="33474"/>
                  <a:pt x="16669" y="54173"/>
                </a:cubicBezTo>
                <a:cubicBezTo>
                  <a:pt x="16669" y="74873"/>
                  <a:pt x="33474" y="91678"/>
                  <a:pt x="54173" y="91678"/>
                </a:cubicBezTo>
                <a:close/>
              </a:path>
            </a:pathLst>
          </a:custGeom>
          <a:solidFill>
            <a:srgbClr val="16A085"/>
          </a:solidFill>
        </p:spPr>
      </p:sp>
      <p:sp>
        <p:nvSpPr>
          <p:cNvPr id="53" name="Text 51"/>
          <p:cNvSpPr/>
          <p:nvPr/>
        </p:nvSpPr>
        <p:spPr>
          <a:xfrm>
            <a:off x="7733407" y="2667000"/>
            <a:ext cx="23431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Sectorisation &amp; Recherche de Fuites</a:t>
            </a:r>
            <a:endParaRPr lang="en-US" sz="1600" dirty="0"/>
          </a:p>
        </p:txBody>
      </p:sp>
      <p:sp>
        <p:nvSpPr>
          <p:cNvPr id="54" name="Text 52"/>
          <p:cNvSpPr/>
          <p:nvPr/>
        </p:nvSpPr>
        <p:spPr>
          <a:xfrm>
            <a:off x="7733407" y="2857500"/>
            <a:ext cx="2333625"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Division en secteurs, bilans d'eau, corrélateurs</a:t>
            </a:r>
            <a:endParaRPr lang="en-US" sz="1600" dirty="0"/>
          </a:p>
        </p:txBody>
      </p:sp>
      <p:sp>
        <p:nvSpPr>
          <p:cNvPr id="55" name="Shape 53"/>
          <p:cNvSpPr/>
          <p:nvPr/>
        </p:nvSpPr>
        <p:spPr>
          <a:xfrm>
            <a:off x="7509570" y="3124200"/>
            <a:ext cx="133350" cy="133350"/>
          </a:xfrm>
          <a:custGeom>
            <a:avLst/>
            <a:gdLst/>
            <a:ahLst/>
            <a:cxnLst/>
            <a:rect l="l" t="t" r="r" b="b"/>
            <a:pathLst>
              <a:path w="133350" h="133350">
                <a:moveTo>
                  <a:pt x="66675" y="0"/>
                </a:moveTo>
                <a:cubicBezTo>
                  <a:pt x="67873" y="0"/>
                  <a:pt x="69071" y="260"/>
                  <a:pt x="70165" y="755"/>
                </a:cubicBezTo>
                <a:lnTo>
                  <a:pt x="119234" y="21565"/>
                </a:lnTo>
                <a:cubicBezTo>
                  <a:pt x="124964" y="23987"/>
                  <a:pt x="129235" y="29639"/>
                  <a:pt x="129209" y="36463"/>
                </a:cubicBezTo>
                <a:cubicBezTo>
                  <a:pt x="129079" y="62299"/>
                  <a:pt x="118452" y="109571"/>
                  <a:pt x="73577" y="131058"/>
                </a:cubicBezTo>
                <a:cubicBezTo>
                  <a:pt x="69227" y="133142"/>
                  <a:pt x="64175" y="133142"/>
                  <a:pt x="59825" y="131058"/>
                </a:cubicBezTo>
                <a:cubicBezTo>
                  <a:pt x="14924" y="109571"/>
                  <a:pt x="4323" y="62299"/>
                  <a:pt x="4193" y="36463"/>
                </a:cubicBezTo>
                <a:cubicBezTo>
                  <a:pt x="4167" y="29639"/>
                  <a:pt x="8439" y="23987"/>
                  <a:pt x="14168" y="21565"/>
                </a:cubicBezTo>
                <a:lnTo>
                  <a:pt x="63211" y="755"/>
                </a:lnTo>
                <a:cubicBezTo>
                  <a:pt x="64305" y="260"/>
                  <a:pt x="65477" y="0"/>
                  <a:pt x="66675" y="0"/>
                </a:cubicBezTo>
                <a:close/>
                <a:moveTo>
                  <a:pt x="66675" y="17398"/>
                </a:moveTo>
                <a:lnTo>
                  <a:pt x="66675" y="115874"/>
                </a:lnTo>
                <a:cubicBezTo>
                  <a:pt x="102617" y="98476"/>
                  <a:pt x="112280" y="59929"/>
                  <a:pt x="112514" y="36854"/>
                </a:cubicBezTo>
                <a:lnTo>
                  <a:pt x="66675" y="17424"/>
                </a:lnTo>
                <a:lnTo>
                  <a:pt x="66675" y="17424"/>
                </a:lnTo>
                <a:close/>
              </a:path>
            </a:pathLst>
          </a:custGeom>
          <a:solidFill>
            <a:srgbClr val="16A085"/>
          </a:solidFill>
        </p:spPr>
      </p:sp>
      <p:sp>
        <p:nvSpPr>
          <p:cNvPr id="56" name="Text 54"/>
          <p:cNvSpPr/>
          <p:nvPr/>
        </p:nvSpPr>
        <p:spPr>
          <a:xfrm>
            <a:off x="7733407" y="3086100"/>
            <a:ext cx="2428875"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Plan de Gestion Sécurité Sanitaire (PGSS)</a:t>
            </a:r>
            <a:endParaRPr lang="en-US" sz="1600" dirty="0"/>
          </a:p>
        </p:txBody>
      </p:sp>
      <p:sp>
        <p:nvSpPr>
          <p:cNvPr id="57" name="Text 55"/>
          <p:cNvSpPr/>
          <p:nvPr/>
        </p:nvSpPr>
        <p:spPr>
          <a:xfrm>
            <a:off x="7733407" y="3276600"/>
            <a:ext cx="241935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Analyse risques, points de contrôle, surveillance</a:t>
            </a:r>
            <a:endParaRPr lang="en-US" sz="1600" dirty="0"/>
          </a:p>
        </p:txBody>
      </p:sp>
      <p:sp>
        <p:nvSpPr>
          <p:cNvPr id="58" name="Shape 56"/>
          <p:cNvSpPr/>
          <p:nvPr/>
        </p:nvSpPr>
        <p:spPr>
          <a:xfrm>
            <a:off x="7300020" y="4886325"/>
            <a:ext cx="4514850" cy="1590675"/>
          </a:xfrm>
          <a:custGeom>
            <a:avLst/>
            <a:gdLst/>
            <a:ahLst/>
            <a:cxnLst/>
            <a:rect l="l" t="t" r="r" b="b"/>
            <a:pathLst>
              <a:path w="4514850" h="1590675">
                <a:moveTo>
                  <a:pt x="76193" y="0"/>
                </a:moveTo>
                <a:lnTo>
                  <a:pt x="4438657" y="0"/>
                </a:lnTo>
                <a:cubicBezTo>
                  <a:pt x="4480737" y="0"/>
                  <a:pt x="4514850" y="34113"/>
                  <a:pt x="4514850" y="76193"/>
                </a:cubicBezTo>
                <a:lnTo>
                  <a:pt x="4514850" y="1514482"/>
                </a:lnTo>
                <a:cubicBezTo>
                  <a:pt x="4514850" y="1556562"/>
                  <a:pt x="4480737" y="1590675"/>
                  <a:pt x="4438657" y="1590675"/>
                </a:cubicBezTo>
                <a:lnTo>
                  <a:pt x="76193" y="1590675"/>
                </a:lnTo>
                <a:cubicBezTo>
                  <a:pt x="34113" y="1590675"/>
                  <a:pt x="0" y="1556562"/>
                  <a:pt x="0" y="1514482"/>
                </a:cubicBezTo>
                <a:lnTo>
                  <a:pt x="0" y="76193"/>
                </a:lnTo>
                <a:cubicBezTo>
                  <a:pt x="0" y="34141"/>
                  <a:pt x="34141" y="0"/>
                  <a:pt x="76193" y="0"/>
                </a:cubicBezTo>
                <a:close/>
              </a:path>
            </a:pathLst>
          </a:custGeom>
          <a:solidFill>
            <a:srgbClr val="34495E"/>
          </a:solidFill>
        </p:spPr>
      </p:sp>
      <p:sp>
        <p:nvSpPr>
          <p:cNvPr id="59" name="Shape 57"/>
          <p:cNvSpPr/>
          <p:nvPr/>
        </p:nvSpPr>
        <p:spPr>
          <a:xfrm>
            <a:off x="7471470" y="5076825"/>
            <a:ext cx="152400" cy="152400"/>
          </a:xfrm>
          <a:custGeom>
            <a:avLst/>
            <a:gdLst/>
            <a:ahLst/>
            <a:cxnLst/>
            <a:rect l="l" t="t" r="r" b="b"/>
            <a:pathLst>
              <a:path w="152400" h="152400">
                <a:moveTo>
                  <a:pt x="9525" y="9525"/>
                </a:moveTo>
                <a:cubicBezTo>
                  <a:pt x="14794" y="9525"/>
                  <a:pt x="19050" y="13781"/>
                  <a:pt x="19050" y="19050"/>
                </a:cubicBezTo>
                <a:lnTo>
                  <a:pt x="19050" y="119062"/>
                </a:lnTo>
                <a:cubicBezTo>
                  <a:pt x="19050" y="121682"/>
                  <a:pt x="21193" y="123825"/>
                  <a:pt x="23813" y="123825"/>
                </a:cubicBezTo>
                <a:lnTo>
                  <a:pt x="142875" y="123825"/>
                </a:lnTo>
                <a:cubicBezTo>
                  <a:pt x="148144" y="123825"/>
                  <a:pt x="152400" y="128081"/>
                  <a:pt x="152400" y="133350"/>
                </a:cubicBezTo>
                <a:cubicBezTo>
                  <a:pt x="152400" y="138619"/>
                  <a:pt x="148144" y="142875"/>
                  <a:pt x="142875" y="142875"/>
                </a:cubicBezTo>
                <a:lnTo>
                  <a:pt x="23813" y="142875"/>
                </a:lnTo>
                <a:cubicBezTo>
                  <a:pt x="10656" y="142875"/>
                  <a:pt x="0" y="132219"/>
                  <a:pt x="0" y="119062"/>
                </a:cubicBezTo>
                <a:lnTo>
                  <a:pt x="0" y="19050"/>
                </a:lnTo>
                <a:cubicBezTo>
                  <a:pt x="0" y="13781"/>
                  <a:pt x="4256" y="9525"/>
                  <a:pt x="9525" y="9525"/>
                </a:cubicBezTo>
                <a:close/>
                <a:moveTo>
                  <a:pt x="38100" y="28575"/>
                </a:moveTo>
                <a:cubicBezTo>
                  <a:pt x="38100" y="23306"/>
                  <a:pt x="42356" y="19050"/>
                  <a:pt x="47625" y="19050"/>
                </a:cubicBezTo>
                <a:lnTo>
                  <a:pt x="104775" y="19050"/>
                </a:lnTo>
                <a:cubicBezTo>
                  <a:pt x="110044" y="19050"/>
                  <a:pt x="114300" y="23306"/>
                  <a:pt x="114300" y="28575"/>
                </a:cubicBezTo>
                <a:cubicBezTo>
                  <a:pt x="114300" y="33844"/>
                  <a:pt x="110044" y="38100"/>
                  <a:pt x="104775" y="38100"/>
                </a:cubicBezTo>
                <a:lnTo>
                  <a:pt x="47625" y="38100"/>
                </a:lnTo>
                <a:cubicBezTo>
                  <a:pt x="42356" y="38100"/>
                  <a:pt x="38100" y="33844"/>
                  <a:pt x="38100" y="28575"/>
                </a:cubicBezTo>
                <a:close/>
                <a:moveTo>
                  <a:pt x="47625" y="52388"/>
                </a:moveTo>
                <a:lnTo>
                  <a:pt x="85725" y="52388"/>
                </a:lnTo>
                <a:cubicBezTo>
                  <a:pt x="90994" y="52388"/>
                  <a:pt x="95250" y="56644"/>
                  <a:pt x="95250" y="61912"/>
                </a:cubicBezTo>
                <a:cubicBezTo>
                  <a:pt x="95250" y="67181"/>
                  <a:pt x="90994" y="71438"/>
                  <a:pt x="85725" y="71438"/>
                </a:cubicBezTo>
                <a:lnTo>
                  <a:pt x="47625" y="71438"/>
                </a:lnTo>
                <a:cubicBezTo>
                  <a:pt x="42356" y="71438"/>
                  <a:pt x="38100" y="67181"/>
                  <a:pt x="38100" y="61912"/>
                </a:cubicBezTo>
                <a:cubicBezTo>
                  <a:pt x="38100" y="56644"/>
                  <a:pt x="42356" y="52388"/>
                  <a:pt x="47625" y="52388"/>
                </a:cubicBezTo>
                <a:close/>
                <a:moveTo>
                  <a:pt x="47625" y="85725"/>
                </a:moveTo>
                <a:lnTo>
                  <a:pt x="123825" y="85725"/>
                </a:lnTo>
                <a:cubicBezTo>
                  <a:pt x="129094" y="85725"/>
                  <a:pt x="133350" y="89981"/>
                  <a:pt x="133350" y="95250"/>
                </a:cubicBezTo>
                <a:cubicBezTo>
                  <a:pt x="133350" y="100519"/>
                  <a:pt x="129094" y="104775"/>
                  <a:pt x="123825" y="104775"/>
                </a:cubicBezTo>
                <a:lnTo>
                  <a:pt x="47625" y="104775"/>
                </a:lnTo>
                <a:cubicBezTo>
                  <a:pt x="42356" y="104775"/>
                  <a:pt x="38100" y="100519"/>
                  <a:pt x="38100" y="95250"/>
                </a:cubicBezTo>
                <a:cubicBezTo>
                  <a:pt x="38100" y="89981"/>
                  <a:pt x="42356" y="85725"/>
                  <a:pt x="47625" y="85725"/>
                </a:cubicBezTo>
                <a:close/>
              </a:path>
            </a:pathLst>
          </a:custGeom>
          <a:solidFill>
            <a:srgbClr val="16A085"/>
          </a:solidFill>
        </p:spPr>
      </p:sp>
      <p:sp>
        <p:nvSpPr>
          <p:cNvPr id="60" name="Text 58"/>
          <p:cNvSpPr/>
          <p:nvPr/>
        </p:nvSpPr>
        <p:spPr>
          <a:xfrm>
            <a:off x="7642920" y="5038725"/>
            <a:ext cx="4095750" cy="228600"/>
          </a:xfrm>
          <a:prstGeom prst="rect">
            <a:avLst/>
          </a:prstGeom>
          <a:noFill/>
        </p:spPr>
        <p:txBody>
          <a:bodyPr wrap="square" lIns="0" tIns="0" rIns="0" bIns="0" rtlCol="0" anchor="ctr"/>
          <a:lstStyle/>
          <a:p>
            <a:pPr>
              <a:lnSpc>
                <a:spcPct val="130000"/>
              </a:lnSpc>
            </a:pPr>
            <a:r>
              <a:rPr lang="en-US" sz="1200" b="1" dirty="0">
                <a:solidFill>
                  <a:srgbClr val="ECF0F1"/>
                </a:solidFill>
                <a:latin typeface="Liter" panose="02000503030000020004" pitchFamily="34" charset="0"/>
                <a:ea typeface="Liter" panose="02000503030000020004" pitchFamily="34" charset="-122"/>
                <a:cs typeface="Liter" panose="02000503030000020004" pitchFamily="34" charset="-120"/>
              </a:rPr>
              <a:t>Indicateurs Clés</a:t>
            </a:r>
            <a:endParaRPr lang="en-US" sz="1600" dirty="0"/>
          </a:p>
        </p:txBody>
      </p:sp>
      <p:sp>
        <p:nvSpPr>
          <p:cNvPr id="61" name="Shape 59"/>
          <p:cNvSpPr/>
          <p:nvPr/>
        </p:nvSpPr>
        <p:spPr>
          <a:xfrm>
            <a:off x="7452420" y="5538788"/>
            <a:ext cx="4210050" cy="9525"/>
          </a:xfrm>
          <a:custGeom>
            <a:avLst/>
            <a:gdLst/>
            <a:ahLst/>
            <a:cxnLst/>
            <a:rect l="l" t="t" r="r" b="b"/>
            <a:pathLst>
              <a:path w="4210050" h="9525">
                <a:moveTo>
                  <a:pt x="0" y="0"/>
                </a:moveTo>
                <a:lnTo>
                  <a:pt x="4210050" y="0"/>
                </a:lnTo>
                <a:lnTo>
                  <a:pt x="4210050" y="9525"/>
                </a:lnTo>
                <a:lnTo>
                  <a:pt x="0" y="9525"/>
                </a:lnTo>
                <a:lnTo>
                  <a:pt x="0" y="0"/>
                </a:lnTo>
                <a:close/>
              </a:path>
            </a:pathLst>
          </a:custGeom>
          <a:solidFill>
            <a:srgbClr val="ECF0F1">
              <a:alpha val="20000"/>
            </a:srgbClr>
          </a:solidFill>
        </p:spPr>
      </p:sp>
      <p:sp>
        <p:nvSpPr>
          <p:cNvPr id="62" name="Text 60"/>
          <p:cNvSpPr/>
          <p:nvPr/>
        </p:nvSpPr>
        <p:spPr>
          <a:xfrm>
            <a:off x="7452420" y="5343525"/>
            <a:ext cx="876300"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Longueur réseau</a:t>
            </a:r>
            <a:endParaRPr lang="en-US" sz="1600" dirty="0"/>
          </a:p>
        </p:txBody>
      </p:sp>
      <p:sp>
        <p:nvSpPr>
          <p:cNvPr id="63" name="Text 61"/>
          <p:cNvSpPr/>
          <p:nvPr/>
        </p:nvSpPr>
        <p:spPr>
          <a:xfrm>
            <a:off x="10541198" y="5343525"/>
            <a:ext cx="117157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~850 000 km (France)</a:t>
            </a:r>
            <a:endParaRPr lang="en-US" sz="1600" dirty="0"/>
          </a:p>
        </p:txBody>
      </p:sp>
      <p:sp>
        <p:nvSpPr>
          <p:cNvPr id="64" name="Shape 62"/>
          <p:cNvSpPr/>
          <p:nvPr/>
        </p:nvSpPr>
        <p:spPr>
          <a:xfrm>
            <a:off x="7452420" y="5815013"/>
            <a:ext cx="4210050" cy="9525"/>
          </a:xfrm>
          <a:custGeom>
            <a:avLst/>
            <a:gdLst/>
            <a:ahLst/>
            <a:cxnLst/>
            <a:rect l="l" t="t" r="r" b="b"/>
            <a:pathLst>
              <a:path w="4210050" h="9525">
                <a:moveTo>
                  <a:pt x="0" y="0"/>
                </a:moveTo>
                <a:lnTo>
                  <a:pt x="4210050" y="0"/>
                </a:lnTo>
                <a:lnTo>
                  <a:pt x="4210050" y="9525"/>
                </a:lnTo>
                <a:lnTo>
                  <a:pt x="0" y="9525"/>
                </a:lnTo>
                <a:lnTo>
                  <a:pt x="0" y="0"/>
                </a:lnTo>
                <a:close/>
              </a:path>
            </a:pathLst>
          </a:custGeom>
          <a:solidFill>
            <a:srgbClr val="ECF0F1">
              <a:alpha val="20000"/>
            </a:srgbClr>
          </a:solidFill>
        </p:spPr>
      </p:sp>
      <p:sp>
        <p:nvSpPr>
          <p:cNvPr id="65" name="Text 63"/>
          <p:cNvSpPr/>
          <p:nvPr/>
        </p:nvSpPr>
        <p:spPr>
          <a:xfrm>
            <a:off x="7452420" y="5619750"/>
            <a:ext cx="866775"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Pertes en réseau</a:t>
            </a:r>
            <a:endParaRPr lang="en-US" sz="1600" dirty="0"/>
          </a:p>
        </p:txBody>
      </p:sp>
      <p:sp>
        <p:nvSpPr>
          <p:cNvPr id="66" name="Text 64"/>
          <p:cNvSpPr/>
          <p:nvPr/>
        </p:nvSpPr>
        <p:spPr>
          <a:xfrm>
            <a:off x="10734229" y="5619750"/>
            <a:ext cx="98107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~20% en moyenne</a:t>
            </a:r>
            <a:endParaRPr lang="en-US" sz="1600" dirty="0"/>
          </a:p>
        </p:txBody>
      </p:sp>
      <p:sp>
        <p:nvSpPr>
          <p:cNvPr id="67" name="Shape 65"/>
          <p:cNvSpPr/>
          <p:nvPr/>
        </p:nvSpPr>
        <p:spPr>
          <a:xfrm>
            <a:off x="7452420" y="6091238"/>
            <a:ext cx="4210050" cy="9525"/>
          </a:xfrm>
          <a:custGeom>
            <a:avLst/>
            <a:gdLst/>
            <a:ahLst/>
            <a:cxnLst/>
            <a:rect l="l" t="t" r="r" b="b"/>
            <a:pathLst>
              <a:path w="4210050" h="9525">
                <a:moveTo>
                  <a:pt x="0" y="0"/>
                </a:moveTo>
                <a:lnTo>
                  <a:pt x="4210050" y="0"/>
                </a:lnTo>
                <a:lnTo>
                  <a:pt x="4210050" y="9525"/>
                </a:lnTo>
                <a:lnTo>
                  <a:pt x="0" y="9525"/>
                </a:lnTo>
                <a:lnTo>
                  <a:pt x="0" y="0"/>
                </a:lnTo>
                <a:close/>
              </a:path>
            </a:pathLst>
          </a:custGeom>
          <a:solidFill>
            <a:srgbClr val="ECF0F1">
              <a:alpha val="20000"/>
            </a:srgbClr>
          </a:solidFill>
        </p:spPr>
      </p:sp>
      <p:sp>
        <p:nvSpPr>
          <p:cNvPr id="68" name="Text 66"/>
          <p:cNvSpPr/>
          <p:nvPr/>
        </p:nvSpPr>
        <p:spPr>
          <a:xfrm>
            <a:off x="7452420" y="5895975"/>
            <a:ext cx="1304925"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Consommation moyenne</a:t>
            </a:r>
            <a:endParaRPr lang="en-US" sz="1600" dirty="0"/>
          </a:p>
        </p:txBody>
      </p:sp>
      <p:sp>
        <p:nvSpPr>
          <p:cNvPr id="69" name="Text 67"/>
          <p:cNvSpPr/>
          <p:nvPr/>
        </p:nvSpPr>
        <p:spPr>
          <a:xfrm>
            <a:off x="11038731" y="5895975"/>
            <a:ext cx="67627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~150 L/j/hab</a:t>
            </a:r>
            <a:endParaRPr lang="en-US" sz="1600" dirty="0"/>
          </a:p>
        </p:txBody>
      </p:sp>
      <p:sp>
        <p:nvSpPr>
          <p:cNvPr id="70" name="Text 68"/>
          <p:cNvSpPr/>
          <p:nvPr/>
        </p:nvSpPr>
        <p:spPr>
          <a:xfrm>
            <a:off x="7452420" y="6172200"/>
            <a:ext cx="1257300" cy="152400"/>
          </a:xfrm>
          <a:prstGeom prst="rect">
            <a:avLst/>
          </a:prstGeom>
          <a:noFill/>
        </p:spPr>
        <p:txBody>
          <a:bodyPr wrap="square" lIns="0" tIns="0" rIns="0" bIns="0" rtlCol="0" anchor="ctr"/>
          <a:lstStyle/>
          <a:p>
            <a:pPr>
              <a:lnSpc>
                <a:spcPct val="110000"/>
              </a:lnSpc>
            </a:pP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Taux de renouvellement</a:t>
            </a:r>
            <a:endParaRPr lang="en-US" sz="1600" dirty="0"/>
          </a:p>
        </p:txBody>
      </p:sp>
      <p:sp>
        <p:nvSpPr>
          <p:cNvPr id="71" name="Text 69"/>
          <p:cNvSpPr/>
          <p:nvPr/>
        </p:nvSpPr>
        <p:spPr>
          <a:xfrm>
            <a:off x="11303645" y="6172200"/>
            <a:ext cx="409575" cy="152400"/>
          </a:xfrm>
          <a:prstGeom prst="rect">
            <a:avLst/>
          </a:prstGeom>
          <a:noFill/>
        </p:spPr>
        <p:txBody>
          <a:bodyPr wrap="square" lIns="0" tIns="0" rIns="0" bIns="0" rtlCol="0" anchor="ctr"/>
          <a:lstStyle/>
          <a:p>
            <a:pPr>
              <a:lnSpc>
                <a:spcPct val="110000"/>
              </a:lnSpc>
            </a:pPr>
            <a:r>
              <a:rPr lang="en-US" sz="900" b="1"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164 ans</a:t>
            </a:r>
            <a:endParaRPr lang="en-US" sz="1600"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6F7"/>
        </a:solidFill>
        <a:effectLst/>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p:spPr>
        <p:txBody>
          <a:bodyPr wrap="square" lIns="0" tIns="0" rIns="0" bIns="0" rtlCol="0" anchor="ctr"/>
          <a:lstStyle/>
          <a:p>
            <a:pPr>
              <a:lnSpc>
                <a:spcPct val="120000"/>
              </a:lnSpc>
            </a:pPr>
            <a:r>
              <a:rPr lang="en-US" sz="1050" b="1" kern="0" spc="105" dirty="0">
                <a:solidFill>
                  <a:srgbClr val="16A085"/>
                </a:solidFill>
                <a:latin typeface="Quattrocento Sans" panose="020B0502050000020003" pitchFamily="34" charset="0"/>
                <a:ea typeface="Quattrocento Sans" panose="020B0502050000020003" pitchFamily="34" charset="-122"/>
                <a:cs typeface="Quattrocento Sans" panose="020B0502050000020003" pitchFamily="34" charset="-120"/>
              </a:rPr>
              <a:t>02 | Innovations</a:t>
            </a:r>
            <a:endParaRPr lang="en-US" sz="1600" dirty="0"/>
          </a:p>
        </p:txBody>
      </p:sp>
      <p:sp>
        <p:nvSpPr>
          <p:cNvPr id="3" name="Text 1"/>
          <p:cNvSpPr/>
          <p:nvPr/>
        </p:nvSpPr>
        <p:spPr>
          <a:xfrm>
            <a:off x="381000" y="647700"/>
            <a:ext cx="11601450" cy="381000"/>
          </a:xfrm>
          <a:prstGeom prst="rect">
            <a:avLst/>
          </a:prstGeom>
          <a:noFill/>
        </p:spPr>
        <p:txBody>
          <a:bodyPr wrap="square" lIns="0" tIns="0" rIns="0" bIns="0" rtlCol="0" anchor="ctr"/>
          <a:lstStyle/>
          <a:p>
            <a:pPr>
              <a:lnSpc>
                <a:spcPct val="90000"/>
              </a:lnSpc>
            </a:pPr>
            <a:r>
              <a:rPr lang="en-US" sz="2700" b="1" dirty="0">
                <a:solidFill>
                  <a:srgbClr val="34495E"/>
                </a:solidFill>
                <a:latin typeface="Liter" panose="02000503030000020004" pitchFamily="34" charset="0"/>
                <a:ea typeface="Liter" panose="02000503030000020004" pitchFamily="34" charset="-122"/>
                <a:cs typeface="Liter" panose="02000503030000020004" pitchFamily="34" charset="-120"/>
              </a:rPr>
              <a:t>Défis et Solutions pour les Réseaux AEP</a:t>
            </a:r>
            <a:endParaRPr lang="en-US" sz="1600" dirty="0"/>
          </a:p>
        </p:txBody>
      </p:sp>
      <p:sp>
        <p:nvSpPr>
          <p:cNvPr id="4" name="Shape 2"/>
          <p:cNvSpPr/>
          <p:nvPr/>
        </p:nvSpPr>
        <p:spPr>
          <a:xfrm>
            <a:off x="381000" y="1143000"/>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16A085"/>
          </a:solidFill>
        </p:spPr>
      </p:sp>
      <p:sp>
        <p:nvSpPr>
          <p:cNvPr id="5" name="Shape 3"/>
          <p:cNvSpPr/>
          <p:nvPr/>
        </p:nvSpPr>
        <p:spPr>
          <a:xfrm>
            <a:off x="400050" y="1333500"/>
            <a:ext cx="5619750" cy="2952750"/>
          </a:xfrm>
          <a:custGeom>
            <a:avLst/>
            <a:gdLst/>
            <a:ahLst/>
            <a:cxnLst/>
            <a:rect l="l" t="t" r="r" b="b"/>
            <a:pathLst>
              <a:path w="5619750" h="2952750">
                <a:moveTo>
                  <a:pt x="38100" y="0"/>
                </a:moveTo>
                <a:lnTo>
                  <a:pt x="5543540" y="0"/>
                </a:lnTo>
                <a:cubicBezTo>
                  <a:pt x="5585629" y="0"/>
                  <a:pt x="5619750" y="34121"/>
                  <a:pt x="5619750" y="76210"/>
                </a:cubicBezTo>
                <a:lnTo>
                  <a:pt x="5619750" y="2876540"/>
                </a:lnTo>
                <a:cubicBezTo>
                  <a:pt x="5619750" y="2918629"/>
                  <a:pt x="5585629" y="2952750"/>
                  <a:pt x="5543540" y="2952750"/>
                </a:cubicBezTo>
                <a:lnTo>
                  <a:pt x="38100" y="2952750"/>
                </a:lnTo>
                <a:cubicBezTo>
                  <a:pt x="17072" y="2952750"/>
                  <a:pt x="0" y="2935678"/>
                  <a:pt x="0" y="2914650"/>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6" name="Shape 4"/>
          <p:cNvSpPr/>
          <p:nvPr/>
        </p:nvSpPr>
        <p:spPr>
          <a:xfrm>
            <a:off x="400050" y="1333500"/>
            <a:ext cx="38100" cy="2952750"/>
          </a:xfrm>
          <a:custGeom>
            <a:avLst/>
            <a:gdLst/>
            <a:ahLst/>
            <a:cxnLst/>
            <a:rect l="l" t="t" r="r" b="b"/>
            <a:pathLst>
              <a:path w="38100" h="2952750">
                <a:moveTo>
                  <a:pt x="38100" y="0"/>
                </a:moveTo>
                <a:lnTo>
                  <a:pt x="38100" y="0"/>
                </a:lnTo>
                <a:lnTo>
                  <a:pt x="38100" y="2952750"/>
                </a:lnTo>
                <a:lnTo>
                  <a:pt x="38100" y="2952750"/>
                </a:lnTo>
                <a:cubicBezTo>
                  <a:pt x="17072" y="2952750"/>
                  <a:pt x="0" y="2935678"/>
                  <a:pt x="0" y="2914650"/>
                </a:cubicBezTo>
                <a:lnTo>
                  <a:pt x="0" y="38100"/>
                </a:lnTo>
                <a:cubicBezTo>
                  <a:pt x="0" y="17072"/>
                  <a:pt x="17072" y="0"/>
                  <a:pt x="38100" y="0"/>
                </a:cubicBezTo>
                <a:close/>
              </a:path>
            </a:pathLst>
          </a:custGeom>
          <a:solidFill>
            <a:srgbClr val="34495E"/>
          </a:solidFill>
        </p:spPr>
      </p:sp>
      <p:sp>
        <p:nvSpPr>
          <p:cNvPr id="7" name="Shape 5"/>
          <p:cNvSpPr/>
          <p:nvPr/>
        </p:nvSpPr>
        <p:spPr>
          <a:xfrm>
            <a:off x="595313" y="1533525"/>
            <a:ext cx="171450" cy="171450"/>
          </a:xfrm>
          <a:custGeom>
            <a:avLst/>
            <a:gdLst/>
            <a:ahLst/>
            <a:cxnLst/>
            <a:rect l="l" t="t" r="r" b="b"/>
            <a:pathLst>
              <a:path w="171450" h="171450">
                <a:moveTo>
                  <a:pt x="85725" y="171450"/>
                </a:moveTo>
                <a:cubicBezTo>
                  <a:pt x="133038" y="171450"/>
                  <a:pt x="171450" y="133038"/>
                  <a:pt x="171450" y="85725"/>
                </a:cubicBezTo>
                <a:cubicBezTo>
                  <a:pt x="171450" y="38412"/>
                  <a:pt x="133038" y="0"/>
                  <a:pt x="85725" y="0"/>
                </a:cubicBezTo>
                <a:cubicBezTo>
                  <a:pt x="38412" y="0"/>
                  <a:pt x="0" y="38412"/>
                  <a:pt x="0" y="85725"/>
                </a:cubicBezTo>
                <a:cubicBezTo>
                  <a:pt x="0" y="133038"/>
                  <a:pt x="38412" y="171450"/>
                  <a:pt x="85725" y="171450"/>
                </a:cubicBezTo>
                <a:close/>
                <a:moveTo>
                  <a:pt x="85725" y="45541"/>
                </a:moveTo>
                <a:cubicBezTo>
                  <a:pt x="90179" y="45541"/>
                  <a:pt x="93762" y="49124"/>
                  <a:pt x="93762" y="53578"/>
                </a:cubicBezTo>
                <a:lnTo>
                  <a:pt x="93762" y="91083"/>
                </a:lnTo>
                <a:cubicBezTo>
                  <a:pt x="93762" y="95536"/>
                  <a:pt x="90179" y="99120"/>
                  <a:pt x="85725" y="99120"/>
                </a:cubicBezTo>
                <a:cubicBezTo>
                  <a:pt x="81271" y="99120"/>
                  <a:pt x="77688" y="95536"/>
                  <a:pt x="77688" y="91083"/>
                </a:cubicBezTo>
                <a:lnTo>
                  <a:pt x="77688" y="53578"/>
                </a:lnTo>
                <a:cubicBezTo>
                  <a:pt x="77688" y="49124"/>
                  <a:pt x="81271" y="45541"/>
                  <a:pt x="85725" y="45541"/>
                </a:cubicBezTo>
                <a:close/>
                <a:moveTo>
                  <a:pt x="76784" y="117872"/>
                </a:moveTo>
                <a:cubicBezTo>
                  <a:pt x="76581" y="114553"/>
                  <a:pt x="78236" y="111396"/>
                  <a:pt x="81081" y="109675"/>
                </a:cubicBezTo>
                <a:cubicBezTo>
                  <a:pt x="83926" y="107954"/>
                  <a:pt x="87491" y="107954"/>
                  <a:pt x="90336" y="109675"/>
                </a:cubicBezTo>
                <a:cubicBezTo>
                  <a:pt x="93181" y="111396"/>
                  <a:pt x="94836" y="114553"/>
                  <a:pt x="94632" y="117872"/>
                </a:cubicBezTo>
                <a:cubicBezTo>
                  <a:pt x="94836" y="121191"/>
                  <a:pt x="93181" y="124348"/>
                  <a:pt x="90336" y="126069"/>
                </a:cubicBezTo>
                <a:cubicBezTo>
                  <a:pt x="87491" y="127790"/>
                  <a:pt x="83926" y="127790"/>
                  <a:pt x="81081" y="126069"/>
                </a:cubicBezTo>
                <a:cubicBezTo>
                  <a:pt x="78236" y="124348"/>
                  <a:pt x="76581" y="121191"/>
                  <a:pt x="76784" y="117872"/>
                </a:cubicBezTo>
                <a:close/>
              </a:path>
            </a:pathLst>
          </a:custGeom>
          <a:solidFill>
            <a:srgbClr val="34495E"/>
          </a:solidFill>
        </p:spPr>
      </p:sp>
      <p:sp>
        <p:nvSpPr>
          <p:cNvPr id="8" name="Text 6"/>
          <p:cNvSpPr/>
          <p:nvPr/>
        </p:nvSpPr>
        <p:spPr>
          <a:xfrm>
            <a:off x="790575" y="1485900"/>
            <a:ext cx="5162550"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Problématiques Majeures</a:t>
            </a:r>
            <a:endParaRPr lang="en-US" sz="1600" dirty="0"/>
          </a:p>
        </p:txBody>
      </p:sp>
      <p:sp>
        <p:nvSpPr>
          <p:cNvPr id="9" name="Shape 7"/>
          <p:cNvSpPr/>
          <p:nvPr/>
        </p:nvSpPr>
        <p:spPr>
          <a:xfrm>
            <a:off x="571500" y="1866900"/>
            <a:ext cx="5295900" cy="828675"/>
          </a:xfrm>
          <a:custGeom>
            <a:avLst/>
            <a:gdLst/>
            <a:ahLst/>
            <a:cxnLst/>
            <a:rect l="l" t="t" r="r" b="b"/>
            <a:pathLst>
              <a:path w="5295900" h="828675">
                <a:moveTo>
                  <a:pt x="76197" y="0"/>
                </a:moveTo>
                <a:lnTo>
                  <a:pt x="5219703" y="0"/>
                </a:lnTo>
                <a:cubicBezTo>
                  <a:pt x="5261786" y="0"/>
                  <a:pt x="5295900" y="34114"/>
                  <a:pt x="5295900" y="76197"/>
                </a:cubicBezTo>
                <a:lnTo>
                  <a:pt x="5295900" y="752478"/>
                </a:lnTo>
                <a:cubicBezTo>
                  <a:pt x="5295900" y="794561"/>
                  <a:pt x="5261786" y="828675"/>
                  <a:pt x="5219703" y="828675"/>
                </a:cubicBezTo>
                <a:lnTo>
                  <a:pt x="76197" y="828675"/>
                </a:lnTo>
                <a:cubicBezTo>
                  <a:pt x="34114" y="828675"/>
                  <a:pt x="0" y="794561"/>
                  <a:pt x="0" y="752478"/>
                </a:cubicBezTo>
                <a:lnTo>
                  <a:pt x="0" y="76197"/>
                </a:lnTo>
                <a:cubicBezTo>
                  <a:pt x="0" y="34114"/>
                  <a:pt x="34114" y="0"/>
                  <a:pt x="76197" y="0"/>
                </a:cubicBezTo>
                <a:close/>
              </a:path>
            </a:pathLst>
          </a:custGeom>
          <a:solidFill>
            <a:srgbClr val="F4F6F7"/>
          </a:solidFill>
        </p:spPr>
      </p:sp>
      <p:sp>
        <p:nvSpPr>
          <p:cNvPr id="10" name="Shape 8"/>
          <p:cNvSpPr/>
          <p:nvPr/>
        </p:nvSpPr>
        <p:spPr>
          <a:xfrm>
            <a:off x="695325" y="2000250"/>
            <a:ext cx="171450" cy="152400"/>
          </a:xfrm>
          <a:custGeom>
            <a:avLst/>
            <a:gdLst/>
            <a:ahLst/>
            <a:cxnLst/>
            <a:rect l="l" t="t" r="r" b="b"/>
            <a:pathLst>
              <a:path w="171450" h="152400">
                <a:moveTo>
                  <a:pt x="12204" y="-7412"/>
                </a:moveTo>
                <a:cubicBezTo>
                  <a:pt x="9406" y="-10210"/>
                  <a:pt x="4882" y="-10210"/>
                  <a:pt x="2113" y="-7412"/>
                </a:cubicBezTo>
                <a:cubicBezTo>
                  <a:pt x="-655" y="-4614"/>
                  <a:pt x="-685" y="-89"/>
                  <a:pt x="2084" y="2709"/>
                </a:cubicBezTo>
                <a:lnTo>
                  <a:pt x="159246" y="159871"/>
                </a:lnTo>
                <a:cubicBezTo>
                  <a:pt x="162044" y="162669"/>
                  <a:pt x="166568" y="162669"/>
                  <a:pt x="169337" y="159871"/>
                </a:cubicBezTo>
                <a:cubicBezTo>
                  <a:pt x="172105" y="157073"/>
                  <a:pt x="172135" y="152549"/>
                  <a:pt x="169337" y="149781"/>
                </a:cubicBezTo>
                <a:lnTo>
                  <a:pt x="137993" y="118408"/>
                </a:lnTo>
                <a:cubicBezTo>
                  <a:pt x="141119" y="111323"/>
                  <a:pt x="142875" y="103495"/>
                  <a:pt x="142875" y="95250"/>
                </a:cubicBezTo>
                <a:cubicBezTo>
                  <a:pt x="142875" y="68104"/>
                  <a:pt x="104120" y="13662"/>
                  <a:pt x="93285" y="-1042"/>
                </a:cubicBezTo>
                <a:cubicBezTo>
                  <a:pt x="91529" y="-3423"/>
                  <a:pt x="88761" y="-4762"/>
                  <a:pt x="85785" y="-4762"/>
                </a:cubicBezTo>
                <a:lnTo>
                  <a:pt x="85665" y="-4762"/>
                </a:lnTo>
                <a:cubicBezTo>
                  <a:pt x="82689" y="-4762"/>
                  <a:pt x="79921" y="-3423"/>
                  <a:pt x="78165" y="-1042"/>
                </a:cubicBezTo>
                <a:cubicBezTo>
                  <a:pt x="73521" y="5269"/>
                  <a:pt x="63728" y="18871"/>
                  <a:pt x="54084" y="34498"/>
                </a:cubicBezTo>
                <a:lnTo>
                  <a:pt x="12204" y="-7412"/>
                </a:lnTo>
                <a:close/>
                <a:moveTo>
                  <a:pt x="39588" y="60365"/>
                </a:moveTo>
                <a:cubicBezTo>
                  <a:pt x="33159" y="73402"/>
                  <a:pt x="28575" y="85933"/>
                  <a:pt x="28575" y="95250"/>
                </a:cubicBezTo>
                <a:cubicBezTo>
                  <a:pt x="28575" y="126802"/>
                  <a:pt x="54173" y="152400"/>
                  <a:pt x="85725" y="152400"/>
                </a:cubicBezTo>
                <a:cubicBezTo>
                  <a:pt x="98643" y="152400"/>
                  <a:pt x="110550" y="148114"/>
                  <a:pt x="120104" y="140910"/>
                </a:cubicBezTo>
                <a:lnTo>
                  <a:pt x="39588" y="60365"/>
                </a:lnTo>
                <a:close/>
              </a:path>
            </a:pathLst>
          </a:custGeom>
          <a:solidFill>
            <a:srgbClr val="34495E"/>
          </a:solidFill>
        </p:spPr>
      </p:sp>
      <p:sp>
        <p:nvSpPr>
          <p:cNvPr id="11" name="Text 9"/>
          <p:cNvSpPr/>
          <p:nvPr/>
        </p:nvSpPr>
        <p:spPr>
          <a:xfrm>
            <a:off x="952500" y="1981200"/>
            <a:ext cx="9334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Fuites et Pertes</a:t>
            </a:r>
            <a:endParaRPr lang="en-US" sz="1600" dirty="0"/>
          </a:p>
        </p:txBody>
      </p:sp>
      <p:sp>
        <p:nvSpPr>
          <p:cNvPr id="12" name="Text 10"/>
          <p:cNvSpPr/>
          <p:nvPr/>
        </p:nvSpPr>
        <p:spPr>
          <a:xfrm>
            <a:off x="685800" y="2209800"/>
            <a:ext cx="5124450" cy="371475"/>
          </a:xfrm>
          <a:prstGeom prst="rect">
            <a:avLst/>
          </a:prstGeom>
          <a:noFill/>
        </p:spPr>
        <p:txBody>
          <a:bodyPr wrap="square" lIns="0" tIns="0" rIns="0" bIns="0" rtlCol="0" anchor="ctr"/>
          <a:lstStyle/>
          <a:p>
            <a:pPr>
              <a:lnSpc>
                <a:spcPct val="14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Réseaux vétustes, corrosion, joints défectueux. </a:t>
            </a: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20% de l'eau produite</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est perdue en moyenne nationale.</a:t>
            </a:r>
            <a:endParaRPr lang="en-US" sz="1600" dirty="0"/>
          </a:p>
        </p:txBody>
      </p:sp>
      <p:sp>
        <p:nvSpPr>
          <p:cNvPr id="13" name="Shape 11"/>
          <p:cNvSpPr/>
          <p:nvPr/>
        </p:nvSpPr>
        <p:spPr>
          <a:xfrm>
            <a:off x="571500" y="2771775"/>
            <a:ext cx="5295900" cy="647700"/>
          </a:xfrm>
          <a:custGeom>
            <a:avLst/>
            <a:gdLst/>
            <a:ahLst/>
            <a:cxnLst/>
            <a:rect l="l" t="t" r="r" b="b"/>
            <a:pathLst>
              <a:path w="5295900" h="647700">
                <a:moveTo>
                  <a:pt x="76202" y="0"/>
                </a:moveTo>
                <a:lnTo>
                  <a:pt x="5219698" y="0"/>
                </a:lnTo>
                <a:cubicBezTo>
                  <a:pt x="5261783" y="0"/>
                  <a:pt x="5295900" y="34117"/>
                  <a:pt x="5295900" y="76202"/>
                </a:cubicBezTo>
                <a:lnTo>
                  <a:pt x="5295900" y="571498"/>
                </a:lnTo>
                <a:cubicBezTo>
                  <a:pt x="5295900" y="613583"/>
                  <a:pt x="5261783" y="647700"/>
                  <a:pt x="5219698" y="647700"/>
                </a:cubicBezTo>
                <a:lnTo>
                  <a:pt x="76202" y="647700"/>
                </a:lnTo>
                <a:cubicBezTo>
                  <a:pt x="34117" y="647700"/>
                  <a:pt x="0" y="613583"/>
                  <a:pt x="0" y="571498"/>
                </a:cubicBezTo>
                <a:lnTo>
                  <a:pt x="0" y="76202"/>
                </a:lnTo>
                <a:cubicBezTo>
                  <a:pt x="0" y="34117"/>
                  <a:pt x="34117" y="0"/>
                  <a:pt x="76202" y="0"/>
                </a:cubicBezTo>
                <a:close/>
              </a:path>
            </a:pathLst>
          </a:custGeom>
          <a:solidFill>
            <a:srgbClr val="F4F6F7"/>
          </a:solidFill>
        </p:spPr>
      </p:sp>
      <p:sp>
        <p:nvSpPr>
          <p:cNvPr id="14" name="Shape 12"/>
          <p:cNvSpPr/>
          <p:nvPr/>
        </p:nvSpPr>
        <p:spPr>
          <a:xfrm>
            <a:off x="695325" y="2905125"/>
            <a:ext cx="171450" cy="152400"/>
          </a:xfrm>
          <a:custGeom>
            <a:avLst/>
            <a:gdLst/>
            <a:ahLst/>
            <a:cxnLst/>
            <a:rect l="l" t="t" r="r" b="b"/>
            <a:pathLst>
              <a:path w="171450" h="152400">
                <a:moveTo>
                  <a:pt x="121444" y="4763"/>
                </a:moveTo>
                <a:cubicBezTo>
                  <a:pt x="121444" y="804"/>
                  <a:pt x="118259" y="-2381"/>
                  <a:pt x="114300" y="-2381"/>
                </a:cubicBezTo>
                <a:cubicBezTo>
                  <a:pt x="110341" y="-2381"/>
                  <a:pt x="107156" y="804"/>
                  <a:pt x="107156" y="4763"/>
                </a:cubicBezTo>
                <a:lnTo>
                  <a:pt x="107156" y="11728"/>
                </a:lnTo>
                <a:cubicBezTo>
                  <a:pt x="103019" y="13305"/>
                  <a:pt x="99149" y="15746"/>
                  <a:pt x="95786" y="19020"/>
                </a:cubicBezTo>
                <a:lnTo>
                  <a:pt x="90785" y="13990"/>
                </a:lnTo>
                <a:cubicBezTo>
                  <a:pt x="87987" y="11192"/>
                  <a:pt x="83463" y="11192"/>
                  <a:pt x="80695" y="13990"/>
                </a:cubicBezTo>
                <a:cubicBezTo>
                  <a:pt x="77926" y="16788"/>
                  <a:pt x="77897" y="21312"/>
                  <a:pt x="80695" y="24080"/>
                </a:cubicBezTo>
                <a:lnTo>
                  <a:pt x="85695" y="29081"/>
                </a:lnTo>
                <a:lnTo>
                  <a:pt x="76736" y="38040"/>
                </a:lnTo>
                <a:lnTo>
                  <a:pt x="71735" y="33040"/>
                </a:lnTo>
                <a:cubicBezTo>
                  <a:pt x="68937" y="30242"/>
                  <a:pt x="64413" y="30242"/>
                  <a:pt x="61645" y="33040"/>
                </a:cubicBezTo>
                <a:cubicBezTo>
                  <a:pt x="58876" y="35838"/>
                  <a:pt x="58847" y="40362"/>
                  <a:pt x="61645" y="43130"/>
                </a:cubicBezTo>
                <a:lnTo>
                  <a:pt x="66645" y="48131"/>
                </a:lnTo>
                <a:cubicBezTo>
                  <a:pt x="63669" y="51108"/>
                  <a:pt x="60692" y="54084"/>
                  <a:pt x="57686" y="57090"/>
                </a:cubicBezTo>
                <a:lnTo>
                  <a:pt x="52685" y="52090"/>
                </a:lnTo>
                <a:cubicBezTo>
                  <a:pt x="49887" y="49292"/>
                  <a:pt x="45363" y="49292"/>
                  <a:pt x="42595" y="52090"/>
                </a:cubicBezTo>
                <a:cubicBezTo>
                  <a:pt x="39826" y="54888"/>
                  <a:pt x="39797" y="59412"/>
                  <a:pt x="42595" y="62180"/>
                </a:cubicBezTo>
                <a:lnTo>
                  <a:pt x="47595" y="67181"/>
                </a:lnTo>
                <a:lnTo>
                  <a:pt x="38636" y="76140"/>
                </a:lnTo>
                <a:lnTo>
                  <a:pt x="33635" y="71140"/>
                </a:lnTo>
                <a:cubicBezTo>
                  <a:pt x="30837" y="68342"/>
                  <a:pt x="26313" y="68342"/>
                  <a:pt x="23545" y="71140"/>
                </a:cubicBezTo>
                <a:cubicBezTo>
                  <a:pt x="20776" y="73938"/>
                  <a:pt x="20747" y="78462"/>
                  <a:pt x="23545" y="81230"/>
                </a:cubicBezTo>
                <a:lnTo>
                  <a:pt x="28545" y="86231"/>
                </a:lnTo>
                <a:cubicBezTo>
                  <a:pt x="25271" y="89595"/>
                  <a:pt x="22830" y="93464"/>
                  <a:pt x="21253" y="97601"/>
                </a:cubicBezTo>
                <a:lnTo>
                  <a:pt x="14288" y="97631"/>
                </a:lnTo>
                <a:cubicBezTo>
                  <a:pt x="10329" y="97631"/>
                  <a:pt x="7144" y="100816"/>
                  <a:pt x="7144" y="104775"/>
                </a:cubicBezTo>
                <a:cubicBezTo>
                  <a:pt x="7144" y="108734"/>
                  <a:pt x="10329" y="111919"/>
                  <a:pt x="14288" y="111919"/>
                </a:cubicBezTo>
                <a:lnTo>
                  <a:pt x="19139" y="111919"/>
                </a:lnTo>
                <a:cubicBezTo>
                  <a:pt x="19526" y="117366"/>
                  <a:pt x="21253" y="122753"/>
                  <a:pt x="24319" y="127516"/>
                </a:cubicBezTo>
                <a:lnTo>
                  <a:pt x="21134" y="130671"/>
                </a:lnTo>
                <a:cubicBezTo>
                  <a:pt x="18336" y="133469"/>
                  <a:pt x="18336" y="137993"/>
                  <a:pt x="21134" y="140762"/>
                </a:cubicBezTo>
                <a:cubicBezTo>
                  <a:pt x="23932" y="143530"/>
                  <a:pt x="28456" y="143560"/>
                  <a:pt x="31224" y="140762"/>
                </a:cubicBezTo>
                <a:lnTo>
                  <a:pt x="34379" y="137606"/>
                </a:lnTo>
                <a:cubicBezTo>
                  <a:pt x="39142" y="140672"/>
                  <a:pt x="44529" y="142399"/>
                  <a:pt x="49976" y="142786"/>
                </a:cubicBezTo>
                <a:lnTo>
                  <a:pt x="49976" y="147637"/>
                </a:lnTo>
                <a:cubicBezTo>
                  <a:pt x="49976" y="151596"/>
                  <a:pt x="53161" y="154781"/>
                  <a:pt x="57120" y="154781"/>
                </a:cubicBezTo>
                <a:cubicBezTo>
                  <a:pt x="61079" y="154781"/>
                  <a:pt x="64264" y="151596"/>
                  <a:pt x="64264" y="147638"/>
                </a:cubicBezTo>
                <a:lnTo>
                  <a:pt x="64264" y="140672"/>
                </a:lnTo>
                <a:cubicBezTo>
                  <a:pt x="68401" y="139095"/>
                  <a:pt x="72271" y="136654"/>
                  <a:pt x="75634" y="133380"/>
                </a:cubicBezTo>
                <a:lnTo>
                  <a:pt x="80665" y="138410"/>
                </a:lnTo>
                <a:cubicBezTo>
                  <a:pt x="83463" y="141208"/>
                  <a:pt x="87987" y="141208"/>
                  <a:pt x="90755" y="138410"/>
                </a:cubicBezTo>
                <a:cubicBezTo>
                  <a:pt x="93524" y="135612"/>
                  <a:pt x="93553" y="131088"/>
                  <a:pt x="90755" y="128320"/>
                </a:cubicBezTo>
                <a:lnTo>
                  <a:pt x="85755" y="123319"/>
                </a:lnTo>
                <a:lnTo>
                  <a:pt x="94714" y="114360"/>
                </a:lnTo>
                <a:lnTo>
                  <a:pt x="99715" y="119360"/>
                </a:lnTo>
                <a:cubicBezTo>
                  <a:pt x="102513" y="122158"/>
                  <a:pt x="107037" y="122158"/>
                  <a:pt x="109805" y="119360"/>
                </a:cubicBezTo>
                <a:cubicBezTo>
                  <a:pt x="112574" y="116562"/>
                  <a:pt x="112603" y="112038"/>
                  <a:pt x="109805" y="109270"/>
                </a:cubicBezTo>
                <a:lnTo>
                  <a:pt x="104805" y="104269"/>
                </a:lnTo>
                <a:cubicBezTo>
                  <a:pt x="107781" y="101292"/>
                  <a:pt x="110758" y="98316"/>
                  <a:pt x="113764" y="95310"/>
                </a:cubicBezTo>
                <a:lnTo>
                  <a:pt x="118765" y="100310"/>
                </a:lnTo>
                <a:cubicBezTo>
                  <a:pt x="121563" y="103108"/>
                  <a:pt x="126087" y="103108"/>
                  <a:pt x="128855" y="100310"/>
                </a:cubicBezTo>
                <a:cubicBezTo>
                  <a:pt x="131624" y="97512"/>
                  <a:pt x="131653" y="92988"/>
                  <a:pt x="128855" y="90220"/>
                </a:cubicBezTo>
                <a:lnTo>
                  <a:pt x="123855" y="85219"/>
                </a:lnTo>
                <a:lnTo>
                  <a:pt x="132814" y="76260"/>
                </a:lnTo>
                <a:lnTo>
                  <a:pt x="137815" y="81260"/>
                </a:lnTo>
                <a:cubicBezTo>
                  <a:pt x="140613" y="84058"/>
                  <a:pt x="145137" y="84058"/>
                  <a:pt x="147905" y="81260"/>
                </a:cubicBezTo>
                <a:cubicBezTo>
                  <a:pt x="150674" y="78462"/>
                  <a:pt x="150703" y="73938"/>
                  <a:pt x="147905" y="71170"/>
                </a:cubicBezTo>
                <a:lnTo>
                  <a:pt x="142905" y="66169"/>
                </a:lnTo>
                <a:cubicBezTo>
                  <a:pt x="146179" y="62805"/>
                  <a:pt x="148620" y="58936"/>
                  <a:pt x="150197" y="54799"/>
                </a:cubicBezTo>
                <a:lnTo>
                  <a:pt x="157163" y="54799"/>
                </a:lnTo>
                <a:cubicBezTo>
                  <a:pt x="161121" y="54799"/>
                  <a:pt x="164306" y="51614"/>
                  <a:pt x="164306" y="47655"/>
                </a:cubicBezTo>
                <a:cubicBezTo>
                  <a:pt x="164306" y="43696"/>
                  <a:pt x="161121" y="40511"/>
                  <a:pt x="157163" y="40511"/>
                </a:cubicBezTo>
                <a:lnTo>
                  <a:pt x="152311" y="40511"/>
                </a:lnTo>
                <a:cubicBezTo>
                  <a:pt x="151924" y="35064"/>
                  <a:pt x="150197" y="29676"/>
                  <a:pt x="147131" y="24914"/>
                </a:cubicBezTo>
                <a:lnTo>
                  <a:pt x="150316" y="21729"/>
                </a:lnTo>
                <a:cubicBezTo>
                  <a:pt x="153114" y="18931"/>
                  <a:pt x="153114" y="14407"/>
                  <a:pt x="150316" y="11638"/>
                </a:cubicBezTo>
                <a:cubicBezTo>
                  <a:pt x="147518" y="8870"/>
                  <a:pt x="142994" y="8840"/>
                  <a:pt x="140226" y="11638"/>
                </a:cubicBezTo>
                <a:lnTo>
                  <a:pt x="137041" y="14794"/>
                </a:lnTo>
                <a:cubicBezTo>
                  <a:pt x="132278" y="11728"/>
                  <a:pt x="126891" y="10001"/>
                  <a:pt x="121444" y="9614"/>
                </a:cubicBezTo>
                <a:lnTo>
                  <a:pt x="121444" y="4763"/>
                </a:lnTo>
                <a:close/>
                <a:moveTo>
                  <a:pt x="47625" y="104775"/>
                </a:moveTo>
                <a:cubicBezTo>
                  <a:pt x="47625" y="99518"/>
                  <a:pt x="51893" y="95250"/>
                  <a:pt x="57150" y="95250"/>
                </a:cubicBezTo>
                <a:cubicBezTo>
                  <a:pt x="62407" y="95250"/>
                  <a:pt x="66675" y="99518"/>
                  <a:pt x="66675" y="104775"/>
                </a:cubicBezTo>
                <a:cubicBezTo>
                  <a:pt x="66675" y="110032"/>
                  <a:pt x="62407" y="114300"/>
                  <a:pt x="57150" y="114300"/>
                </a:cubicBezTo>
                <a:cubicBezTo>
                  <a:pt x="51893" y="114300"/>
                  <a:pt x="47625" y="110032"/>
                  <a:pt x="47625" y="104775"/>
                </a:cubicBezTo>
                <a:close/>
                <a:moveTo>
                  <a:pt x="80962" y="71438"/>
                </a:moveTo>
                <a:cubicBezTo>
                  <a:pt x="86219" y="71438"/>
                  <a:pt x="90488" y="75706"/>
                  <a:pt x="90488" y="80962"/>
                </a:cubicBezTo>
                <a:cubicBezTo>
                  <a:pt x="90488" y="86219"/>
                  <a:pt x="86219" y="90488"/>
                  <a:pt x="80962" y="90488"/>
                </a:cubicBezTo>
                <a:cubicBezTo>
                  <a:pt x="75706" y="90488"/>
                  <a:pt x="71438" y="86219"/>
                  <a:pt x="71438" y="80962"/>
                </a:cubicBezTo>
                <a:cubicBezTo>
                  <a:pt x="71438" y="75706"/>
                  <a:pt x="75706" y="71438"/>
                  <a:pt x="80962" y="71438"/>
                </a:cubicBezTo>
                <a:close/>
              </a:path>
            </a:pathLst>
          </a:custGeom>
          <a:solidFill>
            <a:srgbClr val="34495E"/>
          </a:solidFill>
        </p:spPr>
      </p:sp>
      <p:sp>
        <p:nvSpPr>
          <p:cNvPr id="15" name="Text 13"/>
          <p:cNvSpPr/>
          <p:nvPr/>
        </p:nvSpPr>
        <p:spPr>
          <a:xfrm>
            <a:off x="952500" y="2886075"/>
            <a:ext cx="95250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Qualité de l'Eau</a:t>
            </a:r>
            <a:endParaRPr lang="en-US" sz="1600" dirty="0"/>
          </a:p>
        </p:txBody>
      </p:sp>
      <p:sp>
        <p:nvSpPr>
          <p:cNvPr id="16" name="Text 14"/>
          <p:cNvSpPr/>
          <p:nvPr/>
        </p:nvSpPr>
        <p:spPr>
          <a:xfrm>
            <a:off x="685800" y="3114675"/>
            <a:ext cx="5124450" cy="190500"/>
          </a:xfrm>
          <a:prstGeom prst="rect">
            <a:avLst/>
          </a:prstGeom>
          <a:noFill/>
        </p:spPr>
        <p:txBody>
          <a:bodyPr wrap="square" lIns="0" tIns="0" rIns="0" bIns="0" rtlCol="0" anchor="ctr"/>
          <a:lstStyle/>
          <a:p>
            <a:pPr>
              <a:lnSpc>
                <a:spcPct val="14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Biofilm, sédiments, remontées polluantes. Risque sanitaire lors des ruptures de canalisations.</a:t>
            </a:r>
            <a:endParaRPr lang="en-US" sz="1600" dirty="0"/>
          </a:p>
        </p:txBody>
      </p:sp>
      <p:sp>
        <p:nvSpPr>
          <p:cNvPr id="17" name="Shape 15"/>
          <p:cNvSpPr/>
          <p:nvPr/>
        </p:nvSpPr>
        <p:spPr>
          <a:xfrm>
            <a:off x="571500" y="3490913"/>
            <a:ext cx="5295900" cy="647700"/>
          </a:xfrm>
          <a:custGeom>
            <a:avLst/>
            <a:gdLst/>
            <a:ahLst/>
            <a:cxnLst/>
            <a:rect l="l" t="t" r="r" b="b"/>
            <a:pathLst>
              <a:path w="5295900" h="647700">
                <a:moveTo>
                  <a:pt x="76202" y="0"/>
                </a:moveTo>
                <a:lnTo>
                  <a:pt x="5219698" y="0"/>
                </a:lnTo>
                <a:cubicBezTo>
                  <a:pt x="5261783" y="0"/>
                  <a:pt x="5295900" y="34117"/>
                  <a:pt x="5295900" y="76202"/>
                </a:cubicBezTo>
                <a:lnTo>
                  <a:pt x="5295900" y="571498"/>
                </a:lnTo>
                <a:cubicBezTo>
                  <a:pt x="5295900" y="613583"/>
                  <a:pt x="5261783" y="647700"/>
                  <a:pt x="5219698" y="647700"/>
                </a:cubicBezTo>
                <a:lnTo>
                  <a:pt x="76202" y="647700"/>
                </a:lnTo>
                <a:cubicBezTo>
                  <a:pt x="34117" y="647700"/>
                  <a:pt x="0" y="613583"/>
                  <a:pt x="0" y="571498"/>
                </a:cubicBezTo>
                <a:lnTo>
                  <a:pt x="0" y="76202"/>
                </a:lnTo>
                <a:cubicBezTo>
                  <a:pt x="0" y="34117"/>
                  <a:pt x="34117" y="0"/>
                  <a:pt x="76202" y="0"/>
                </a:cubicBezTo>
                <a:close/>
              </a:path>
            </a:pathLst>
          </a:custGeom>
          <a:solidFill>
            <a:srgbClr val="F4F6F7"/>
          </a:solidFill>
        </p:spPr>
      </p:sp>
      <p:sp>
        <p:nvSpPr>
          <p:cNvPr id="18" name="Shape 16"/>
          <p:cNvSpPr/>
          <p:nvPr/>
        </p:nvSpPr>
        <p:spPr>
          <a:xfrm>
            <a:off x="714375" y="3624263"/>
            <a:ext cx="133350" cy="152400"/>
          </a:xfrm>
          <a:custGeom>
            <a:avLst/>
            <a:gdLst/>
            <a:ahLst/>
            <a:cxnLst/>
            <a:rect l="l" t="t" r="r" b="b"/>
            <a:pathLst>
              <a:path w="133350" h="152400">
                <a:moveTo>
                  <a:pt x="100846" y="-2947"/>
                </a:moveTo>
                <a:cubicBezTo>
                  <a:pt x="104388" y="-387"/>
                  <a:pt x="105698" y="4256"/>
                  <a:pt x="104090" y="8305"/>
                </a:cubicBezTo>
                <a:lnTo>
                  <a:pt x="80754" y="66675"/>
                </a:lnTo>
                <a:lnTo>
                  <a:pt x="123825" y="66675"/>
                </a:lnTo>
                <a:cubicBezTo>
                  <a:pt x="127843" y="66675"/>
                  <a:pt x="131415" y="69175"/>
                  <a:pt x="132784" y="72956"/>
                </a:cubicBezTo>
                <a:cubicBezTo>
                  <a:pt x="134154" y="76736"/>
                  <a:pt x="132993" y="80962"/>
                  <a:pt x="129927" y="83522"/>
                </a:cubicBezTo>
                <a:lnTo>
                  <a:pt x="44202" y="154960"/>
                </a:lnTo>
                <a:cubicBezTo>
                  <a:pt x="40838" y="157758"/>
                  <a:pt x="36046" y="157907"/>
                  <a:pt x="32504" y="155347"/>
                </a:cubicBezTo>
                <a:cubicBezTo>
                  <a:pt x="28962" y="152787"/>
                  <a:pt x="27652" y="148144"/>
                  <a:pt x="29260" y="144095"/>
                </a:cubicBezTo>
                <a:lnTo>
                  <a:pt x="52596" y="85725"/>
                </a:lnTo>
                <a:lnTo>
                  <a:pt x="9525" y="85725"/>
                </a:lnTo>
                <a:cubicBezTo>
                  <a:pt x="5507" y="85725"/>
                  <a:pt x="1935" y="83225"/>
                  <a:pt x="566" y="79444"/>
                </a:cubicBezTo>
                <a:cubicBezTo>
                  <a:pt x="-804" y="75664"/>
                  <a:pt x="357" y="71438"/>
                  <a:pt x="3423" y="68878"/>
                </a:cubicBezTo>
                <a:lnTo>
                  <a:pt x="89148" y="-2560"/>
                </a:lnTo>
                <a:cubicBezTo>
                  <a:pt x="92512" y="-5358"/>
                  <a:pt x="97304" y="-5507"/>
                  <a:pt x="100846" y="-2947"/>
                </a:cubicBezTo>
                <a:close/>
              </a:path>
            </a:pathLst>
          </a:custGeom>
          <a:solidFill>
            <a:srgbClr val="34495E"/>
          </a:solidFill>
        </p:spPr>
      </p:sp>
      <p:sp>
        <p:nvSpPr>
          <p:cNvPr id="19" name="Text 17"/>
          <p:cNvSpPr/>
          <p:nvPr/>
        </p:nvSpPr>
        <p:spPr>
          <a:xfrm>
            <a:off x="952500" y="3605213"/>
            <a:ext cx="1666875"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Consommation Énergétique</a:t>
            </a:r>
            <a:endParaRPr lang="en-US" sz="1600" dirty="0"/>
          </a:p>
        </p:txBody>
      </p:sp>
      <p:sp>
        <p:nvSpPr>
          <p:cNvPr id="20" name="Text 18"/>
          <p:cNvSpPr/>
          <p:nvPr/>
        </p:nvSpPr>
        <p:spPr>
          <a:xfrm>
            <a:off x="685800" y="3833812"/>
            <a:ext cx="5124450" cy="190500"/>
          </a:xfrm>
          <a:prstGeom prst="rect">
            <a:avLst/>
          </a:prstGeom>
          <a:noFill/>
        </p:spPr>
        <p:txBody>
          <a:bodyPr wrap="square" lIns="0" tIns="0" rIns="0" bIns="0" rtlCol="0" anchor="ctr"/>
          <a:lstStyle/>
          <a:p>
            <a:pPr>
              <a:lnSpc>
                <a:spcPct val="140000"/>
              </a:lnSpc>
            </a:pP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Pompage, traitement : </a:t>
            </a: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~0,5 kWh/m³</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en moyenne. Impact empreinte carbone.</a:t>
            </a:r>
            <a:endParaRPr lang="en-US" sz="1600" dirty="0"/>
          </a:p>
        </p:txBody>
      </p:sp>
      <p:sp>
        <p:nvSpPr>
          <p:cNvPr id="21" name="Shape 19"/>
          <p:cNvSpPr/>
          <p:nvPr/>
        </p:nvSpPr>
        <p:spPr>
          <a:xfrm>
            <a:off x="400050" y="4400550"/>
            <a:ext cx="5619750" cy="1257300"/>
          </a:xfrm>
          <a:custGeom>
            <a:avLst/>
            <a:gdLst/>
            <a:ahLst/>
            <a:cxnLst/>
            <a:rect l="l" t="t" r="r" b="b"/>
            <a:pathLst>
              <a:path w="5619750" h="1257300">
                <a:moveTo>
                  <a:pt x="38100" y="0"/>
                </a:moveTo>
                <a:lnTo>
                  <a:pt x="5543545" y="0"/>
                </a:lnTo>
                <a:cubicBezTo>
                  <a:pt x="5585632" y="0"/>
                  <a:pt x="5619750" y="34118"/>
                  <a:pt x="5619750" y="76205"/>
                </a:cubicBezTo>
                <a:lnTo>
                  <a:pt x="5619750" y="1181095"/>
                </a:lnTo>
                <a:cubicBezTo>
                  <a:pt x="5619750" y="1223182"/>
                  <a:pt x="5585632" y="1257300"/>
                  <a:pt x="5543545" y="1257300"/>
                </a:cubicBezTo>
                <a:lnTo>
                  <a:pt x="38100" y="1257300"/>
                </a:lnTo>
                <a:cubicBezTo>
                  <a:pt x="17072" y="1257300"/>
                  <a:pt x="0" y="1240228"/>
                  <a:pt x="0" y="1219200"/>
                </a:cubicBezTo>
                <a:lnTo>
                  <a:pt x="0" y="38100"/>
                </a:lnTo>
                <a:cubicBezTo>
                  <a:pt x="0" y="17072"/>
                  <a:pt x="17072" y="0"/>
                  <a:pt x="38100" y="0"/>
                </a:cubicBezTo>
                <a:close/>
              </a:path>
            </a:pathLst>
          </a:custGeom>
          <a:solidFill>
            <a:srgbClr val="16A085">
              <a:alpha val="10196"/>
            </a:srgbClr>
          </a:solidFill>
        </p:spPr>
      </p:sp>
      <p:sp>
        <p:nvSpPr>
          <p:cNvPr id="22" name="Shape 20"/>
          <p:cNvSpPr/>
          <p:nvPr/>
        </p:nvSpPr>
        <p:spPr>
          <a:xfrm>
            <a:off x="400050" y="4400550"/>
            <a:ext cx="38100" cy="1257300"/>
          </a:xfrm>
          <a:custGeom>
            <a:avLst/>
            <a:gdLst/>
            <a:ahLst/>
            <a:cxnLst/>
            <a:rect l="l" t="t" r="r" b="b"/>
            <a:pathLst>
              <a:path w="38100" h="1257300">
                <a:moveTo>
                  <a:pt x="38100" y="0"/>
                </a:moveTo>
                <a:lnTo>
                  <a:pt x="38100" y="0"/>
                </a:lnTo>
                <a:lnTo>
                  <a:pt x="38100" y="1257300"/>
                </a:lnTo>
                <a:lnTo>
                  <a:pt x="38100" y="1257300"/>
                </a:lnTo>
                <a:cubicBezTo>
                  <a:pt x="17072" y="1257300"/>
                  <a:pt x="0" y="1240228"/>
                  <a:pt x="0" y="1219200"/>
                </a:cubicBezTo>
                <a:lnTo>
                  <a:pt x="0" y="38100"/>
                </a:lnTo>
                <a:cubicBezTo>
                  <a:pt x="0" y="17072"/>
                  <a:pt x="17072" y="0"/>
                  <a:pt x="38100" y="0"/>
                </a:cubicBezTo>
                <a:close/>
              </a:path>
            </a:pathLst>
          </a:custGeom>
          <a:solidFill>
            <a:srgbClr val="16A085"/>
          </a:solidFill>
        </p:spPr>
      </p:sp>
      <p:sp>
        <p:nvSpPr>
          <p:cNvPr id="23" name="Shape 21"/>
          <p:cNvSpPr/>
          <p:nvPr/>
        </p:nvSpPr>
        <p:spPr>
          <a:xfrm>
            <a:off x="609600" y="4591050"/>
            <a:ext cx="114300" cy="152400"/>
          </a:xfrm>
          <a:custGeom>
            <a:avLst/>
            <a:gdLst/>
            <a:ahLst/>
            <a:cxnLst/>
            <a:rect l="l" t="t" r="r" b="b"/>
            <a:pathLst>
              <a:path w="114300" h="152400">
                <a:moveTo>
                  <a:pt x="87184" y="114300"/>
                </a:moveTo>
                <a:cubicBezTo>
                  <a:pt x="89356" y="107662"/>
                  <a:pt x="93702" y="101650"/>
                  <a:pt x="98614" y="96470"/>
                </a:cubicBezTo>
                <a:cubicBezTo>
                  <a:pt x="108347" y="86231"/>
                  <a:pt x="114300" y="72390"/>
                  <a:pt x="114300" y="57150"/>
                </a:cubicBezTo>
                <a:cubicBezTo>
                  <a:pt x="114300" y="25598"/>
                  <a:pt x="88702" y="0"/>
                  <a:pt x="57150" y="0"/>
                </a:cubicBezTo>
                <a:cubicBezTo>
                  <a:pt x="25598" y="0"/>
                  <a:pt x="0" y="25598"/>
                  <a:pt x="0" y="57150"/>
                </a:cubicBezTo>
                <a:cubicBezTo>
                  <a:pt x="0" y="72390"/>
                  <a:pt x="5953" y="86231"/>
                  <a:pt x="15686" y="96470"/>
                </a:cubicBezTo>
                <a:cubicBezTo>
                  <a:pt x="20598" y="101650"/>
                  <a:pt x="24973" y="107662"/>
                  <a:pt x="27116" y="114300"/>
                </a:cubicBezTo>
                <a:lnTo>
                  <a:pt x="87154" y="114300"/>
                </a:lnTo>
                <a:close/>
                <a:moveTo>
                  <a:pt x="85725" y="128588"/>
                </a:moveTo>
                <a:lnTo>
                  <a:pt x="28575" y="128588"/>
                </a:lnTo>
                <a:lnTo>
                  <a:pt x="28575" y="133350"/>
                </a:lnTo>
                <a:cubicBezTo>
                  <a:pt x="28575" y="146506"/>
                  <a:pt x="39231" y="157163"/>
                  <a:pt x="52388" y="157163"/>
                </a:cubicBezTo>
                <a:lnTo>
                  <a:pt x="61912" y="157163"/>
                </a:lnTo>
                <a:cubicBezTo>
                  <a:pt x="75069" y="157163"/>
                  <a:pt x="85725" y="146506"/>
                  <a:pt x="85725" y="133350"/>
                </a:cubicBezTo>
                <a:lnTo>
                  <a:pt x="85725" y="128588"/>
                </a:lnTo>
                <a:close/>
                <a:moveTo>
                  <a:pt x="54769" y="33338"/>
                </a:moveTo>
                <a:cubicBezTo>
                  <a:pt x="42922" y="33338"/>
                  <a:pt x="33338" y="42922"/>
                  <a:pt x="33338" y="54769"/>
                </a:cubicBezTo>
                <a:cubicBezTo>
                  <a:pt x="33338" y="58728"/>
                  <a:pt x="30153" y="61912"/>
                  <a:pt x="26194" y="61912"/>
                </a:cubicBezTo>
                <a:cubicBezTo>
                  <a:pt x="22235" y="61912"/>
                  <a:pt x="19050" y="58728"/>
                  <a:pt x="19050" y="54769"/>
                </a:cubicBezTo>
                <a:cubicBezTo>
                  <a:pt x="19050" y="35034"/>
                  <a:pt x="35034" y="19050"/>
                  <a:pt x="54769" y="19050"/>
                </a:cubicBezTo>
                <a:cubicBezTo>
                  <a:pt x="58728" y="19050"/>
                  <a:pt x="61912" y="22235"/>
                  <a:pt x="61912" y="26194"/>
                </a:cubicBezTo>
                <a:cubicBezTo>
                  <a:pt x="61912" y="30153"/>
                  <a:pt x="58728" y="33338"/>
                  <a:pt x="54769" y="33338"/>
                </a:cubicBezTo>
                <a:close/>
              </a:path>
            </a:pathLst>
          </a:custGeom>
          <a:solidFill>
            <a:srgbClr val="16A085"/>
          </a:solidFill>
        </p:spPr>
      </p:sp>
      <p:sp>
        <p:nvSpPr>
          <p:cNvPr id="24" name="Text 22"/>
          <p:cNvSpPr/>
          <p:nvPr/>
        </p:nvSpPr>
        <p:spPr>
          <a:xfrm>
            <a:off x="762000" y="4552950"/>
            <a:ext cx="5181600" cy="228600"/>
          </a:xfrm>
          <a:prstGeom prst="rect">
            <a:avLst/>
          </a:prstGeom>
          <a:noFill/>
        </p:spPr>
        <p:txBody>
          <a:bodyPr wrap="square" lIns="0" tIns="0" rIns="0" bIns="0" rtlCol="0" anchor="ctr"/>
          <a:lstStyle/>
          <a:p>
            <a:pPr>
              <a:lnSpc>
                <a:spcPct val="130000"/>
              </a:lnSpc>
            </a:pPr>
            <a:r>
              <a:rPr lang="en-US" sz="1200" b="1" dirty="0">
                <a:solidFill>
                  <a:srgbClr val="34495E"/>
                </a:solidFill>
                <a:latin typeface="Liter" panose="02000503030000020004" pitchFamily="34" charset="0"/>
                <a:ea typeface="Liter" panose="02000503030000020004" pitchFamily="34" charset="-122"/>
                <a:cs typeface="Liter" panose="02000503030000020004" pitchFamily="34" charset="-120"/>
              </a:rPr>
              <a:t>Approche Intégrée</a:t>
            </a:r>
            <a:endParaRPr lang="en-US" sz="1600" dirty="0"/>
          </a:p>
        </p:txBody>
      </p:sp>
      <p:sp>
        <p:nvSpPr>
          <p:cNvPr id="25" name="Text 23"/>
          <p:cNvSpPr/>
          <p:nvPr/>
        </p:nvSpPr>
        <p:spPr>
          <a:xfrm>
            <a:off x="571500" y="4857750"/>
            <a:ext cx="5362575" cy="647700"/>
          </a:xfrm>
          <a:prstGeom prst="rect">
            <a:avLst/>
          </a:prstGeom>
          <a:noFill/>
        </p:spPr>
        <p:txBody>
          <a:bodyPr wrap="square" lIns="0" tIns="0" rIns="0" bIns="0" rtlCol="0" anchor="ctr"/>
          <a:lstStyle/>
          <a:p>
            <a:pPr>
              <a:lnSpc>
                <a:spcPct val="140000"/>
              </a:lnSpc>
            </a:pP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La gestion durable des réseaux AEP nécessite une </a:t>
            </a:r>
            <a:r>
              <a:rPr lang="en-US" sz="105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approche systémique</a:t>
            </a:r>
            <a:r>
              <a:rPr lang="en-US" sz="105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combinant surveillance prédictive, maintenance proactive et investissements ciblés dans le renouvellement des infrastructures critiques.</a:t>
            </a:r>
            <a:endParaRPr lang="en-US" sz="1600" dirty="0"/>
          </a:p>
        </p:txBody>
      </p:sp>
      <p:sp>
        <p:nvSpPr>
          <p:cNvPr id="26" name="Shape 24"/>
          <p:cNvSpPr/>
          <p:nvPr/>
        </p:nvSpPr>
        <p:spPr>
          <a:xfrm>
            <a:off x="6191250" y="1333500"/>
            <a:ext cx="5619750" cy="3886200"/>
          </a:xfrm>
          <a:custGeom>
            <a:avLst/>
            <a:gdLst/>
            <a:ahLst/>
            <a:cxnLst/>
            <a:rect l="l" t="t" r="r" b="b"/>
            <a:pathLst>
              <a:path w="5619750" h="3886200">
                <a:moveTo>
                  <a:pt x="38100" y="0"/>
                </a:moveTo>
                <a:lnTo>
                  <a:pt x="5543542" y="0"/>
                </a:lnTo>
                <a:cubicBezTo>
                  <a:pt x="5585630" y="0"/>
                  <a:pt x="5619750" y="34120"/>
                  <a:pt x="5619750" y="76208"/>
                </a:cubicBezTo>
                <a:lnTo>
                  <a:pt x="5619750" y="3809992"/>
                </a:lnTo>
                <a:cubicBezTo>
                  <a:pt x="5619750" y="3852080"/>
                  <a:pt x="5585630" y="3886200"/>
                  <a:pt x="5543542" y="3886200"/>
                </a:cubicBezTo>
                <a:lnTo>
                  <a:pt x="38100" y="3886200"/>
                </a:lnTo>
                <a:cubicBezTo>
                  <a:pt x="17072" y="3886200"/>
                  <a:pt x="0" y="3869128"/>
                  <a:pt x="0" y="3848100"/>
                </a:cubicBezTo>
                <a:lnTo>
                  <a:pt x="0" y="38100"/>
                </a:lnTo>
                <a:cubicBezTo>
                  <a:pt x="0" y="17072"/>
                  <a:pt x="17072" y="0"/>
                  <a:pt x="38100" y="0"/>
                </a:cubicBezTo>
                <a:close/>
              </a:path>
            </a:pathLst>
          </a:custGeom>
          <a:solidFill>
            <a:srgbClr val="FFFFFF"/>
          </a:solidFill>
          <a:effectLst>
            <a:outerShdw blurRad="28575" dist="9525" dir="5400000" algn="bl" rotWithShape="0">
              <a:srgbClr val="000000">
                <a:alpha val="10196"/>
              </a:srgbClr>
            </a:outerShdw>
          </a:effectLst>
        </p:spPr>
      </p:sp>
      <p:sp>
        <p:nvSpPr>
          <p:cNvPr id="27" name="Shape 25"/>
          <p:cNvSpPr/>
          <p:nvPr/>
        </p:nvSpPr>
        <p:spPr>
          <a:xfrm>
            <a:off x="6191250" y="1333500"/>
            <a:ext cx="38100" cy="3886200"/>
          </a:xfrm>
          <a:custGeom>
            <a:avLst/>
            <a:gdLst/>
            <a:ahLst/>
            <a:cxnLst/>
            <a:rect l="l" t="t" r="r" b="b"/>
            <a:pathLst>
              <a:path w="38100" h="3886200">
                <a:moveTo>
                  <a:pt x="38100" y="0"/>
                </a:moveTo>
                <a:lnTo>
                  <a:pt x="38100" y="0"/>
                </a:lnTo>
                <a:lnTo>
                  <a:pt x="38100" y="3886200"/>
                </a:lnTo>
                <a:lnTo>
                  <a:pt x="38100" y="3886200"/>
                </a:lnTo>
                <a:cubicBezTo>
                  <a:pt x="17072" y="3886200"/>
                  <a:pt x="0" y="3869128"/>
                  <a:pt x="0" y="3848100"/>
                </a:cubicBezTo>
                <a:lnTo>
                  <a:pt x="0" y="38100"/>
                </a:lnTo>
                <a:cubicBezTo>
                  <a:pt x="0" y="17072"/>
                  <a:pt x="17072" y="0"/>
                  <a:pt x="38100" y="0"/>
                </a:cubicBezTo>
                <a:close/>
              </a:path>
            </a:pathLst>
          </a:custGeom>
          <a:solidFill>
            <a:srgbClr val="16A085"/>
          </a:solidFill>
        </p:spPr>
      </p:sp>
      <p:sp>
        <p:nvSpPr>
          <p:cNvPr id="28" name="Shape 26"/>
          <p:cNvSpPr/>
          <p:nvPr/>
        </p:nvSpPr>
        <p:spPr>
          <a:xfrm>
            <a:off x="6386513" y="1533525"/>
            <a:ext cx="171450" cy="171450"/>
          </a:xfrm>
          <a:custGeom>
            <a:avLst/>
            <a:gdLst/>
            <a:ahLst/>
            <a:cxnLst/>
            <a:rect l="l" t="t" r="r" b="b"/>
            <a:pathLst>
              <a:path w="171450" h="171450">
                <a:moveTo>
                  <a:pt x="42863" y="107156"/>
                </a:moveTo>
                <a:lnTo>
                  <a:pt x="8204" y="107156"/>
                </a:lnTo>
                <a:cubicBezTo>
                  <a:pt x="-134" y="107156"/>
                  <a:pt x="-5257" y="98081"/>
                  <a:pt x="-971" y="90915"/>
                </a:cubicBezTo>
                <a:lnTo>
                  <a:pt x="16743" y="61380"/>
                </a:lnTo>
                <a:cubicBezTo>
                  <a:pt x="19656" y="56525"/>
                  <a:pt x="24880" y="53578"/>
                  <a:pt x="30540" y="53578"/>
                </a:cubicBezTo>
                <a:lnTo>
                  <a:pt x="62352" y="53578"/>
                </a:lnTo>
                <a:cubicBezTo>
                  <a:pt x="87835" y="10414"/>
                  <a:pt x="125842" y="8238"/>
                  <a:pt x="151258" y="11955"/>
                </a:cubicBezTo>
                <a:cubicBezTo>
                  <a:pt x="155544" y="12591"/>
                  <a:pt x="158893" y="15939"/>
                  <a:pt x="159495" y="20192"/>
                </a:cubicBezTo>
                <a:cubicBezTo>
                  <a:pt x="163212" y="45608"/>
                  <a:pt x="161036" y="83615"/>
                  <a:pt x="117872" y="109098"/>
                </a:cubicBezTo>
                <a:lnTo>
                  <a:pt x="117872" y="140910"/>
                </a:lnTo>
                <a:cubicBezTo>
                  <a:pt x="117872" y="146570"/>
                  <a:pt x="114925" y="151794"/>
                  <a:pt x="110070" y="154707"/>
                </a:cubicBezTo>
                <a:lnTo>
                  <a:pt x="80535" y="172421"/>
                </a:lnTo>
                <a:cubicBezTo>
                  <a:pt x="73402" y="176707"/>
                  <a:pt x="64294" y="171550"/>
                  <a:pt x="64294" y="163246"/>
                </a:cubicBezTo>
                <a:lnTo>
                  <a:pt x="64294" y="128588"/>
                </a:lnTo>
                <a:cubicBezTo>
                  <a:pt x="64294" y="116767"/>
                  <a:pt x="54683" y="107156"/>
                  <a:pt x="42863" y="107156"/>
                </a:cubicBezTo>
                <a:lnTo>
                  <a:pt x="42829" y="107156"/>
                </a:lnTo>
                <a:close/>
                <a:moveTo>
                  <a:pt x="133945" y="53578"/>
                </a:moveTo>
                <a:cubicBezTo>
                  <a:pt x="133945" y="44707"/>
                  <a:pt x="126743" y="37505"/>
                  <a:pt x="117872" y="37505"/>
                </a:cubicBezTo>
                <a:cubicBezTo>
                  <a:pt x="109001" y="37505"/>
                  <a:pt x="101798" y="44707"/>
                  <a:pt x="101798" y="53578"/>
                </a:cubicBezTo>
                <a:cubicBezTo>
                  <a:pt x="101798" y="62449"/>
                  <a:pt x="109001" y="69652"/>
                  <a:pt x="117872" y="69652"/>
                </a:cubicBezTo>
                <a:cubicBezTo>
                  <a:pt x="126743" y="69652"/>
                  <a:pt x="133945" y="62449"/>
                  <a:pt x="133945" y="53578"/>
                </a:cubicBezTo>
                <a:close/>
              </a:path>
            </a:pathLst>
          </a:custGeom>
          <a:solidFill>
            <a:srgbClr val="16A085"/>
          </a:solidFill>
        </p:spPr>
      </p:sp>
      <p:sp>
        <p:nvSpPr>
          <p:cNvPr id="29" name="Text 27"/>
          <p:cNvSpPr/>
          <p:nvPr/>
        </p:nvSpPr>
        <p:spPr>
          <a:xfrm>
            <a:off x="6581775" y="1485900"/>
            <a:ext cx="5162550" cy="266700"/>
          </a:xfrm>
          <a:prstGeom prst="rect">
            <a:avLst/>
          </a:prstGeom>
          <a:noFill/>
        </p:spPr>
        <p:txBody>
          <a:bodyPr wrap="square" lIns="0" tIns="0" rIns="0" bIns="0" rtlCol="0" anchor="ctr"/>
          <a:lstStyle/>
          <a:p>
            <a:pPr>
              <a:lnSpc>
                <a:spcPct val="130000"/>
              </a:lnSpc>
            </a:pPr>
            <a:r>
              <a:rPr lang="en-US" sz="1350" b="1" dirty="0">
                <a:solidFill>
                  <a:srgbClr val="34495E"/>
                </a:solidFill>
                <a:latin typeface="Liter" panose="02000503030000020004" pitchFamily="34" charset="0"/>
                <a:ea typeface="Liter" panose="02000503030000020004" pitchFamily="34" charset="-122"/>
                <a:cs typeface="Liter" panose="02000503030000020004" pitchFamily="34" charset="-120"/>
              </a:rPr>
              <a:t>Solutions Innovantes</a:t>
            </a:r>
            <a:endParaRPr lang="en-US" sz="1600" dirty="0"/>
          </a:p>
        </p:txBody>
      </p:sp>
      <p:sp>
        <p:nvSpPr>
          <p:cNvPr id="30" name="Shape 28"/>
          <p:cNvSpPr/>
          <p:nvPr/>
        </p:nvSpPr>
        <p:spPr>
          <a:xfrm>
            <a:off x="6362700" y="1866900"/>
            <a:ext cx="5295900" cy="1019175"/>
          </a:xfrm>
          <a:custGeom>
            <a:avLst/>
            <a:gdLst/>
            <a:ahLst/>
            <a:cxnLst/>
            <a:rect l="l" t="t" r="r" b="b"/>
            <a:pathLst>
              <a:path w="5295900" h="1019175">
                <a:moveTo>
                  <a:pt x="76204" y="0"/>
                </a:moveTo>
                <a:lnTo>
                  <a:pt x="5219696" y="0"/>
                </a:lnTo>
                <a:cubicBezTo>
                  <a:pt x="5261782" y="0"/>
                  <a:pt x="5295900" y="34118"/>
                  <a:pt x="5295900" y="76204"/>
                </a:cubicBezTo>
                <a:lnTo>
                  <a:pt x="5295900" y="942971"/>
                </a:lnTo>
                <a:cubicBezTo>
                  <a:pt x="5295900" y="985057"/>
                  <a:pt x="5261782" y="1019175"/>
                  <a:pt x="5219696" y="1019175"/>
                </a:cubicBezTo>
                <a:lnTo>
                  <a:pt x="76204" y="1019175"/>
                </a:lnTo>
                <a:cubicBezTo>
                  <a:pt x="34118" y="1019175"/>
                  <a:pt x="0" y="985057"/>
                  <a:pt x="0" y="942971"/>
                </a:cubicBezTo>
                <a:lnTo>
                  <a:pt x="0" y="76204"/>
                </a:lnTo>
                <a:cubicBezTo>
                  <a:pt x="0" y="34146"/>
                  <a:pt x="34146" y="0"/>
                  <a:pt x="76204" y="0"/>
                </a:cubicBezTo>
                <a:close/>
              </a:path>
            </a:pathLst>
          </a:custGeom>
          <a:solidFill>
            <a:srgbClr val="F4F6F7"/>
          </a:solidFill>
        </p:spPr>
      </p:sp>
      <p:sp>
        <p:nvSpPr>
          <p:cNvPr id="31" name="Shape 29"/>
          <p:cNvSpPr/>
          <p:nvPr/>
        </p:nvSpPr>
        <p:spPr>
          <a:xfrm>
            <a:off x="6496050" y="2000250"/>
            <a:ext cx="152400" cy="152400"/>
          </a:xfrm>
          <a:custGeom>
            <a:avLst/>
            <a:gdLst/>
            <a:ahLst/>
            <a:cxnLst/>
            <a:rect l="l" t="t" r="r" b="b"/>
            <a:pathLst>
              <a:path w="152400" h="152400">
                <a:moveTo>
                  <a:pt x="19616" y="68014"/>
                </a:moveTo>
                <a:cubicBezTo>
                  <a:pt x="23574" y="40332"/>
                  <a:pt x="47417" y="19050"/>
                  <a:pt x="76200" y="19050"/>
                </a:cubicBezTo>
                <a:cubicBezTo>
                  <a:pt x="91976" y="19050"/>
                  <a:pt x="106263" y="25450"/>
                  <a:pt x="116622" y="35778"/>
                </a:cubicBezTo>
                <a:cubicBezTo>
                  <a:pt x="116681" y="35838"/>
                  <a:pt x="116741" y="35897"/>
                  <a:pt x="116800" y="35957"/>
                </a:cubicBezTo>
                <a:lnTo>
                  <a:pt x="119063" y="38100"/>
                </a:lnTo>
                <a:lnTo>
                  <a:pt x="104805" y="38100"/>
                </a:lnTo>
                <a:cubicBezTo>
                  <a:pt x="99536" y="38100"/>
                  <a:pt x="95280" y="42356"/>
                  <a:pt x="95280" y="47625"/>
                </a:cubicBezTo>
                <a:cubicBezTo>
                  <a:pt x="95280" y="52894"/>
                  <a:pt x="99536" y="57150"/>
                  <a:pt x="104805" y="57150"/>
                </a:cubicBezTo>
                <a:lnTo>
                  <a:pt x="142905" y="57150"/>
                </a:lnTo>
                <a:cubicBezTo>
                  <a:pt x="148173" y="57150"/>
                  <a:pt x="152430" y="52894"/>
                  <a:pt x="152430" y="47625"/>
                </a:cubicBezTo>
                <a:lnTo>
                  <a:pt x="152430" y="9525"/>
                </a:lnTo>
                <a:cubicBezTo>
                  <a:pt x="152430" y="4256"/>
                  <a:pt x="148173" y="0"/>
                  <a:pt x="142905" y="0"/>
                </a:cubicBezTo>
                <a:cubicBezTo>
                  <a:pt x="137636" y="0"/>
                  <a:pt x="133380" y="4256"/>
                  <a:pt x="133380" y="9525"/>
                </a:cubicBezTo>
                <a:lnTo>
                  <a:pt x="133380" y="25420"/>
                </a:lnTo>
                <a:lnTo>
                  <a:pt x="130016" y="22235"/>
                </a:lnTo>
                <a:cubicBezTo>
                  <a:pt x="116235" y="8513"/>
                  <a:pt x="97185" y="0"/>
                  <a:pt x="76200" y="0"/>
                </a:cubicBezTo>
                <a:cubicBezTo>
                  <a:pt x="37802" y="0"/>
                  <a:pt x="6042" y="28396"/>
                  <a:pt x="774" y="65336"/>
                </a:cubicBezTo>
                <a:cubicBezTo>
                  <a:pt x="30" y="70545"/>
                  <a:pt x="3631" y="75367"/>
                  <a:pt x="8840" y="76111"/>
                </a:cubicBezTo>
                <a:cubicBezTo>
                  <a:pt x="14049" y="76855"/>
                  <a:pt x="18871" y="73223"/>
                  <a:pt x="19616" y="68044"/>
                </a:cubicBezTo>
                <a:close/>
                <a:moveTo>
                  <a:pt x="151626" y="87064"/>
                </a:moveTo>
                <a:cubicBezTo>
                  <a:pt x="152370" y="81855"/>
                  <a:pt x="148739" y="77033"/>
                  <a:pt x="143560" y="76289"/>
                </a:cubicBezTo>
                <a:cubicBezTo>
                  <a:pt x="138380" y="75545"/>
                  <a:pt x="133529" y="79177"/>
                  <a:pt x="132784" y="84356"/>
                </a:cubicBezTo>
                <a:cubicBezTo>
                  <a:pt x="128826" y="112038"/>
                  <a:pt x="104983" y="133320"/>
                  <a:pt x="76200" y="133320"/>
                </a:cubicBezTo>
                <a:cubicBezTo>
                  <a:pt x="60424" y="133320"/>
                  <a:pt x="46137" y="126921"/>
                  <a:pt x="35778" y="116592"/>
                </a:cubicBezTo>
                <a:cubicBezTo>
                  <a:pt x="35719" y="116532"/>
                  <a:pt x="35659" y="116473"/>
                  <a:pt x="35600" y="116413"/>
                </a:cubicBezTo>
                <a:lnTo>
                  <a:pt x="33337" y="114270"/>
                </a:lnTo>
                <a:lnTo>
                  <a:pt x="47595" y="114270"/>
                </a:lnTo>
                <a:cubicBezTo>
                  <a:pt x="52864" y="114270"/>
                  <a:pt x="57120" y="110014"/>
                  <a:pt x="57120" y="104745"/>
                </a:cubicBezTo>
                <a:cubicBezTo>
                  <a:pt x="57120" y="99477"/>
                  <a:pt x="52864" y="95220"/>
                  <a:pt x="47595" y="95220"/>
                </a:cubicBezTo>
                <a:lnTo>
                  <a:pt x="9525" y="95250"/>
                </a:lnTo>
                <a:cubicBezTo>
                  <a:pt x="6995" y="95250"/>
                  <a:pt x="4554" y="96262"/>
                  <a:pt x="2768" y="98078"/>
                </a:cubicBezTo>
                <a:cubicBezTo>
                  <a:pt x="982" y="99893"/>
                  <a:pt x="-30" y="102304"/>
                  <a:pt x="0" y="104864"/>
                </a:cubicBezTo>
                <a:lnTo>
                  <a:pt x="298" y="142667"/>
                </a:lnTo>
                <a:cubicBezTo>
                  <a:pt x="327" y="147935"/>
                  <a:pt x="4643" y="152162"/>
                  <a:pt x="9912" y="152102"/>
                </a:cubicBezTo>
                <a:cubicBezTo>
                  <a:pt x="15180" y="152043"/>
                  <a:pt x="19407" y="147757"/>
                  <a:pt x="19348" y="142488"/>
                </a:cubicBezTo>
                <a:lnTo>
                  <a:pt x="19229" y="127159"/>
                </a:lnTo>
                <a:lnTo>
                  <a:pt x="22414" y="130165"/>
                </a:lnTo>
                <a:cubicBezTo>
                  <a:pt x="36195" y="143887"/>
                  <a:pt x="55215" y="152400"/>
                  <a:pt x="76200" y="152400"/>
                </a:cubicBezTo>
                <a:cubicBezTo>
                  <a:pt x="114598" y="152400"/>
                  <a:pt x="146358" y="124004"/>
                  <a:pt x="151626" y="87064"/>
                </a:cubicBezTo>
                <a:close/>
              </a:path>
            </a:pathLst>
          </a:custGeom>
          <a:solidFill>
            <a:srgbClr val="16A085"/>
          </a:solidFill>
        </p:spPr>
      </p:sp>
      <p:sp>
        <p:nvSpPr>
          <p:cNvPr id="32" name="Text 30"/>
          <p:cNvSpPr/>
          <p:nvPr/>
        </p:nvSpPr>
        <p:spPr>
          <a:xfrm>
            <a:off x="6743700" y="1981200"/>
            <a:ext cx="12382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Matériaux Innovants</a:t>
            </a:r>
            <a:endParaRPr lang="en-US" sz="1600" dirty="0"/>
          </a:p>
        </p:txBody>
      </p:sp>
      <p:sp>
        <p:nvSpPr>
          <p:cNvPr id="33" name="Text 31"/>
          <p:cNvSpPr/>
          <p:nvPr/>
        </p:nvSpPr>
        <p:spPr>
          <a:xfrm>
            <a:off x="6477000" y="2209800"/>
            <a:ext cx="5124450" cy="371475"/>
          </a:xfrm>
          <a:prstGeom prst="rect">
            <a:avLst/>
          </a:prstGeom>
          <a:noFill/>
        </p:spPr>
        <p:txBody>
          <a:bodyPr wrap="square" lIns="0" tIns="0" rIns="0" bIns="0" rtlCol="0" anchor="ctr"/>
          <a:lstStyle/>
          <a:p>
            <a:pPr>
              <a:lnSpc>
                <a:spcPct val="14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PVC Bi-Orienté (PVC-BO)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Résistance accrue, durée de vie prolongée, meilleure tenue aux sollicitations.</a:t>
            </a:r>
            <a:endParaRPr lang="en-US" sz="1600" dirty="0"/>
          </a:p>
        </p:txBody>
      </p:sp>
      <p:sp>
        <p:nvSpPr>
          <p:cNvPr id="34" name="Text 32"/>
          <p:cNvSpPr/>
          <p:nvPr/>
        </p:nvSpPr>
        <p:spPr>
          <a:xfrm>
            <a:off x="6477000" y="2619375"/>
            <a:ext cx="512445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Avantages : Légèreté, facilité pose, réduction fuites</a:t>
            </a:r>
            <a:endParaRPr lang="en-US" sz="1600" dirty="0"/>
          </a:p>
        </p:txBody>
      </p:sp>
      <p:sp>
        <p:nvSpPr>
          <p:cNvPr id="35" name="Shape 33"/>
          <p:cNvSpPr/>
          <p:nvPr/>
        </p:nvSpPr>
        <p:spPr>
          <a:xfrm>
            <a:off x="6362700" y="2962275"/>
            <a:ext cx="5295900" cy="838200"/>
          </a:xfrm>
          <a:custGeom>
            <a:avLst/>
            <a:gdLst/>
            <a:ahLst/>
            <a:cxnLst/>
            <a:rect l="l" t="t" r="r" b="b"/>
            <a:pathLst>
              <a:path w="5295900" h="838200">
                <a:moveTo>
                  <a:pt x="76201" y="0"/>
                </a:moveTo>
                <a:lnTo>
                  <a:pt x="5219699" y="0"/>
                </a:lnTo>
                <a:cubicBezTo>
                  <a:pt x="5261784" y="0"/>
                  <a:pt x="5295900" y="34116"/>
                  <a:pt x="5295900" y="76201"/>
                </a:cubicBezTo>
                <a:lnTo>
                  <a:pt x="5295900" y="761999"/>
                </a:lnTo>
                <a:cubicBezTo>
                  <a:pt x="5295900" y="804084"/>
                  <a:pt x="5261784" y="838200"/>
                  <a:pt x="5219699" y="838200"/>
                </a:cubicBezTo>
                <a:lnTo>
                  <a:pt x="76201" y="838200"/>
                </a:lnTo>
                <a:cubicBezTo>
                  <a:pt x="34116" y="838200"/>
                  <a:pt x="0" y="804084"/>
                  <a:pt x="0" y="761999"/>
                </a:cubicBezTo>
                <a:lnTo>
                  <a:pt x="0" y="76201"/>
                </a:lnTo>
                <a:cubicBezTo>
                  <a:pt x="0" y="34144"/>
                  <a:pt x="34144" y="0"/>
                  <a:pt x="76201" y="0"/>
                </a:cubicBezTo>
                <a:close/>
              </a:path>
            </a:pathLst>
          </a:custGeom>
          <a:solidFill>
            <a:srgbClr val="F4F6F7"/>
          </a:solidFill>
        </p:spPr>
      </p:sp>
      <p:sp>
        <p:nvSpPr>
          <p:cNvPr id="36" name="Shape 34"/>
          <p:cNvSpPr/>
          <p:nvPr/>
        </p:nvSpPr>
        <p:spPr>
          <a:xfrm>
            <a:off x="6496050" y="3095625"/>
            <a:ext cx="152400" cy="152400"/>
          </a:xfrm>
          <a:custGeom>
            <a:avLst/>
            <a:gdLst/>
            <a:ahLst/>
            <a:cxnLst/>
            <a:rect l="l" t="t" r="r" b="b"/>
            <a:pathLst>
              <a:path w="152400" h="152400">
                <a:moveTo>
                  <a:pt x="69056" y="0"/>
                </a:moveTo>
                <a:cubicBezTo>
                  <a:pt x="115074" y="0"/>
                  <a:pt x="152400" y="37326"/>
                  <a:pt x="152400" y="83344"/>
                </a:cubicBezTo>
                <a:cubicBezTo>
                  <a:pt x="152400" y="87303"/>
                  <a:pt x="149215" y="90488"/>
                  <a:pt x="145256" y="90488"/>
                </a:cubicBezTo>
                <a:cubicBezTo>
                  <a:pt x="141297" y="90488"/>
                  <a:pt x="138113" y="87303"/>
                  <a:pt x="138113" y="83344"/>
                </a:cubicBezTo>
                <a:cubicBezTo>
                  <a:pt x="138113" y="45214"/>
                  <a:pt x="107186" y="14288"/>
                  <a:pt x="69056" y="14288"/>
                </a:cubicBezTo>
                <a:cubicBezTo>
                  <a:pt x="65097" y="14288"/>
                  <a:pt x="61912" y="11103"/>
                  <a:pt x="61912" y="7144"/>
                </a:cubicBezTo>
                <a:cubicBezTo>
                  <a:pt x="61912" y="3185"/>
                  <a:pt x="65097" y="0"/>
                  <a:pt x="69056" y="0"/>
                </a:cubicBezTo>
                <a:close/>
                <a:moveTo>
                  <a:pt x="61912" y="35719"/>
                </a:moveTo>
                <a:cubicBezTo>
                  <a:pt x="61912" y="31760"/>
                  <a:pt x="65097" y="28575"/>
                  <a:pt x="69056" y="28575"/>
                </a:cubicBezTo>
                <a:cubicBezTo>
                  <a:pt x="99298" y="28575"/>
                  <a:pt x="123825" y="53102"/>
                  <a:pt x="123825" y="83344"/>
                </a:cubicBezTo>
                <a:cubicBezTo>
                  <a:pt x="123825" y="87303"/>
                  <a:pt x="120640" y="90488"/>
                  <a:pt x="116681" y="90488"/>
                </a:cubicBezTo>
                <a:cubicBezTo>
                  <a:pt x="112722" y="90488"/>
                  <a:pt x="109537" y="87303"/>
                  <a:pt x="109537" y="83344"/>
                </a:cubicBezTo>
                <a:cubicBezTo>
                  <a:pt x="109537" y="60990"/>
                  <a:pt x="91410" y="42863"/>
                  <a:pt x="69056" y="42863"/>
                </a:cubicBezTo>
                <a:cubicBezTo>
                  <a:pt x="65097" y="42863"/>
                  <a:pt x="61912" y="39678"/>
                  <a:pt x="61912" y="35719"/>
                </a:cubicBezTo>
                <a:close/>
                <a:moveTo>
                  <a:pt x="7858" y="42476"/>
                </a:moveTo>
                <a:cubicBezTo>
                  <a:pt x="10478" y="37147"/>
                  <a:pt x="17502" y="36552"/>
                  <a:pt x="21699" y="40749"/>
                </a:cubicBezTo>
                <a:lnTo>
                  <a:pt x="59948" y="78998"/>
                </a:lnTo>
                <a:lnTo>
                  <a:pt x="69473" y="69473"/>
                </a:lnTo>
                <a:cubicBezTo>
                  <a:pt x="73194" y="65752"/>
                  <a:pt x="79236" y="65752"/>
                  <a:pt x="82957" y="69473"/>
                </a:cubicBezTo>
                <a:cubicBezTo>
                  <a:pt x="86678" y="73194"/>
                  <a:pt x="86678" y="79236"/>
                  <a:pt x="82957" y="82957"/>
                </a:cubicBezTo>
                <a:lnTo>
                  <a:pt x="73432" y="92482"/>
                </a:lnTo>
                <a:lnTo>
                  <a:pt x="111681" y="130731"/>
                </a:lnTo>
                <a:cubicBezTo>
                  <a:pt x="115878" y="134928"/>
                  <a:pt x="115253" y="141923"/>
                  <a:pt x="109954" y="144572"/>
                </a:cubicBezTo>
                <a:cubicBezTo>
                  <a:pt x="99774" y="149602"/>
                  <a:pt x="88344" y="152430"/>
                  <a:pt x="76230" y="152430"/>
                </a:cubicBezTo>
                <a:cubicBezTo>
                  <a:pt x="34141" y="152430"/>
                  <a:pt x="30" y="118318"/>
                  <a:pt x="30" y="76230"/>
                </a:cubicBezTo>
                <a:cubicBezTo>
                  <a:pt x="30" y="64115"/>
                  <a:pt x="2857" y="52655"/>
                  <a:pt x="7888" y="42505"/>
                </a:cubicBezTo>
                <a:close/>
              </a:path>
            </a:pathLst>
          </a:custGeom>
          <a:solidFill>
            <a:srgbClr val="16A085"/>
          </a:solidFill>
        </p:spPr>
      </p:sp>
      <p:sp>
        <p:nvSpPr>
          <p:cNvPr id="37" name="Text 35"/>
          <p:cNvSpPr/>
          <p:nvPr/>
        </p:nvSpPr>
        <p:spPr>
          <a:xfrm>
            <a:off x="6743700" y="3076575"/>
            <a:ext cx="135255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Télésurveillance et IoT</a:t>
            </a:r>
            <a:endParaRPr lang="en-US" sz="1600" dirty="0"/>
          </a:p>
        </p:txBody>
      </p:sp>
      <p:sp>
        <p:nvSpPr>
          <p:cNvPr id="38" name="Text 36"/>
          <p:cNvSpPr/>
          <p:nvPr/>
        </p:nvSpPr>
        <p:spPr>
          <a:xfrm>
            <a:off x="6477000" y="3305175"/>
            <a:ext cx="5124450" cy="190500"/>
          </a:xfrm>
          <a:prstGeom prst="rect">
            <a:avLst/>
          </a:prstGeom>
          <a:noFill/>
        </p:spPr>
        <p:txBody>
          <a:bodyPr wrap="square" lIns="0" tIns="0" rIns="0" bIns="0" rtlCol="0" anchor="ctr"/>
          <a:lstStyle/>
          <a:p>
            <a:pPr>
              <a:lnSpc>
                <a:spcPct val="14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Capteurs intelligents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Pression, débit, qualité en temps réel. Détection précoce anomalies.</a:t>
            </a:r>
            <a:endParaRPr lang="en-US" sz="1600" dirty="0"/>
          </a:p>
        </p:txBody>
      </p:sp>
      <p:sp>
        <p:nvSpPr>
          <p:cNvPr id="39" name="Text 37"/>
          <p:cNvSpPr/>
          <p:nvPr/>
        </p:nvSpPr>
        <p:spPr>
          <a:xfrm>
            <a:off x="6477000" y="3529013"/>
            <a:ext cx="512445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Applications : Corrélateurs acoustiques, analyseurs multiparamètres</a:t>
            </a:r>
            <a:endParaRPr lang="en-US" sz="1600" dirty="0"/>
          </a:p>
        </p:txBody>
      </p:sp>
      <p:sp>
        <p:nvSpPr>
          <p:cNvPr id="40" name="Shape 38"/>
          <p:cNvSpPr/>
          <p:nvPr/>
        </p:nvSpPr>
        <p:spPr>
          <a:xfrm>
            <a:off x="6362700" y="3871913"/>
            <a:ext cx="5295900" cy="838200"/>
          </a:xfrm>
          <a:custGeom>
            <a:avLst/>
            <a:gdLst/>
            <a:ahLst/>
            <a:cxnLst/>
            <a:rect l="l" t="t" r="r" b="b"/>
            <a:pathLst>
              <a:path w="5295900" h="838200">
                <a:moveTo>
                  <a:pt x="76201" y="0"/>
                </a:moveTo>
                <a:lnTo>
                  <a:pt x="5219699" y="0"/>
                </a:lnTo>
                <a:cubicBezTo>
                  <a:pt x="5261784" y="0"/>
                  <a:pt x="5295900" y="34116"/>
                  <a:pt x="5295900" y="76201"/>
                </a:cubicBezTo>
                <a:lnTo>
                  <a:pt x="5295900" y="761999"/>
                </a:lnTo>
                <a:cubicBezTo>
                  <a:pt x="5295900" y="804084"/>
                  <a:pt x="5261784" y="838200"/>
                  <a:pt x="5219699" y="838200"/>
                </a:cubicBezTo>
                <a:lnTo>
                  <a:pt x="76201" y="838200"/>
                </a:lnTo>
                <a:cubicBezTo>
                  <a:pt x="34116" y="838200"/>
                  <a:pt x="0" y="804084"/>
                  <a:pt x="0" y="761999"/>
                </a:cubicBezTo>
                <a:lnTo>
                  <a:pt x="0" y="76201"/>
                </a:lnTo>
                <a:cubicBezTo>
                  <a:pt x="0" y="34144"/>
                  <a:pt x="34144" y="0"/>
                  <a:pt x="76201" y="0"/>
                </a:cubicBezTo>
                <a:close/>
              </a:path>
            </a:pathLst>
          </a:custGeom>
          <a:solidFill>
            <a:srgbClr val="F4F6F7"/>
          </a:solidFill>
        </p:spPr>
      </p:sp>
      <p:sp>
        <p:nvSpPr>
          <p:cNvPr id="41" name="Shape 39"/>
          <p:cNvSpPr/>
          <p:nvPr/>
        </p:nvSpPr>
        <p:spPr>
          <a:xfrm>
            <a:off x="6496050" y="4005262"/>
            <a:ext cx="152400" cy="152400"/>
          </a:xfrm>
          <a:custGeom>
            <a:avLst/>
            <a:gdLst/>
            <a:ahLst/>
            <a:cxnLst/>
            <a:rect l="l" t="t" r="r" b="b"/>
            <a:pathLst>
              <a:path w="152400" h="152400">
                <a:moveTo>
                  <a:pt x="35719" y="16669"/>
                </a:moveTo>
                <a:cubicBezTo>
                  <a:pt x="35719" y="7471"/>
                  <a:pt x="43190" y="0"/>
                  <a:pt x="52388" y="0"/>
                </a:cubicBezTo>
                <a:lnTo>
                  <a:pt x="59531" y="0"/>
                </a:lnTo>
                <a:cubicBezTo>
                  <a:pt x="64800" y="0"/>
                  <a:pt x="69056" y="4256"/>
                  <a:pt x="69056" y="9525"/>
                </a:cubicBezTo>
                <a:lnTo>
                  <a:pt x="69056" y="142875"/>
                </a:lnTo>
                <a:cubicBezTo>
                  <a:pt x="69056" y="148144"/>
                  <a:pt x="64800" y="152400"/>
                  <a:pt x="59531" y="152400"/>
                </a:cubicBezTo>
                <a:lnTo>
                  <a:pt x="50006" y="152400"/>
                </a:lnTo>
                <a:cubicBezTo>
                  <a:pt x="41136" y="152400"/>
                  <a:pt x="33665" y="146328"/>
                  <a:pt x="31552" y="138113"/>
                </a:cubicBezTo>
                <a:cubicBezTo>
                  <a:pt x="31343" y="138113"/>
                  <a:pt x="31165" y="138113"/>
                  <a:pt x="30956" y="138113"/>
                </a:cubicBezTo>
                <a:cubicBezTo>
                  <a:pt x="17800" y="138113"/>
                  <a:pt x="7144" y="127456"/>
                  <a:pt x="7144" y="114300"/>
                </a:cubicBezTo>
                <a:cubicBezTo>
                  <a:pt x="7144" y="108942"/>
                  <a:pt x="8930" y="104001"/>
                  <a:pt x="11906" y="100013"/>
                </a:cubicBezTo>
                <a:cubicBezTo>
                  <a:pt x="6132" y="95667"/>
                  <a:pt x="2381" y="88761"/>
                  <a:pt x="2381" y="80962"/>
                </a:cubicBezTo>
                <a:cubicBezTo>
                  <a:pt x="2381" y="71765"/>
                  <a:pt x="7620" y="63758"/>
                  <a:pt x="15240" y="59799"/>
                </a:cubicBezTo>
                <a:cubicBezTo>
                  <a:pt x="13127" y="56227"/>
                  <a:pt x="11906" y="52060"/>
                  <a:pt x="11906" y="47625"/>
                </a:cubicBezTo>
                <a:cubicBezTo>
                  <a:pt x="11906" y="34469"/>
                  <a:pt x="22562" y="23813"/>
                  <a:pt x="35719" y="23813"/>
                </a:cubicBezTo>
                <a:lnTo>
                  <a:pt x="35719" y="16669"/>
                </a:lnTo>
                <a:close/>
                <a:moveTo>
                  <a:pt x="116681" y="16669"/>
                </a:moveTo>
                <a:lnTo>
                  <a:pt x="116681" y="23813"/>
                </a:lnTo>
                <a:cubicBezTo>
                  <a:pt x="129838" y="23813"/>
                  <a:pt x="140494" y="34469"/>
                  <a:pt x="140494" y="47625"/>
                </a:cubicBezTo>
                <a:cubicBezTo>
                  <a:pt x="140494" y="52090"/>
                  <a:pt x="139273" y="56257"/>
                  <a:pt x="137160" y="59799"/>
                </a:cubicBezTo>
                <a:cubicBezTo>
                  <a:pt x="144810" y="63758"/>
                  <a:pt x="150019" y="71735"/>
                  <a:pt x="150019" y="80962"/>
                </a:cubicBezTo>
                <a:cubicBezTo>
                  <a:pt x="150019" y="88761"/>
                  <a:pt x="146268" y="95667"/>
                  <a:pt x="140494" y="100013"/>
                </a:cubicBezTo>
                <a:cubicBezTo>
                  <a:pt x="143470" y="104001"/>
                  <a:pt x="145256" y="108942"/>
                  <a:pt x="145256" y="114300"/>
                </a:cubicBezTo>
                <a:cubicBezTo>
                  <a:pt x="145256" y="127456"/>
                  <a:pt x="134600" y="138113"/>
                  <a:pt x="121444" y="138113"/>
                </a:cubicBezTo>
                <a:cubicBezTo>
                  <a:pt x="121235" y="138113"/>
                  <a:pt x="121057" y="138113"/>
                  <a:pt x="120848" y="138113"/>
                </a:cubicBezTo>
                <a:cubicBezTo>
                  <a:pt x="118735" y="146328"/>
                  <a:pt x="111264" y="152400"/>
                  <a:pt x="102394" y="152400"/>
                </a:cubicBezTo>
                <a:lnTo>
                  <a:pt x="92869" y="152400"/>
                </a:lnTo>
                <a:cubicBezTo>
                  <a:pt x="87600" y="152400"/>
                  <a:pt x="83344" y="148144"/>
                  <a:pt x="83344" y="142875"/>
                </a:cubicBezTo>
                <a:lnTo>
                  <a:pt x="83344" y="9525"/>
                </a:lnTo>
                <a:cubicBezTo>
                  <a:pt x="83344" y="4256"/>
                  <a:pt x="87600" y="0"/>
                  <a:pt x="92869" y="0"/>
                </a:cubicBezTo>
                <a:lnTo>
                  <a:pt x="100013" y="0"/>
                </a:lnTo>
                <a:cubicBezTo>
                  <a:pt x="109210" y="0"/>
                  <a:pt x="116681" y="7471"/>
                  <a:pt x="116681" y="16669"/>
                </a:cubicBezTo>
                <a:close/>
              </a:path>
            </a:pathLst>
          </a:custGeom>
          <a:solidFill>
            <a:srgbClr val="16A085"/>
          </a:solidFill>
        </p:spPr>
      </p:sp>
      <p:sp>
        <p:nvSpPr>
          <p:cNvPr id="42" name="Text 40"/>
          <p:cNvSpPr/>
          <p:nvPr/>
        </p:nvSpPr>
        <p:spPr>
          <a:xfrm>
            <a:off x="6743700" y="3986213"/>
            <a:ext cx="1333500" cy="190500"/>
          </a:xfrm>
          <a:prstGeom prst="rect">
            <a:avLst/>
          </a:prstGeom>
          <a:noFill/>
        </p:spPr>
        <p:txBody>
          <a:bodyPr wrap="square" lIns="0" tIns="0" rIns="0" bIns="0" rtlCol="0" anchor="ctr"/>
          <a:lstStyle/>
          <a:p>
            <a:pPr>
              <a:lnSpc>
                <a:spcPct val="120000"/>
              </a:lnSpc>
            </a:pPr>
            <a:r>
              <a:rPr lang="en-US" sz="1050" b="1" dirty="0">
                <a:solidFill>
                  <a:srgbClr val="34495E"/>
                </a:solidFill>
                <a:latin typeface="Quattrocento Sans" panose="020B0502050000020003" pitchFamily="34" charset="0"/>
                <a:ea typeface="Quattrocento Sans" panose="020B0502050000020003" pitchFamily="34" charset="-122"/>
                <a:cs typeface="Quattrocento Sans" panose="020B0502050000020003" pitchFamily="34" charset="-120"/>
              </a:rPr>
              <a:t>Intelligence Artificielle</a:t>
            </a:r>
            <a:endParaRPr lang="en-US" sz="1600" dirty="0"/>
          </a:p>
        </p:txBody>
      </p:sp>
      <p:sp>
        <p:nvSpPr>
          <p:cNvPr id="43" name="Text 41"/>
          <p:cNvSpPr/>
          <p:nvPr/>
        </p:nvSpPr>
        <p:spPr>
          <a:xfrm>
            <a:off x="6477000" y="4214813"/>
            <a:ext cx="5124450" cy="190500"/>
          </a:xfrm>
          <a:prstGeom prst="rect">
            <a:avLst/>
          </a:prstGeom>
          <a:noFill/>
        </p:spPr>
        <p:txBody>
          <a:bodyPr wrap="square" lIns="0" tIns="0" rIns="0" bIns="0" rtlCol="0" anchor="ctr"/>
          <a:lstStyle/>
          <a:p>
            <a:pPr>
              <a:lnSpc>
                <a:spcPct val="140000"/>
              </a:lnSpc>
            </a:pPr>
            <a:r>
              <a:rPr lang="en-US" sz="900" b="1"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Machine Learning :</a:t>
            </a:r>
            <a:r>
              <a:rPr lang="en-US" sz="900" dirty="0">
                <a:solidFill>
                  <a:srgbClr val="2C3E50"/>
                </a:solidFill>
                <a:latin typeface="Quattrocento Sans" panose="020B0502050000020003" pitchFamily="34" charset="0"/>
                <a:ea typeface="Quattrocento Sans" panose="020B0502050000020003" pitchFamily="34" charset="-122"/>
                <a:cs typeface="Quattrocento Sans" panose="020B0502050000020003" pitchFamily="34" charset="-120"/>
              </a:rPr>
              <a:t> Prédiction ruptures, optimisation pompage, détection fuites par analyse données.</a:t>
            </a:r>
            <a:endParaRPr lang="en-US" sz="1600" dirty="0"/>
          </a:p>
        </p:txBody>
      </p:sp>
      <p:sp>
        <p:nvSpPr>
          <p:cNvPr id="44" name="Text 42"/>
          <p:cNvSpPr/>
          <p:nvPr/>
        </p:nvSpPr>
        <p:spPr>
          <a:xfrm>
            <a:off x="6477000" y="4438650"/>
            <a:ext cx="5124450" cy="152400"/>
          </a:xfrm>
          <a:prstGeom prst="rect">
            <a:avLst/>
          </a:prstGeom>
          <a:noFill/>
        </p:spPr>
        <p:txBody>
          <a:bodyPr wrap="square" lIns="0" tIns="0" rIns="0" bIns="0" rtlCol="0" anchor="ctr"/>
          <a:lstStyle/>
          <a:p>
            <a:pPr>
              <a:lnSpc>
                <a:spcPct val="110000"/>
              </a:lnSpc>
            </a:pPr>
            <a:r>
              <a:rPr lang="en-US" sz="900" dirty="0">
                <a:solidFill>
                  <a:srgbClr val="7F8C8D"/>
                </a:solidFill>
                <a:latin typeface="Quattrocento Sans" panose="020B0502050000020003" pitchFamily="34" charset="0"/>
                <a:ea typeface="Quattrocento Sans" panose="020B0502050000020003" pitchFamily="34" charset="-122"/>
                <a:cs typeface="Quattrocento Sans" panose="020B0502050000020003" pitchFamily="34" charset="-120"/>
              </a:rPr>
              <a:t>Bénéfices : Maintenance prédictive, réduction coûts</a:t>
            </a:r>
            <a:endParaRPr lang="en-US" sz="1600" dirty="0"/>
          </a:p>
        </p:txBody>
      </p:sp>
      <p:sp>
        <p:nvSpPr>
          <p:cNvPr id="45" name="Shape 43"/>
          <p:cNvSpPr/>
          <p:nvPr/>
        </p:nvSpPr>
        <p:spPr>
          <a:xfrm>
            <a:off x="6172200" y="5334000"/>
            <a:ext cx="5638800" cy="1143000"/>
          </a:xfrm>
          <a:custGeom>
            <a:avLst/>
            <a:gdLst/>
            <a:ahLst/>
            <a:cxnLst/>
            <a:rect l="l" t="t" r="r" b="b"/>
            <a:pathLst>
              <a:path w="5638800" h="1143000">
                <a:moveTo>
                  <a:pt x="76204" y="0"/>
                </a:moveTo>
                <a:lnTo>
                  <a:pt x="5562596" y="0"/>
                </a:lnTo>
                <a:cubicBezTo>
                  <a:pt x="5604682" y="0"/>
                  <a:pt x="5638800" y="34118"/>
                  <a:pt x="5638800" y="76204"/>
                </a:cubicBezTo>
                <a:lnTo>
                  <a:pt x="5638800" y="1066796"/>
                </a:lnTo>
                <a:cubicBezTo>
                  <a:pt x="5638800" y="1108882"/>
                  <a:pt x="5604682" y="1143000"/>
                  <a:pt x="5562596" y="1143000"/>
                </a:cubicBezTo>
                <a:lnTo>
                  <a:pt x="76204" y="1143000"/>
                </a:lnTo>
                <a:cubicBezTo>
                  <a:pt x="34118" y="1143000"/>
                  <a:pt x="0" y="1108882"/>
                  <a:pt x="0" y="1066796"/>
                </a:cubicBezTo>
                <a:lnTo>
                  <a:pt x="0" y="76204"/>
                </a:lnTo>
                <a:cubicBezTo>
                  <a:pt x="0" y="34146"/>
                  <a:pt x="34146" y="0"/>
                  <a:pt x="76204" y="0"/>
                </a:cubicBezTo>
                <a:close/>
              </a:path>
            </a:pathLst>
          </a:custGeom>
          <a:solidFill>
            <a:srgbClr val="34495E"/>
          </a:solidFill>
        </p:spPr>
      </p:sp>
      <p:sp>
        <p:nvSpPr>
          <p:cNvPr id="46" name="Text 44"/>
          <p:cNvSpPr/>
          <p:nvPr/>
        </p:nvSpPr>
        <p:spPr>
          <a:xfrm>
            <a:off x="6324600" y="5486400"/>
            <a:ext cx="5410200" cy="228600"/>
          </a:xfrm>
          <a:prstGeom prst="rect">
            <a:avLst/>
          </a:prstGeom>
          <a:noFill/>
        </p:spPr>
        <p:txBody>
          <a:bodyPr wrap="square" lIns="0" tIns="0" rIns="0" bIns="0" rtlCol="0" anchor="ctr"/>
          <a:lstStyle/>
          <a:p>
            <a:pPr>
              <a:lnSpc>
                <a:spcPct val="130000"/>
              </a:lnSpc>
            </a:pPr>
            <a:r>
              <a:rPr lang="en-US" sz="1200" b="1" dirty="0">
                <a:solidFill>
                  <a:srgbClr val="ECF0F1"/>
                </a:solidFill>
                <a:latin typeface="Liter" panose="02000503030000020004" pitchFamily="34" charset="0"/>
                <a:ea typeface="Liter" panose="02000503030000020004" pitchFamily="34" charset="-122"/>
                <a:cs typeface="Liter" panose="02000503030000020004" pitchFamily="34" charset="-120"/>
              </a:rPr>
              <a:t>Normes et Réglementations</a:t>
            </a:r>
            <a:endParaRPr lang="en-US" sz="1600" dirty="0"/>
          </a:p>
        </p:txBody>
      </p:sp>
      <p:sp>
        <p:nvSpPr>
          <p:cNvPr id="47" name="Text 45"/>
          <p:cNvSpPr/>
          <p:nvPr/>
        </p:nvSpPr>
        <p:spPr>
          <a:xfrm>
            <a:off x="6324600" y="5791200"/>
            <a:ext cx="5391150" cy="152400"/>
          </a:xfrm>
          <a:prstGeom prst="rect">
            <a:avLst/>
          </a:prstGeom>
          <a:noFill/>
        </p:spPr>
        <p:txBody>
          <a:bodyPr wrap="square" lIns="0" tIns="0" rIns="0" bIns="0" rtlCol="0" anchor="ctr"/>
          <a:lstStyle/>
          <a:p>
            <a:pPr>
              <a:lnSpc>
                <a:spcPct val="110000"/>
              </a:lnSpc>
            </a:pPr>
            <a:r>
              <a:rPr lang="en-US" sz="900" b="1"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DUP (Déclaration d'Utilité Publique) :</a:t>
            </a: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Protection canalisations</a:t>
            </a:r>
            <a:endParaRPr lang="en-US" sz="1600" dirty="0"/>
          </a:p>
        </p:txBody>
      </p:sp>
      <p:sp>
        <p:nvSpPr>
          <p:cNvPr id="48" name="Text 46"/>
          <p:cNvSpPr/>
          <p:nvPr/>
        </p:nvSpPr>
        <p:spPr>
          <a:xfrm>
            <a:off x="6324600" y="5981700"/>
            <a:ext cx="5391150" cy="152400"/>
          </a:xfrm>
          <a:prstGeom prst="rect">
            <a:avLst/>
          </a:prstGeom>
          <a:noFill/>
        </p:spPr>
        <p:txBody>
          <a:bodyPr wrap="square" lIns="0" tIns="0" rIns="0" bIns="0" rtlCol="0" anchor="ctr"/>
          <a:lstStyle/>
          <a:p>
            <a:pPr>
              <a:lnSpc>
                <a:spcPct val="110000"/>
              </a:lnSpc>
            </a:pPr>
            <a:r>
              <a:rPr lang="en-US" sz="900" b="1"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PGSS :</a:t>
            </a: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Surveillance qualité eau potable</a:t>
            </a:r>
            <a:endParaRPr lang="en-US" sz="1600" dirty="0"/>
          </a:p>
        </p:txBody>
      </p:sp>
      <p:sp>
        <p:nvSpPr>
          <p:cNvPr id="49" name="Text 47"/>
          <p:cNvSpPr/>
          <p:nvPr/>
        </p:nvSpPr>
        <p:spPr>
          <a:xfrm>
            <a:off x="6324600" y="6172200"/>
            <a:ext cx="5391150" cy="152400"/>
          </a:xfrm>
          <a:prstGeom prst="rect">
            <a:avLst/>
          </a:prstGeom>
          <a:noFill/>
        </p:spPr>
        <p:txBody>
          <a:bodyPr wrap="square" lIns="0" tIns="0" rIns="0" bIns="0" rtlCol="0" anchor="ctr"/>
          <a:lstStyle/>
          <a:p>
            <a:pPr>
              <a:lnSpc>
                <a:spcPct val="110000"/>
              </a:lnSpc>
            </a:pPr>
            <a:r>
              <a:rPr lang="en-US" sz="900" b="1"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Directive Cadre Eau :</a:t>
            </a:r>
            <a:r>
              <a:rPr lang="en-US" sz="900" dirty="0">
                <a:solidFill>
                  <a:srgbClr val="ECF0F1"/>
                </a:solidFill>
                <a:latin typeface="Quattrocento Sans" panose="020B0502050000020003" pitchFamily="34" charset="0"/>
                <a:ea typeface="Quattrocento Sans" panose="020B0502050000020003" pitchFamily="34" charset="-122"/>
                <a:cs typeface="Quattrocento Sans" panose="020B0502050000020003" pitchFamily="34" charset="-120"/>
              </a:rPr>
              <a:t> Objectifs qualité environnementale</a:t>
            </a:r>
            <a:endParaRPr lang="en-US" sz="1600"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4495E"/>
        </a:solidFill>
        <a:effectLst/>
      </p:bgPr>
    </p:bg>
    <p:spTree>
      <p:nvGrpSpPr>
        <p:cNvPr id="1" name=""/>
        <p:cNvGrpSpPr/>
        <p:nvPr/>
      </p:nvGrpSpPr>
      <p:grpSpPr>
        <a:xfrm>
          <a:off x="0" y="0"/>
          <a:ext cx="0" cy="0"/>
          <a:chOff x="0" y="0"/>
          <a:chExt cx="0" cy="0"/>
        </a:xfrm>
      </p:grpSpPr>
      <p:pic>
        <p:nvPicPr>
          <p:cNvPr id="2" name="Image 0" descr="https://kimi-web-img.moonshot.cn/img/apollohome.com/4e4e368f677876291ea33efc55f3bb68feb08ec7.jpg"/>
          <p:cNvPicPr>
            <a:picLocks noChangeAspect="1"/>
          </p:cNvPicPr>
          <p:nvPr/>
        </p:nvPicPr>
        <p:blipFill>
          <a:blip r:embed="rId1">
            <a:alphaModFix amt="20000"/>
          </a:blip>
          <a:srcRect l="5556" r="5556"/>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4495E"/>
              </a:gs>
              <a:gs pos="50000">
                <a:srgbClr val="34495E">
                  <a:alpha val="95000"/>
                </a:srgbClr>
              </a:gs>
              <a:gs pos="100000">
                <a:srgbClr val="000000">
                  <a:alpha val="0"/>
                </a:srgbClr>
              </a:gs>
            </a:gsLst>
            <a:lin ang="0" scaled="1"/>
          </a:gradFill>
        </p:spPr>
      </p:sp>
      <p:sp>
        <p:nvSpPr>
          <p:cNvPr id="4" name="Shape 1"/>
          <p:cNvSpPr/>
          <p:nvPr/>
        </p:nvSpPr>
        <p:spPr>
          <a:xfrm>
            <a:off x="381000" y="1776413"/>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16A085"/>
          </a:solidFill>
        </p:spPr>
      </p:sp>
      <p:sp>
        <p:nvSpPr>
          <p:cNvPr id="5" name="Text 2"/>
          <p:cNvSpPr/>
          <p:nvPr/>
        </p:nvSpPr>
        <p:spPr>
          <a:xfrm>
            <a:off x="295275" y="1776413"/>
            <a:ext cx="933450" cy="762000"/>
          </a:xfrm>
          <a:prstGeom prst="rect">
            <a:avLst/>
          </a:prstGeom>
          <a:noFill/>
        </p:spPr>
        <p:txBody>
          <a:bodyPr wrap="square" lIns="0" tIns="0" rIns="0" bIns="0" rtlCol="0" anchor="ctr"/>
          <a:lstStyle/>
          <a:p>
            <a:pPr algn="ctr">
              <a:lnSpc>
                <a:spcPct val="90000"/>
              </a:lnSpc>
            </a:pPr>
            <a:r>
              <a:rPr lang="en-US" sz="2700" b="1" dirty="0">
                <a:solidFill>
                  <a:srgbClr val="FFFFFF"/>
                </a:solidFill>
                <a:latin typeface="Liter" panose="02000503030000020004" pitchFamily="34" charset="0"/>
                <a:ea typeface="Liter" panose="02000503030000020004" pitchFamily="34" charset="-122"/>
                <a:cs typeface="Liter" panose="02000503030000020004" pitchFamily="34" charset="-120"/>
              </a:rPr>
              <a:t>03</a:t>
            </a:r>
            <a:endParaRPr lang="en-US" sz="1600" dirty="0"/>
          </a:p>
        </p:txBody>
      </p:sp>
      <p:sp>
        <p:nvSpPr>
          <p:cNvPr id="6" name="Shape 3"/>
          <p:cNvSpPr/>
          <p:nvPr/>
        </p:nvSpPr>
        <p:spPr>
          <a:xfrm>
            <a:off x="1295400" y="2138363"/>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16A085"/>
          </a:solidFill>
        </p:spPr>
      </p:sp>
      <p:sp>
        <p:nvSpPr>
          <p:cNvPr id="7" name="Text 4"/>
          <p:cNvSpPr/>
          <p:nvPr/>
        </p:nvSpPr>
        <p:spPr>
          <a:xfrm>
            <a:off x="381000" y="2767013"/>
            <a:ext cx="5657850" cy="1714500"/>
          </a:xfrm>
          <a:prstGeom prst="rect">
            <a:avLst/>
          </a:prstGeom>
          <a:noFill/>
        </p:spPr>
        <p:txBody>
          <a:bodyPr wrap="square" lIns="0" tIns="0" rIns="0" bIns="0" rtlCol="0" anchor="ctr"/>
          <a:lstStyle/>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Réseaux</a:t>
            </a:r>
            <a:endParaRPr lang="en-US" sz="1600" dirty="0"/>
          </a:p>
          <a:p>
            <a:pPr>
              <a:lnSpc>
                <a:spcPct val="100000"/>
              </a:lnSpc>
            </a:pPr>
            <a:r>
              <a:rPr lang="en-US" sz="5400" b="1" dirty="0">
                <a:solidFill>
                  <a:srgbClr val="ECF0F1"/>
                </a:solidFill>
                <a:latin typeface="Liter" panose="02000503030000020004" pitchFamily="34" charset="0"/>
                <a:ea typeface="Liter" panose="02000503030000020004" pitchFamily="34" charset="-122"/>
                <a:cs typeface="Liter" panose="02000503030000020004" pitchFamily="34" charset="-120"/>
              </a:rPr>
              <a:t>d'Assainissement</a:t>
            </a:r>
            <a:endParaRPr lang="en-US" sz="1600" dirty="0"/>
          </a:p>
        </p:txBody>
      </p:sp>
      <p:sp>
        <p:nvSpPr>
          <p:cNvPr id="8" name="Text 5"/>
          <p:cNvSpPr/>
          <p:nvPr/>
        </p:nvSpPr>
        <p:spPr>
          <a:xfrm>
            <a:off x="381000" y="4710113"/>
            <a:ext cx="5429250" cy="371475"/>
          </a:xfrm>
          <a:prstGeom prst="rect">
            <a:avLst/>
          </a:prstGeom>
          <a:noFill/>
        </p:spPr>
        <p:txBody>
          <a:bodyPr wrap="square" lIns="0" tIns="0" rIns="0" bIns="0" rtlCol="0" anchor="ctr"/>
          <a:lstStyle/>
          <a:p>
            <a:pPr>
              <a:lnSpc>
                <a:spcPct val="140000"/>
              </a:lnSpc>
            </a:pPr>
            <a:r>
              <a:rPr lang="en-US" sz="1800" dirty="0">
                <a:solidFill>
                  <a:srgbClr val="ECF0F1">
                    <a:alpha val="80000"/>
                  </a:srgbClr>
                </a:solidFill>
                <a:latin typeface="Quattrocento Sans" panose="020B0502050000020003" pitchFamily="34" charset="0"/>
                <a:ea typeface="Quattrocento Sans" panose="020B0502050000020003" pitchFamily="34" charset="-122"/>
                <a:cs typeface="Quattrocento Sans" panose="020B0502050000020003" pitchFamily="34" charset="-120"/>
              </a:rPr>
              <a:t>Collecte, transport et dimensionnement hydraulique</a:t>
            </a:r>
            <a:endParaRPr lang="en-US" sz="1600" dirty="0"/>
          </a:p>
        </p:txBody>
      </p:sp>
    </p:spTree>
  </p:cSld>
  <p:clrMapOvr>
    <a:masterClrMapping/>
  </p:clrMapOvr>
  <p:transition>
    <p:fade/>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17304</Words>
  <Application>WPS Presentation</Application>
  <PresentationFormat>On-screen Show (16:9)</PresentationFormat>
  <Paragraphs>849</Paragraphs>
  <Slides>20</Slides>
  <Notes>20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20</vt:i4>
      </vt:variant>
    </vt:vector>
  </HeadingPairs>
  <TitlesOfParts>
    <vt:vector size="35" baseType="lpstr">
      <vt:lpstr>Arial</vt:lpstr>
      <vt:lpstr>SimSun</vt:lpstr>
      <vt:lpstr>Wingdings</vt:lpstr>
      <vt:lpstr>Quattrocento Sans</vt:lpstr>
      <vt:lpstr>Quattrocento Sans</vt:lpstr>
      <vt:lpstr>Quattrocento Sans</vt:lpstr>
      <vt:lpstr>Liter</vt:lpstr>
      <vt:lpstr>Liter</vt:lpstr>
      <vt:lpstr>Liter</vt:lpstr>
      <vt:lpstr>MiSans</vt:lpstr>
      <vt:lpstr>MiSans</vt:lpstr>
      <vt:lpstr>Calibri</vt:lpstr>
      <vt:lpstr>Microsoft YaHei</vt:lpstr>
      <vt:lpstr>Arial Unicode MS</vt:lpstr>
      <vt:lpstr>Custom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Moonshot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HYDRAULIQUE URBAINE</dc:title>
  <dc:creator>Kimi</dc:creator>
  <dc:subject>HYDRAULIQUE URBAINE</dc:subject>
  <cp:lastModifiedBy>Ridoine</cp:lastModifiedBy>
  <cp:revision>3</cp:revision>
  <dcterms:created xsi:type="dcterms:W3CDTF">2026-02-12T18:15:00Z</dcterms:created>
  <dcterms:modified xsi:type="dcterms:W3CDTF">2026-02-21T11:29:15Z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{"Label":"HYDRAULIQUE URBAINE","ContentProducer":"001191110108MACG2KBH8F10000","ProduceID":"19c530bf-0ca2-85bb-8000-0000da0bab66","ReservedCode1":"","ContentPropagator":"001191110108MACG2KBH8F20000","PropagateID":"19c530bf-0ca2-85bb-8000-0000da0bab66","ReservedCode2":""}</vt:lpwstr>
  </property>
  <property fmtid="{D5CDD505-2E9C-101B-9397-08002B2CF9AE}" pid="3" name="ICV">
    <vt:lpwstr>DF1449C477B348DB8F5D1B01244B7E78_12</vt:lpwstr>
  </property>
  <property fmtid="{D5CDD505-2E9C-101B-9397-08002B2CF9AE}" pid="4" name="KSOProductBuildVer">
    <vt:lpwstr>1033-12.2.0.23196</vt:lpwstr>
  </property>
</Properties>
</file>